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5143500" cx="9144000"/>
  <p:notesSz cx="6858000" cy="9144000"/>
  <p:embeddedFontLst>
    <p:embeddedFont>
      <p:font typeface="Ralew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aleway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aleway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7.xml"/><Relationship Id="rId33" Type="http://schemas.openxmlformats.org/officeDocument/2006/relationships/font" Target="fonts/Lato-bold.fntdata"/><Relationship Id="rId10" Type="http://schemas.openxmlformats.org/officeDocument/2006/relationships/slide" Target="slides/slide6.xml"/><Relationship Id="rId32" Type="http://schemas.openxmlformats.org/officeDocument/2006/relationships/font" Target="fonts/Lato-regular.fntdata"/><Relationship Id="rId13" Type="http://schemas.openxmlformats.org/officeDocument/2006/relationships/slide" Target="slides/slide9.xml"/><Relationship Id="rId35" Type="http://schemas.openxmlformats.org/officeDocument/2006/relationships/font" Target="fonts/Lato-boldItalic.fntdata"/><Relationship Id="rId12" Type="http://schemas.openxmlformats.org/officeDocument/2006/relationships/slide" Target="slides/slide8.xml"/><Relationship Id="rId34" Type="http://schemas.openxmlformats.org/officeDocument/2006/relationships/font" Target="fonts/Lato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>
            <p:ph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" name="Shape 18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Shape 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" name="Shape 2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" name="Shape 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Shape 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319500" y="1846803"/>
            <a:ext cx="2808000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83103" y="712140"/>
            <a:ext cx="6244200" cy="3835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Shape 5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subTitle"/>
          </p:nvPr>
        </p:nvSpPr>
        <p:spPr>
          <a:xfrm>
            <a:off x="265500" y="2735370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png"/><Relationship Id="rId4" Type="http://schemas.openxmlformats.org/officeDocument/2006/relationships/image" Target="../media/image0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2.png"/><Relationship Id="rId4" Type="http://schemas.openxmlformats.org/officeDocument/2006/relationships/image" Target="../media/image0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0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Test Automation</a:t>
            </a:r>
          </a:p>
        </p:txBody>
      </p:sp>
      <p:sp>
        <p:nvSpPr>
          <p:cNvPr id="73" name="Shape 73"/>
          <p:cNvSpPr txBox="1"/>
          <p:nvPr>
            <p:ph idx="1" type="subTitle"/>
          </p:nvPr>
        </p:nvSpPr>
        <p:spPr>
          <a:xfrm>
            <a:off x="2390266" y="3238450"/>
            <a:ext cx="6331500" cy="1241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Atit Leelasuksan		5510546221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Rungroj Maipradit		5510546654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Selenium IDE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rtl="0">
              <a:spcBef>
                <a:spcPts val="0"/>
              </a:spcBef>
              <a:buNone/>
            </a:pPr>
            <a:r>
              <a:rPr lang="en"/>
              <a:t>Selenium IDE has built in Firefox.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/>
              <a:t>		- Doesn’t require any programming knowledge.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/>
              <a:t>		- Use capture and replay method.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/>
              <a:t>	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87825"/>
            <a:ext cx="3441525" cy="315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Selenium Java syntax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Create Driver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Result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5075" y="2109175"/>
            <a:ext cx="41338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0624" y="2542249"/>
            <a:ext cx="2622751" cy="20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Selenium Java syntax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/>
              <a:t>Open Website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Result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1400" y="2276475"/>
            <a:ext cx="49530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7924" y="3932148"/>
            <a:ext cx="7779950" cy="44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Selenium Java syntax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Open Link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Result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200" y="2188375"/>
            <a:ext cx="78105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2050" y="2728025"/>
            <a:ext cx="2239900" cy="19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Selenium Java syntax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Open Link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Result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100" y="2272100"/>
            <a:ext cx="71437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0255" y="3790050"/>
            <a:ext cx="4177495" cy="8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ctrTitle"/>
          </p:nvPr>
        </p:nvSpPr>
        <p:spPr>
          <a:xfrm>
            <a:off x="2371725" y="2154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Demo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ctrTitle"/>
          </p:nvPr>
        </p:nvSpPr>
        <p:spPr>
          <a:xfrm>
            <a:off x="2371725" y="2154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Exercise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Exercise 1</a:t>
            </a:r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Open https://mike.cpe.ku.ac.th/~uwe/01219343/index.html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Try to open latest quiz.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Then try to do it again with automate.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Exercise 2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Open google.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Search kasetsart university.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Open kasetsart website.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Then try to do it again with automate.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Why exercise 2 fail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Problem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Can’t find element link = Kasetsart University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Why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Selenium can’t find inconsistent data such as google search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Selenium capture and replay has a problem with wait.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Concept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control the execution of tests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comparison of actual outcomes with predicted outcomes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Exercise 3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In your pair, one act as test manager one act as tester.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Test manager choose one website of your choice (your project is ok) and one requirement to test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Tester try to test selected website with given requirement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Discuss the result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ctrTitle"/>
          </p:nvPr>
        </p:nvSpPr>
        <p:spPr>
          <a:xfrm>
            <a:off x="2371725" y="2154225"/>
            <a:ext cx="6331500" cy="154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Discussion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1592500" y="575950"/>
            <a:ext cx="71292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 in Our project / How to solve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27901" y="1595775"/>
            <a:ext cx="5603700" cy="3002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>
              <a:spcBef>
                <a:spcPts val="0"/>
              </a:spcBef>
              <a:buNone/>
            </a:pPr>
            <a:r>
              <a:rPr lang="en"/>
              <a:t>Problem occur when web change UI.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Fix workflow.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Set ID for each button and textfield.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 routes instead of clicking if possible.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Run in unit test to see which function doesn’t work.</a:t>
            </a:r>
          </a:p>
          <a:p>
            <a:pPr indent="0" lvl="0" marL="45720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99" y="1103049"/>
            <a:ext cx="2914224" cy="182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100" y="3057150"/>
            <a:ext cx="2914224" cy="1821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Pros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2410100" y="1595775"/>
            <a:ext cx="6321600" cy="511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Repeatability</a:t>
            </a:r>
          </a:p>
        </p:txBody>
      </p:sp>
      <p:sp>
        <p:nvSpPr>
          <p:cNvPr id="220" name="Shape 220"/>
          <p:cNvSpPr txBox="1"/>
          <p:nvPr>
            <p:ph type="title"/>
          </p:nvPr>
        </p:nvSpPr>
        <p:spPr>
          <a:xfrm>
            <a:off x="2400250" y="2480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2410100" y="3424575"/>
            <a:ext cx="6321600" cy="511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Took time longer than manual testing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 Tool - NUnit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075" y="1271200"/>
            <a:ext cx="4988574" cy="351442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3125900" y="4723800"/>
            <a:ext cx="5060100" cy="4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https://www.inflectra.com/Rapise/Highlights/Unit-Testing.aspx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Continuous delivery and continuous testing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Regression testing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Reduce man-power in testing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practice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3650" y="1157649"/>
            <a:ext cx="5485826" cy="355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3407975" y="4746050"/>
            <a:ext cx="43641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http://www.pepgotesting.com/continuous-integration/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 Tool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Web automate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Selenium (Open Source)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GUI automate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Ranorex (Commercial)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Unit Testing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JUnit (Open Source)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Selenium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Selenium is a tool to automates browsers.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It is for automating web applications for testing purposes.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Web-based administration tasks can (and should!) also be automated as well.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738" y="3252100"/>
            <a:ext cx="5760324" cy="142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Selenium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Selenium has 2 part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Selenium Webdriver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Selenium IDE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Selenium Webdriver</a:t>
            </a: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73274"/>
            <a:ext cx="5017549" cy="27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>
            <p:ph idx="1" type="body"/>
          </p:nvPr>
        </p:nvSpPr>
        <p:spPr>
          <a:xfrm>
            <a:off x="2410112" y="1595775"/>
            <a:ext cx="6321600" cy="300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rtl="0">
              <a:spcBef>
                <a:spcPts val="0"/>
              </a:spcBef>
              <a:buNone/>
            </a:pPr>
            <a:r>
              <a:rPr lang="en"/>
              <a:t>Selenium support a lot of computer languages</a:t>
            </a:r>
          </a:p>
          <a:p>
            <a:pPr indent="-228600" lvl="0" marL="3200400" rtl="0">
              <a:spcBef>
                <a:spcPts val="0"/>
              </a:spcBef>
              <a:buChar char="-"/>
            </a:pPr>
            <a:r>
              <a:rPr lang="en"/>
              <a:t>Java</a:t>
            </a:r>
          </a:p>
          <a:p>
            <a:pPr indent="-228600" lvl="0" marL="3200400" rtl="0">
              <a:spcBef>
                <a:spcPts val="0"/>
              </a:spcBef>
              <a:buChar char="-"/>
            </a:pPr>
            <a:r>
              <a:rPr lang="en"/>
              <a:t>C#</a:t>
            </a:r>
          </a:p>
          <a:p>
            <a:pPr indent="-228600" lvl="0" marL="3200400" rtl="0">
              <a:spcBef>
                <a:spcPts val="0"/>
              </a:spcBef>
              <a:buChar char="-"/>
            </a:pPr>
            <a:r>
              <a:rPr lang="en"/>
              <a:t>Ruby</a:t>
            </a:r>
          </a:p>
          <a:p>
            <a:pPr indent="-228600" lvl="0" marL="3200400" rtl="0">
              <a:spcBef>
                <a:spcPts val="0"/>
              </a:spcBef>
              <a:buChar char="-"/>
            </a:pPr>
            <a:r>
              <a:rPr lang="en"/>
              <a:t>Python</a:t>
            </a:r>
          </a:p>
          <a:p>
            <a:pPr indent="-228600" lvl="0" marL="3200400" rtl="0">
              <a:spcBef>
                <a:spcPts val="0"/>
              </a:spcBef>
              <a:buChar char="-"/>
            </a:pPr>
            <a:r>
              <a:rPr lang="en"/>
              <a:t>Javascript ( Node JS )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