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66" r:id="rId3"/>
    <p:sldId id="267" r:id="rId4"/>
    <p:sldId id="268" r:id="rId5"/>
    <p:sldId id="288" r:id="rId6"/>
    <p:sldId id="269" r:id="rId7"/>
    <p:sldId id="270" r:id="rId8"/>
    <p:sldId id="271" r:id="rId9"/>
    <p:sldId id="278" r:id="rId10"/>
    <p:sldId id="279" r:id="rId11"/>
    <p:sldId id="257" r:id="rId12"/>
    <p:sldId id="258" r:id="rId13"/>
    <p:sldId id="259" r:id="rId14"/>
    <p:sldId id="274" r:id="rId15"/>
    <p:sldId id="260" r:id="rId16"/>
    <p:sldId id="261" r:id="rId17"/>
    <p:sldId id="262" r:id="rId18"/>
    <p:sldId id="283" r:id="rId19"/>
    <p:sldId id="264" r:id="rId20"/>
    <p:sldId id="284" r:id="rId21"/>
    <p:sldId id="280" r:id="rId22"/>
    <p:sldId id="285" r:id="rId23"/>
    <p:sldId id="286" r:id="rId24"/>
    <p:sldId id="287" r:id="rId25"/>
    <p:sldId id="27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we"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204"/>
      </p:cViewPr>
      <p:guideLst>
        <p:guide orient="horz" pos="2160"/>
        <p:guide pos="28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06T02:26:41.634" idx="1">
    <p:pos x="925" y="2551"/>
    <p:text>Please consider.
Formula following ISTQB: 
M = L – N + 2P, where
– L = number of edges/links in a graph
– N = number of nodes in a graph
– P = number of disconnected parts of the graph
(e.g. a called graph or subroutine)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3D09B-E502-3F46-8DE7-DEEC9C75D088}" type="datetimeFigureOut">
              <a:rPr lang="en-US" smtClean="0"/>
              <a:pPr/>
              <a:t>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863EB-E9A9-864B-AE97-43B900F0C6BF}" type="slidenum">
              <a:rPr lang="en-US" smtClean="0"/>
              <a:pPr/>
              <a:t>‹Nr.›</a:t>
            </a:fld>
            <a:endParaRPr lang="en-US"/>
          </a:p>
        </p:txBody>
      </p:sp>
    </p:spTree>
    <p:extLst>
      <p:ext uri="{BB962C8B-B14F-4D97-AF65-F5344CB8AC3E}">
        <p14:creationId xmlns:p14="http://schemas.microsoft.com/office/powerpoint/2010/main" val="572903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ompiler"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Control_flow_grap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block</a:t>
            </a:r>
            <a:r>
              <a:rPr lang="en-US" baseline="0" dirty="0" smtClean="0"/>
              <a:t> i</a:t>
            </a:r>
            <a:r>
              <a:rPr lang="en-US" dirty="0" smtClean="0"/>
              <a:t>s a portion of the code within a program with certain desirable properties that make it highly amenable to analysis. </a:t>
            </a:r>
            <a:r>
              <a:rPr lang="en-US" dirty="0" smtClean="0">
                <a:hlinkClick r:id="rId3" tooltip="Compiler"/>
              </a:rPr>
              <a:t>Compilers</a:t>
            </a:r>
            <a:r>
              <a:rPr lang="en-US" dirty="0" smtClean="0"/>
              <a:t> usually decompose programs into their basic blocks as a first step in the analysis process. Basic blocks form the vertices or nodes in a </a:t>
            </a:r>
            <a:r>
              <a:rPr lang="en-US" dirty="0" smtClean="0">
                <a:hlinkClick r:id="rId4" tooltip="Control flow graph"/>
              </a:rPr>
              <a:t>control flow graph</a:t>
            </a:r>
            <a:r>
              <a:rPr lang="en-US" dirty="0" smtClean="0"/>
              <a:t>.</a:t>
            </a:r>
            <a:endParaRPr lang="en-US" dirty="0"/>
          </a:p>
        </p:txBody>
      </p:sp>
      <p:sp>
        <p:nvSpPr>
          <p:cNvPr id="4" name="Slide Number Placeholder 3"/>
          <p:cNvSpPr>
            <a:spLocks noGrp="1"/>
          </p:cNvSpPr>
          <p:nvPr>
            <p:ph type="sldNum" sz="quarter" idx="10"/>
          </p:nvPr>
        </p:nvSpPr>
        <p:spPr/>
        <p:txBody>
          <a:bodyPr/>
          <a:lstStyle/>
          <a:p>
            <a:fld id="{905863EB-E9A9-864B-AE97-43B900F0C6B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case, the graph is said to be </a:t>
            </a:r>
            <a:r>
              <a:rPr lang="en-US" sz="1200" i="1" kern="1200" dirty="0" smtClean="0">
                <a:solidFill>
                  <a:schemeClr val="tx1"/>
                </a:solidFill>
                <a:latin typeface="+mn-lt"/>
                <a:ea typeface="+mn-ea"/>
                <a:cs typeface="+mn-cs"/>
              </a:rPr>
              <a:t>strongly connected</a:t>
            </a:r>
            <a:r>
              <a:rPr lang="en-US" sz="1200" i="0" kern="1200" dirty="0" smtClean="0">
                <a:solidFill>
                  <a:schemeClr val="tx1"/>
                </a:solidFill>
                <a:latin typeface="+mn-lt"/>
                <a:ea typeface="+mn-ea"/>
                <a:cs typeface="+mn-cs"/>
              </a:rPr>
              <a:t>, and the </a:t>
            </a:r>
            <a:r>
              <a:rPr lang="en-US" sz="1200" i="0" kern="1200" dirty="0" err="1" smtClean="0">
                <a:solidFill>
                  <a:schemeClr val="tx1"/>
                </a:solidFill>
                <a:latin typeface="+mn-lt"/>
                <a:ea typeface="+mn-ea"/>
                <a:cs typeface="+mn-cs"/>
              </a:rPr>
              <a:t>cyclomatic</a:t>
            </a:r>
            <a:r>
              <a:rPr lang="en-US" sz="1200" i="0" kern="1200" dirty="0" smtClean="0">
                <a:solidFill>
                  <a:schemeClr val="tx1"/>
                </a:solidFill>
                <a:latin typeface="+mn-lt"/>
                <a:ea typeface="+mn-ea"/>
                <a:cs typeface="+mn-cs"/>
              </a:rPr>
              <a:t> complexity of the program is equal to the </a:t>
            </a:r>
            <a:r>
              <a:rPr lang="en-US" sz="1200" i="0" kern="1200" dirty="0" err="1" smtClean="0">
                <a:solidFill>
                  <a:schemeClr val="tx1"/>
                </a:solidFill>
                <a:latin typeface="+mn-lt"/>
                <a:ea typeface="+mn-ea"/>
                <a:cs typeface="+mn-cs"/>
              </a:rPr>
              <a:t>cyclomatic</a:t>
            </a:r>
            <a:r>
              <a:rPr lang="en-US" sz="1200" i="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number</a:t>
            </a:r>
            <a:r>
              <a:rPr lang="en-US" sz="1200" i="0" kern="1200" dirty="0" smtClean="0">
                <a:solidFill>
                  <a:schemeClr val="tx1"/>
                </a:solidFill>
                <a:latin typeface="+mn-lt"/>
                <a:ea typeface="+mn-ea"/>
                <a:cs typeface="+mn-cs"/>
              </a:rPr>
              <a:t> of its graph</a:t>
            </a:r>
            <a:endParaRPr lang="en-US" dirty="0"/>
          </a:p>
        </p:txBody>
      </p:sp>
      <p:sp>
        <p:nvSpPr>
          <p:cNvPr id="4" name="Slide Number Placeholder 3"/>
          <p:cNvSpPr>
            <a:spLocks noGrp="1"/>
          </p:cNvSpPr>
          <p:nvPr>
            <p:ph type="sldNum" sz="quarter" idx="10"/>
          </p:nvPr>
        </p:nvSpPr>
        <p:spPr/>
        <p:txBody>
          <a:bodyPr/>
          <a:lstStyle/>
          <a:p>
            <a:fld id="{905863EB-E9A9-864B-AE97-43B900F0C6BF}" type="slidenum">
              <a:rPr lang="en-US" smtClean="0"/>
              <a:pPr/>
              <a:t>17</a:t>
            </a:fld>
            <a:endParaRPr lang="en-US"/>
          </a:p>
        </p:txBody>
      </p:sp>
    </p:spTree>
    <p:extLst>
      <p:ext uri="{BB962C8B-B14F-4D97-AF65-F5344CB8AC3E}">
        <p14:creationId xmlns:p14="http://schemas.microsoft.com/office/powerpoint/2010/main" val="350381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B5ECD5-515E-4817-8A06-1D2ED2C83850}" type="datetime4">
              <a:rPr lang="en-US" smtClean="0"/>
              <a:pPr/>
              <a:t>February 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February 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February 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D1919-1B5F-4141-B613-3E5C6008A186}" type="datetime4">
              <a:rPr lang="en-US" smtClean="0"/>
              <a:pPr/>
              <a:t>February 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AD22427-B1DD-49E6-9F05-DE0F1467D7DC}" type="datetime4">
              <a:rPr lang="en-US" smtClean="0"/>
              <a:pPr/>
              <a:t>February 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CCA7B5-8BC9-491C-A887-7C3E7ED947D8}" type="datetime4">
              <a:rPr lang="en-US" smtClean="0"/>
              <a:pPr/>
              <a:t>February 6,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‹Nr.›</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18ED0-40F2-434C-A848-B92581875164}" type="datetime4">
              <a:rPr lang="en-US" smtClean="0"/>
              <a:pPr/>
              <a:t>February 6,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February 6, 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February 6,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55A2E49-18A1-40BC-BA5D-5A2EC8FDDF15}" type="datetime4">
              <a:rPr lang="en-US" smtClean="0"/>
              <a:pPr/>
              <a:t>February 6, 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D72EBF8-7CF5-44B7-B2BF-E22DE4D0703D}"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February 6,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42120D2-3948-4F8F-BE5D-E7E7D97880B2}" type="datetime4">
              <a:rPr lang="en-US" smtClean="0"/>
              <a:pPr/>
              <a:t>February 6, 2012</a:t>
            </a:fld>
            <a:endParaRPr lang="en-US" dirty="0" err="1"/>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D72EBF8-7CF5-44B7-B2BF-E22DE4D0703D}"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Source_code" TargetMode="External"/><Relationship Id="rId2" Type="http://schemas.openxmlformats.org/officeDocument/2006/relationships/hyperlink" Target="http://en.wikipedia.org/wiki/Control_flow"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Betti_num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Control_flow_graph" TargetMode="External"/><Relationship Id="rId2" Type="http://schemas.openxmlformats.org/officeDocument/2006/relationships/hyperlink" Target="http://en.wikipedia.org/wiki/Compiler"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en.wikipedia.org/wiki/Jump_instru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en.wikipedia.org/wiki/Black-box_testing"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483367" y="1441811"/>
            <a:ext cx="6148856" cy="1204306"/>
          </a:xfrm>
          <a:ln>
            <a:noFill/>
          </a:ln>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sz="4400" b="1" cap="none"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rPr>
              <a:t>cyclomatric</a:t>
            </a:r>
            <a:r>
              <a:rPr lang="pl-PL" sz="44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rPr>
              <a:t> </a:t>
            </a:r>
            <a:r>
              <a:rPr lang="pl-PL" sz="4400" b="1" cap="none"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rPr>
              <a:t>complexity</a:t>
            </a:r>
            <a:endParaRPr lang="en-US"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endParaRPr>
          </a:p>
        </p:txBody>
      </p:sp>
      <p:sp>
        <p:nvSpPr>
          <p:cNvPr id="3" name="Subtitle 2"/>
          <p:cNvSpPr>
            <a:spLocks noGrp="1"/>
          </p:cNvSpPr>
          <p:nvPr>
            <p:ph type="subTitle" idx="1"/>
          </p:nvPr>
        </p:nvSpPr>
        <p:spPr>
          <a:xfrm rot="19140000">
            <a:off x="1143621" y="2179188"/>
            <a:ext cx="6511131" cy="329259"/>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pl-PL" sz="3200" b="1" cap="none" spc="0" dirty="0">
                <a:ln/>
                <a:solidFill>
                  <a:schemeClr val="accent3"/>
                </a:solidFill>
                <a:latin typeface="Adobe Gothic Std B" pitchFamily="34" charset="-128"/>
                <a:ea typeface="Adobe Gothic Std B" pitchFamily="34" charset="-128"/>
              </a:rPr>
              <a:t>software </a:t>
            </a:r>
            <a:r>
              <a:rPr lang="pl-PL" sz="3200" b="1" cap="none" spc="0" dirty="0" err="1">
                <a:ln/>
                <a:solidFill>
                  <a:schemeClr val="accent3"/>
                </a:solidFill>
                <a:latin typeface="Adobe Gothic Std B" pitchFamily="34" charset="-128"/>
                <a:ea typeface="Adobe Gothic Std B" pitchFamily="34" charset="-128"/>
              </a:rPr>
              <a:t>metric</a:t>
            </a:r>
            <a:r>
              <a:rPr lang="pl-PL" sz="3200" b="1" cap="none" spc="0" dirty="0">
                <a:ln/>
                <a:solidFill>
                  <a:schemeClr val="accent3"/>
                </a:solidFill>
                <a:latin typeface="Adobe Gothic Std B" pitchFamily="34" charset="-128"/>
                <a:ea typeface="Adobe Gothic Std B" pitchFamily="34" charset="-128"/>
              </a:rPr>
              <a:t> </a:t>
            </a:r>
            <a:endParaRPr lang="en-US" sz="3200" b="1" cap="none" spc="0" dirty="0">
              <a:ln/>
              <a:solidFill>
                <a:schemeClr val="accent3"/>
              </a:solidFill>
              <a:latin typeface="Adobe Gothic Std B" pitchFamily="34" charset="-128"/>
              <a:ea typeface="Adobe Gothic Std B" pitchFamily="34" charset="-128"/>
            </a:endParaRPr>
          </a:p>
        </p:txBody>
      </p:sp>
      <p:pic>
        <p:nvPicPr>
          <p:cNvPr id="4" name="Picture 3"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800000">
            <a:off x="7938655" y="5823008"/>
            <a:ext cx="1205344" cy="104884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7q\Documents\testing\bworld.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54770" y="2173189"/>
            <a:ext cx="4079950" cy="3959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7q\Documents\testing\right.png">
            <a:hlinkClick r:id="" action="ppaction://hlinkshowjump?jump=previous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489" y="822616"/>
            <a:ext cx="3444240" cy="3276169"/>
          </a:xfrm>
          <a:solidFill>
            <a:srgbClr val="00B050"/>
          </a:solidFill>
        </p:spPr>
        <p:style>
          <a:lnRef idx="0">
            <a:schemeClr val="accent3"/>
          </a:lnRef>
          <a:fillRef idx="3">
            <a:schemeClr val="accent3"/>
          </a:fillRef>
          <a:effectRef idx="3">
            <a:schemeClr val="accent3"/>
          </a:effectRef>
          <a:fontRef idx="minor">
            <a:schemeClr val="lt1"/>
          </a:fontRef>
        </p:style>
        <p:txBody>
          <a:bodyPr>
            <a:normAutofit/>
          </a:bodyPr>
          <a:lstStyle/>
          <a:p>
            <a:r>
              <a:rPr lang="en-US" sz="2400" dirty="0" smtClean="0">
                <a:latin typeface="Adobe Gothic Std B" pitchFamily="34" charset="-128"/>
                <a:ea typeface="Adobe Gothic Std B" pitchFamily="34" charset="-128"/>
              </a:rPr>
              <a:t>while (c) {</a:t>
            </a:r>
          </a:p>
          <a:p>
            <a:r>
              <a:rPr lang="en-US" sz="2400" dirty="0" smtClean="0">
                <a:latin typeface="Adobe Gothic Std B" pitchFamily="34" charset="-128"/>
                <a:ea typeface="Adobe Gothic Std B" pitchFamily="34" charset="-128"/>
              </a:rPr>
              <a:t>		x  =  y + 1;</a:t>
            </a:r>
          </a:p>
          <a:p>
            <a:r>
              <a:rPr lang="en-US" sz="2400" dirty="0" smtClean="0">
                <a:latin typeface="Adobe Gothic Std B" pitchFamily="34" charset="-128"/>
                <a:ea typeface="Adobe Gothic Std B" pitchFamily="34" charset="-128"/>
              </a:rPr>
              <a:t>		y  =  2 * z;</a:t>
            </a:r>
          </a:p>
          <a:p>
            <a:r>
              <a:rPr lang="en-US" sz="2400" dirty="0" smtClean="0">
                <a:latin typeface="Adobe Gothic Std B" pitchFamily="34" charset="-128"/>
                <a:ea typeface="Adobe Gothic Std B" pitchFamily="34" charset="-128"/>
              </a:rPr>
              <a:t>		If(d)  x  =  y + z;</a:t>
            </a:r>
          </a:p>
          <a:p>
            <a:r>
              <a:rPr lang="en-US" sz="2400" dirty="0" smtClean="0">
                <a:latin typeface="Adobe Gothic Std B" pitchFamily="34" charset="-128"/>
                <a:ea typeface="Adobe Gothic Std B" pitchFamily="34" charset="-128"/>
              </a:rPr>
              <a:t>		z = 1;  </a:t>
            </a:r>
            <a:br>
              <a:rPr lang="en-US" sz="2400" dirty="0" smtClean="0">
                <a:latin typeface="Adobe Gothic Std B" pitchFamily="34" charset="-128"/>
                <a:ea typeface="Adobe Gothic Std B" pitchFamily="34" charset="-128"/>
              </a:rPr>
            </a:br>
            <a:r>
              <a:rPr lang="en-US" sz="2400" dirty="0" smtClean="0">
                <a:latin typeface="Adobe Gothic Std B" pitchFamily="34" charset="-128"/>
                <a:ea typeface="Adobe Gothic Std B" pitchFamily="34" charset="-128"/>
              </a:rPr>
              <a:t>}</a:t>
            </a:r>
          </a:p>
          <a:p>
            <a:r>
              <a:rPr lang="en-US" sz="2400" dirty="0" smtClean="0">
                <a:latin typeface="Adobe Gothic Std B" pitchFamily="34" charset="-128"/>
                <a:ea typeface="Adobe Gothic Std B" pitchFamily="34" charset="-128"/>
              </a:rPr>
              <a:t>	z  =  x;</a:t>
            </a:r>
            <a:endParaRPr lang="en-US" sz="2400" dirty="0">
              <a:latin typeface="Adobe Gothic Std B" pitchFamily="34" charset="-128"/>
              <a:ea typeface="Adobe Gothic Std B" pitchFamily="34" charset="-128"/>
            </a:endParaRPr>
          </a:p>
        </p:txBody>
      </p:sp>
      <p:cxnSp>
        <p:nvCxnSpPr>
          <p:cNvPr id="10" name="Straight Arrow Connector 9"/>
          <p:cNvCxnSpPr/>
          <p:nvPr/>
        </p:nvCxnSpPr>
        <p:spPr>
          <a:xfrm>
            <a:off x="7078205" y="-326991"/>
            <a:ext cx="0" cy="811293"/>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11"/>
          <p:cNvCxnSpPr/>
          <p:nvPr/>
        </p:nvCxnSpPr>
        <p:spPr>
          <a:xfrm>
            <a:off x="7124658" y="884413"/>
            <a:ext cx="0" cy="268890"/>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flipH="1">
            <a:off x="6158499" y="2601135"/>
            <a:ext cx="588957" cy="417648"/>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a:off x="7124658" y="2630631"/>
            <a:ext cx="0" cy="971646"/>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8" name="Straight Arrow Connector 17"/>
          <p:cNvCxnSpPr/>
          <p:nvPr/>
        </p:nvCxnSpPr>
        <p:spPr>
          <a:xfrm>
            <a:off x="6129003" y="3461855"/>
            <a:ext cx="552087" cy="184666"/>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a:off x="7125837" y="4502436"/>
            <a:ext cx="0" cy="481172"/>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sp>
        <p:nvSpPr>
          <p:cNvPr id="50" name="Freeform 49"/>
          <p:cNvSpPr/>
          <p:nvPr/>
        </p:nvSpPr>
        <p:spPr>
          <a:xfrm>
            <a:off x="7356775" y="1877923"/>
            <a:ext cx="946827" cy="2544792"/>
          </a:xfrm>
          <a:custGeom>
            <a:avLst/>
            <a:gdLst>
              <a:gd name="connsiteX0" fmla="*/ 370936 w 928778"/>
              <a:gd name="connsiteY0" fmla="*/ 0 h 2832339"/>
              <a:gd name="connsiteX1" fmla="*/ 888521 w 928778"/>
              <a:gd name="connsiteY1" fmla="*/ 1414732 h 2832339"/>
              <a:gd name="connsiteX2" fmla="*/ 129396 w 928778"/>
              <a:gd name="connsiteY2" fmla="*/ 2622430 h 2832339"/>
              <a:gd name="connsiteX3" fmla="*/ 112143 w 928778"/>
              <a:gd name="connsiteY3" fmla="*/ 2674188 h 2832339"/>
            </a:gdLst>
            <a:ahLst/>
            <a:cxnLst>
              <a:cxn ang="0">
                <a:pos x="connsiteX0" y="connsiteY0"/>
              </a:cxn>
              <a:cxn ang="0">
                <a:pos x="connsiteX1" y="connsiteY1"/>
              </a:cxn>
              <a:cxn ang="0">
                <a:pos x="connsiteX2" y="connsiteY2"/>
              </a:cxn>
              <a:cxn ang="0">
                <a:pos x="connsiteX3" y="connsiteY3"/>
              </a:cxn>
            </a:cxnLst>
            <a:rect l="l" t="t" r="r" b="b"/>
            <a:pathLst>
              <a:path w="928778" h="2832339">
                <a:moveTo>
                  <a:pt x="370936" y="0"/>
                </a:moveTo>
                <a:cubicBezTo>
                  <a:pt x="649857" y="488830"/>
                  <a:pt x="928778" y="977660"/>
                  <a:pt x="888521" y="1414732"/>
                </a:cubicBezTo>
                <a:cubicBezTo>
                  <a:pt x="848264" y="1851804"/>
                  <a:pt x="258792" y="2412521"/>
                  <a:pt x="129396" y="2622430"/>
                </a:cubicBezTo>
                <a:cubicBezTo>
                  <a:pt x="0" y="2832339"/>
                  <a:pt x="56071" y="2753263"/>
                  <a:pt x="112143" y="2674188"/>
                </a:cubicBezTo>
              </a:path>
            </a:pathLst>
          </a:custGeom>
          <a:ln>
            <a:solidFill>
              <a:srgbClr val="00B050"/>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latin typeface="Adobe Gothic Std B" pitchFamily="34" charset="-128"/>
              <a:ea typeface="Adobe Gothic Std B" pitchFamily="34" charset="-128"/>
            </a:endParaRPr>
          </a:p>
        </p:txBody>
      </p:sp>
      <p:sp>
        <p:nvSpPr>
          <p:cNvPr id="54" name="Freeform 53"/>
          <p:cNvSpPr/>
          <p:nvPr/>
        </p:nvSpPr>
        <p:spPr>
          <a:xfrm>
            <a:off x="4410213" y="687476"/>
            <a:ext cx="2337243" cy="3735238"/>
          </a:xfrm>
          <a:custGeom>
            <a:avLst/>
            <a:gdLst>
              <a:gd name="connsiteX0" fmla="*/ 2265871 w 2265871"/>
              <a:gd name="connsiteY0" fmla="*/ 0 h 3735238"/>
              <a:gd name="connsiteX1" fmla="*/ 178279 w 2265871"/>
              <a:gd name="connsiteY1" fmla="*/ 1518249 h 3735238"/>
              <a:gd name="connsiteX2" fmla="*/ 1196196 w 2265871"/>
              <a:gd name="connsiteY2" fmla="*/ 3467819 h 3735238"/>
              <a:gd name="connsiteX3" fmla="*/ 2265871 w 2265871"/>
              <a:gd name="connsiteY3" fmla="*/ 3122763 h 3735238"/>
              <a:gd name="connsiteX4" fmla="*/ 2265871 w 2265871"/>
              <a:gd name="connsiteY4" fmla="*/ 3122763 h 373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871" h="3735238">
                <a:moveTo>
                  <a:pt x="2265871" y="0"/>
                </a:moveTo>
                <a:cubicBezTo>
                  <a:pt x="1311214" y="470139"/>
                  <a:pt x="356558" y="940279"/>
                  <a:pt x="178279" y="1518249"/>
                </a:cubicBezTo>
                <a:cubicBezTo>
                  <a:pt x="0" y="2096219"/>
                  <a:pt x="848264" y="3200400"/>
                  <a:pt x="1196196" y="3467819"/>
                </a:cubicBezTo>
                <a:cubicBezTo>
                  <a:pt x="1544128" y="3735238"/>
                  <a:pt x="2265871" y="3122763"/>
                  <a:pt x="2265871" y="3122763"/>
                </a:cubicBezTo>
                <a:lnTo>
                  <a:pt x="2265871" y="3122763"/>
                </a:lnTo>
              </a:path>
            </a:pathLst>
          </a:custGeom>
          <a:ln>
            <a:solidFill>
              <a:srgbClr val="00B050"/>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latin typeface="Adobe Gothic Std B" pitchFamily="34" charset="-128"/>
              <a:ea typeface="Adobe Gothic Std B" pitchFamily="34" charset="-128"/>
            </a:endParaRPr>
          </a:p>
        </p:txBody>
      </p:sp>
      <p:sp>
        <p:nvSpPr>
          <p:cNvPr id="17" name="TextBox 16"/>
          <p:cNvSpPr txBox="1"/>
          <p:nvPr/>
        </p:nvSpPr>
        <p:spPr>
          <a:xfrm>
            <a:off x="5380550" y="5450683"/>
            <a:ext cx="6594764" cy="1107996"/>
          </a:xfrm>
          <a:prstGeom prst="rect">
            <a:avLst/>
          </a:prstGeom>
          <a:noFill/>
        </p:spPr>
        <p:txBody>
          <a:bodyPr wrap="square" rtlCol="0">
            <a:spAutoFit/>
          </a:bodyPr>
          <a:lstStyle/>
          <a:p>
            <a:r>
              <a:rPr lang="en-US" sz="6600" dirty="0" smtClean="0">
                <a:solidFill>
                  <a:srgbClr val="FFC000"/>
                </a:solidFill>
                <a:latin typeface="Adobe Gothic Std B" pitchFamily="34" charset="-128"/>
                <a:ea typeface="Adobe Gothic Std B" pitchFamily="34" charset="-128"/>
              </a:rPr>
              <a:t>Example</a:t>
            </a:r>
            <a:endParaRPr lang="th-TH" sz="6600" b="1" dirty="0">
              <a:solidFill>
                <a:srgbClr val="FFC000"/>
              </a:solidFill>
              <a:latin typeface="Adobe Gothic Std B" pitchFamily="34" charset="-128"/>
              <a:ea typeface="Adobe Gothic Std B" pitchFamily="34" charset="-128"/>
            </a:endParaRPr>
          </a:p>
        </p:txBody>
      </p:sp>
      <p:pic>
        <p:nvPicPr>
          <p:cNvPr id="33" name="Picture 32"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456" y="4201411"/>
            <a:ext cx="756763"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latin typeface="Adobe Gothic Std B" pitchFamily="34" charset="-128"/>
                <a:ea typeface="Adobe Gothic Std B" pitchFamily="34" charset="-128"/>
              </a:rPr>
              <a:t> z = x</a:t>
            </a:r>
            <a:endParaRPr lang="en-US" b="1" dirty="0">
              <a:latin typeface="Adobe Gothic Std B" pitchFamily="34" charset="-128"/>
              <a:ea typeface="Adobe Gothic Std B" pitchFamily="34" charset="-128"/>
            </a:endParaRPr>
          </a:p>
        </p:txBody>
      </p:sp>
      <p:sp>
        <p:nvSpPr>
          <p:cNvPr id="4" name="TextBox 3"/>
          <p:cNvSpPr txBox="1"/>
          <p:nvPr/>
        </p:nvSpPr>
        <p:spPr>
          <a:xfrm flipH="1">
            <a:off x="6710585" y="484303"/>
            <a:ext cx="159301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b="1" dirty="0" smtClean="0">
                <a:latin typeface="Adobe Gothic Std B" pitchFamily="34" charset="-128"/>
                <a:ea typeface="Adobe Gothic Std B" pitchFamily="34" charset="-128"/>
              </a:rPr>
              <a:t> While (c)</a:t>
            </a:r>
            <a:endParaRPr lang="en-US" sz="2000" b="1" dirty="0">
              <a:latin typeface="Adobe Gothic Std B" pitchFamily="34" charset="-128"/>
              <a:ea typeface="Adobe Gothic Std B" pitchFamily="34" charset="-128"/>
            </a:endParaRPr>
          </a:p>
        </p:txBody>
      </p:sp>
      <p:sp>
        <p:nvSpPr>
          <p:cNvPr id="5" name="TextBox 4"/>
          <p:cNvSpPr txBox="1"/>
          <p:nvPr/>
        </p:nvSpPr>
        <p:spPr>
          <a:xfrm>
            <a:off x="6410651" y="1153303"/>
            <a:ext cx="1335109"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latin typeface="Adobe Gothic Std B" pitchFamily="34" charset="-128"/>
                <a:ea typeface="Adobe Gothic Std B" pitchFamily="34" charset="-128"/>
              </a:rPr>
              <a:t>  x = y + 1;</a:t>
            </a:r>
          </a:p>
          <a:p>
            <a:endParaRPr lang="en-US" b="1" dirty="0" smtClean="0">
              <a:latin typeface="Adobe Gothic Std B" pitchFamily="34" charset="-128"/>
              <a:ea typeface="Adobe Gothic Std B" pitchFamily="34" charset="-128"/>
            </a:endParaRPr>
          </a:p>
          <a:p>
            <a:r>
              <a:rPr lang="en-US" b="1" dirty="0" smtClean="0">
                <a:latin typeface="Adobe Gothic Std B" pitchFamily="34" charset="-128"/>
                <a:ea typeface="Adobe Gothic Std B" pitchFamily="34" charset="-128"/>
              </a:rPr>
              <a:t>  Y = 2 * Z</a:t>
            </a:r>
          </a:p>
          <a:p>
            <a:endParaRPr lang="en-US" b="1" dirty="0" smtClean="0">
              <a:latin typeface="Adobe Gothic Std B" pitchFamily="34" charset="-128"/>
              <a:ea typeface="Adobe Gothic Std B" pitchFamily="34" charset="-128"/>
            </a:endParaRPr>
          </a:p>
          <a:p>
            <a:r>
              <a:rPr lang="en-US" b="1" dirty="0" smtClean="0">
                <a:latin typeface="Adobe Gothic Std B" pitchFamily="34" charset="-128"/>
                <a:ea typeface="Adobe Gothic Std B" pitchFamily="34" charset="-128"/>
              </a:rPr>
              <a:t>      If(d)</a:t>
            </a:r>
            <a:endParaRPr lang="en-US" b="1" dirty="0">
              <a:latin typeface="Adobe Gothic Std B" pitchFamily="34" charset="-128"/>
              <a:ea typeface="Adobe Gothic Std B" pitchFamily="34" charset="-128"/>
            </a:endParaRPr>
          </a:p>
        </p:txBody>
      </p:sp>
      <p:sp>
        <p:nvSpPr>
          <p:cNvPr id="6" name="TextBox 5"/>
          <p:cNvSpPr txBox="1"/>
          <p:nvPr/>
        </p:nvSpPr>
        <p:spPr>
          <a:xfrm>
            <a:off x="5532950" y="3077775"/>
            <a:ext cx="1177636"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latin typeface="Adobe Gothic Std B" pitchFamily="34" charset="-128"/>
                <a:ea typeface="Adobe Gothic Std B" pitchFamily="34" charset="-128"/>
              </a:rPr>
              <a:t>  x = y +z</a:t>
            </a:r>
            <a:endParaRPr lang="en-US" b="1" dirty="0">
              <a:latin typeface="Adobe Gothic Std B" pitchFamily="34" charset="-128"/>
              <a:ea typeface="Adobe Gothic Std B" pitchFamily="34" charset="-128"/>
            </a:endParaRPr>
          </a:p>
        </p:txBody>
      </p:sp>
      <p:sp>
        <p:nvSpPr>
          <p:cNvPr id="7" name="TextBox 6"/>
          <p:cNvSpPr txBox="1"/>
          <p:nvPr/>
        </p:nvSpPr>
        <p:spPr>
          <a:xfrm>
            <a:off x="6710586" y="3602277"/>
            <a:ext cx="793633"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latin typeface="Adobe Gothic Std B" pitchFamily="34" charset="-128"/>
                <a:ea typeface="Adobe Gothic Std B" pitchFamily="34" charset="-128"/>
              </a:rPr>
              <a:t> z = 1</a:t>
            </a:r>
            <a:endParaRPr lang="en-US" b="1" dirty="0">
              <a:latin typeface="Adobe Gothic Std B" pitchFamily="34" charset="-128"/>
              <a:ea typeface="Adobe Gothic Std B"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par>
                                <p:cTn id="8" presetID="10" presetClass="entr" presetSubtype="0" fill="hold" nodeType="withEffect">
                                  <p:stCondLst>
                                    <p:cond delay="25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490" y="568036"/>
            <a:ext cx="6068293" cy="4395351"/>
          </a:xfrm>
        </p:spPr>
        <p:txBody>
          <a:bodyPr>
            <a:normAutofit fontScale="92500"/>
          </a:bodyPr>
          <a:lstStyle/>
          <a:p>
            <a:r>
              <a:rPr lang="en-US" sz="3200" b="0" dirty="0" smtClean="0">
                <a:solidFill>
                  <a:schemeClr val="accent3"/>
                </a:solidFill>
                <a:latin typeface="Adobe Fan Heiti Std B" pitchFamily="34" charset="-128"/>
                <a:ea typeface="Adobe Fan Heiti Std B" pitchFamily="34" charset="-128"/>
                <a:cs typeface="Angsana New"/>
              </a:rPr>
              <a:t>    </a:t>
            </a:r>
            <a:r>
              <a:rPr lang="en-US" sz="2800" b="0" u="sng" dirty="0" err="1" smtClean="0">
                <a:solidFill>
                  <a:srgbClr val="00B050"/>
                </a:solidFill>
                <a:latin typeface="Adobe Fan Heiti Std B" pitchFamily="34" charset="-128"/>
                <a:ea typeface="Adobe Fan Heiti Std B" pitchFamily="34" charset="-128"/>
                <a:cs typeface="Angsana New"/>
              </a:rPr>
              <a:t>Cyclomatic</a:t>
            </a:r>
            <a:r>
              <a:rPr lang="en-US" sz="2800" b="0" u="sng" dirty="0" smtClean="0">
                <a:solidFill>
                  <a:srgbClr val="00B050"/>
                </a:solidFill>
                <a:latin typeface="Adobe Fan Heiti Std B" pitchFamily="34" charset="-128"/>
                <a:ea typeface="Adobe Fan Heiti Std B" pitchFamily="34" charset="-128"/>
                <a:cs typeface="Angsana New"/>
              </a:rPr>
              <a:t> </a:t>
            </a:r>
            <a:r>
              <a:rPr lang="en-US" sz="2800" b="0" u="sng" dirty="0">
                <a:solidFill>
                  <a:srgbClr val="00B050"/>
                </a:solidFill>
                <a:latin typeface="Adobe Fan Heiti Std B" pitchFamily="34" charset="-128"/>
                <a:ea typeface="Adobe Fan Heiti Std B" pitchFamily="34" charset="-128"/>
                <a:cs typeface="Angsana New"/>
              </a:rPr>
              <a:t>complexity </a:t>
            </a:r>
            <a:r>
              <a:rPr lang="en-US" sz="2800" b="0" dirty="0" smtClean="0">
                <a:solidFill>
                  <a:schemeClr val="accent3"/>
                </a:solidFill>
                <a:latin typeface="Adobe Fan Heiti Std B" pitchFamily="34" charset="-128"/>
                <a:ea typeface="Adobe Fan Heiti Std B" pitchFamily="34" charset="-128"/>
                <a:cs typeface="Angsana New"/>
              </a:rPr>
              <a:t>is </a:t>
            </a:r>
            <a:r>
              <a:rPr lang="en-US" sz="2800" b="0" dirty="0">
                <a:solidFill>
                  <a:schemeClr val="accent3"/>
                </a:solidFill>
                <a:latin typeface="Adobe Fan Heiti Std B" pitchFamily="34" charset="-128"/>
                <a:ea typeface="Adobe Fan Heiti Std B" pitchFamily="34" charset="-128"/>
                <a:cs typeface="Angsana New"/>
              </a:rPr>
              <a:t>a software </a:t>
            </a:r>
            <a:r>
              <a:rPr lang="en-US" sz="2800" b="0" dirty="0" smtClean="0">
                <a:solidFill>
                  <a:schemeClr val="accent3"/>
                </a:solidFill>
                <a:latin typeface="Adobe Fan Heiti Std B" pitchFamily="34" charset="-128"/>
                <a:ea typeface="Adobe Fan Heiti Std B" pitchFamily="34" charset="-128"/>
                <a:cs typeface="Angsana New"/>
              </a:rPr>
              <a:t>metric. It </a:t>
            </a:r>
            <a:r>
              <a:rPr lang="en-US" sz="2800" b="0" dirty="0">
                <a:solidFill>
                  <a:schemeClr val="accent3"/>
                </a:solidFill>
                <a:latin typeface="Adobe Fan Heiti Std B" pitchFamily="34" charset="-128"/>
                <a:ea typeface="Adobe Fan Heiti Std B" pitchFamily="34" charset="-128"/>
                <a:cs typeface="Angsana New"/>
              </a:rPr>
              <a:t>was developed by Thomas J. McCabe, Sr. in 1976 and is used to indicate the complexity of a program. It directly measures the number of linearly independent paths through a program's source code. The concept, although not the method, is </a:t>
            </a:r>
            <a:r>
              <a:rPr lang="en-US" sz="2800" b="0" dirty="0" smtClean="0">
                <a:solidFill>
                  <a:schemeClr val="accent3"/>
                </a:solidFill>
                <a:latin typeface="Adobe Fan Heiti Std B" pitchFamily="34" charset="-128"/>
                <a:ea typeface="Adobe Fan Heiti Std B" pitchFamily="34" charset="-128"/>
                <a:cs typeface="Angsana New"/>
              </a:rPr>
              <a:t>somewhat similar </a:t>
            </a:r>
            <a:r>
              <a:rPr lang="en-US" sz="2800" b="0" dirty="0">
                <a:solidFill>
                  <a:schemeClr val="accent3"/>
                </a:solidFill>
                <a:latin typeface="Adobe Fan Heiti Std B" pitchFamily="34" charset="-128"/>
                <a:ea typeface="Adobe Fan Heiti Std B" pitchFamily="34" charset="-128"/>
                <a:cs typeface="Angsana New"/>
              </a:rPr>
              <a:t>to that of general text complexity measured by the Flesch-Kincaid Readability Test.</a:t>
            </a:r>
          </a:p>
          <a:p>
            <a:endParaRPr lang="en-US" sz="1400" dirty="0">
              <a:latin typeface="Adobe Fan Heiti Std B" pitchFamily="34" charset="-128"/>
              <a:ea typeface="Adobe Fan Heiti Std B" pitchFamily="34" charset="-128"/>
              <a:cs typeface="Angsana New"/>
            </a:endParaRPr>
          </a:p>
        </p:txBody>
      </p:sp>
      <p:pic>
        <p:nvPicPr>
          <p:cNvPr id="9" name="Picture 8"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71246" y="5536831"/>
            <a:ext cx="7218218" cy="769441"/>
          </a:xfrm>
          <a:prstGeom prst="rect">
            <a:avLst/>
          </a:prstGeom>
          <a:noFill/>
        </p:spPr>
        <p:txBody>
          <a:bodyPr wrap="square" rtlCol="0">
            <a:spAutoFit/>
          </a:bodyPr>
          <a:lstStyle/>
          <a:p>
            <a:r>
              <a:rPr lang="en-US" sz="4400" dirty="0">
                <a:solidFill>
                  <a:srgbClr val="FFC000"/>
                </a:solidFill>
                <a:latin typeface="Adobe Gothic Std B" pitchFamily="34" charset="-128"/>
                <a:ea typeface="Adobe Gothic Std B" pitchFamily="34" charset="-128"/>
                <a:cs typeface="Angsana New" pitchFamily="18" charset="-34"/>
              </a:rPr>
              <a:t>Definition of </a:t>
            </a:r>
            <a:r>
              <a:rPr lang="en-US" sz="4400" dirty="0" smtClean="0">
                <a:solidFill>
                  <a:srgbClr val="FFC000"/>
                </a:solidFill>
                <a:latin typeface="Adobe Gothic Std B" pitchFamily="34" charset="-128"/>
                <a:ea typeface="Adobe Gothic Std B" pitchFamily="34" charset="-128"/>
                <a:cs typeface="Angsana New" pitchFamily="18" charset="-34"/>
              </a:rPr>
              <a:t>Complexity</a:t>
            </a:r>
            <a:endParaRPr lang="th-TH" sz="4400" b="1" dirty="0">
              <a:solidFill>
                <a:srgbClr val="FFC000"/>
              </a:solidFill>
              <a:latin typeface="Adobe Gothic Std B" pitchFamily="34" charset="-128"/>
              <a:ea typeface="Adobe Gothic Std B" pitchFamily="34" charset="-128"/>
            </a:endParaRPr>
          </a:p>
        </p:txBody>
      </p:sp>
      <p:pic>
        <p:nvPicPr>
          <p:cNvPr id="2050" name="Picture 2" descr="C:\Users\7q\Documents\testing\book_stack.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518" y="692727"/>
            <a:ext cx="3448243" cy="39824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7q\Documents\testing\right.png">
            <a:hlinkClick r:id="" action="ppaction://hlinkshowjump?jump=previous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03" y="2886931"/>
            <a:ext cx="8444575" cy="2946330"/>
          </a:xfrm>
        </p:spPr>
        <p:txBody>
          <a:bodyPr/>
          <a:lstStyle/>
          <a:p>
            <a:r>
              <a:rPr lang="en-US" sz="3200" dirty="0"/>
              <a:t/>
            </a:r>
            <a:br>
              <a:rPr lang="en-US" sz="3200" dirty="0"/>
            </a:br>
            <a:endParaRPr lang="en-US" sz="3200" dirty="0">
              <a:solidFill>
                <a:srgbClr val="08A1D9"/>
              </a:solidFill>
              <a:latin typeface="Angsana New"/>
              <a:cs typeface="Angsana New"/>
            </a:endParaRPr>
          </a:p>
        </p:txBody>
      </p:sp>
      <p:sp>
        <p:nvSpPr>
          <p:cNvPr id="5" name="TextBox 4"/>
          <p:cNvSpPr txBox="1"/>
          <p:nvPr/>
        </p:nvSpPr>
        <p:spPr>
          <a:xfrm>
            <a:off x="343173" y="483894"/>
            <a:ext cx="6419332" cy="4154984"/>
          </a:xfrm>
          <a:prstGeom prst="rect">
            <a:avLst/>
          </a:prstGeom>
          <a:noFill/>
        </p:spPr>
        <p:txBody>
          <a:bodyPr wrap="square" rtlCol="0">
            <a:spAutoFit/>
          </a:bodyPr>
          <a:lstStyle/>
          <a:p>
            <a:r>
              <a:rPr lang="en-US" sz="2400" dirty="0" smtClean="0">
                <a:solidFill>
                  <a:srgbClr val="08A1D9"/>
                </a:solidFill>
                <a:latin typeface="Adobe Fan Heiti Std B" pitchFamily="34" charset="-128"/>
                <a:ea typeface="Adobe Fan Heiti Std B" pitchFamily="34" charset="-128"/>
                <a:cs typeface="Angsana New"/>
              </a:rPr>
              <a:t>         </a:t>
            </a:r>
            <a:r>
              <a:rPr lang="en-US" sz="2400" dirty="0">
                <a:solidFill>
                  <a:srgbClr val="08A1D9"/>
                </a:solidFill>
                <a:latin typeface="Adobe Fan Heiti Std B" pitchFamily="34" charset="-128"/>
                <a:ea typeface="Adobe Fan Heiti Std B" pitchFamily="34" charset="-128"/>
                <a:cs typeface="Angsana New"/>
              </a:rPr>
              <a:t> </a:t>
            </a:r>
            <a:r>
              <a:rPr lang="en-US" sz="2400" dirty="0" smtClean="0">
                <a:solidFill>
                  <a:srgbClr val="08A1D9"/>
                </a:solidFill>
                <a:latin typeface="Adobe Fan Heiti Std B" pitchFamily="34" charset="-128"/>
                <a:ea typeface="Adobe Fan Heiti Std B" pitchFamily="34" charset="-128"/>
                <a:cs typeface="Angsana New"/>
              </a:rPr>
              <a:t> </a:t>
            </a:r>
            <a:r>
              <a:rPr lang="en-US" sz="2400" u="sng" dirty="0" err="1" smtClean="0">
                <a:solidFill>
                  <a:srgbClr val="00B050"/>
                </a:solidFill>
                <a:latin typeface="Adobe Fan Heiti Std B" pitchFamily="34" charset="-128"/>
                <a:ea typeface="Adobe Fan Heiti Std B" pitchFamily="34" charset="-128"/>
                <a:cs typeface="Angsana New"/>
              </a:rPr>
              <a:t>Cyclomatic</a:t>
            </a:r>
            <a:r>
              <a:rPr lang="en-US" sz="2400" u="sng" dirty="0" smtClean="0">
                <a:solidFill>
                  <a:srgbClr val="00B050"/>
                </a:solidFill>
                <a:latin typeface="Adobe Fan Heiti Std B" pitchFamily="34" charset="-128"/>
                <a:ea typeface="Adobe Fan Heiti Std B" pitchFamily="34" charset="-128"/>
                <a:cs typeface="Angsana New"/>
              </a:rPr>
              <a:t> </a:t>
            </a:r>
            <a:r>
              <a:rPr lang="en-US" sz="2400" u="sng" dirty="0">
                <a:solidFill>
                  <a:srgbClr val="00B050"/>
                </a:solidFill>
                <a:latin typeface="Adobe Fan Heiti Std B" pitchFamily="34" charset="-128"/>
                <a:ea typeface="Adobe Fan Heiti Std B" pitchFamily="34" charset="-128"/>
                <a:cs typeface="Angsana New"/>
              </a:rPr>
              <a:t>complexity </a:t>
            </a:r>
            <a:r>
              <a:rPr lang="en-US" sz="2400" dirty="0">
                <a:solidFill>
                  <a:srgbClr val="08A1D9"/>
                </a:solidFill>
                <a:latin typeface="Adobe Fan Heiti Std B" pitchFamily="34" charset="-128"/>
                <a:ea typeface="Adobe Fan Heiti Std B" pitchFamily="34" charset="-128"/>
                <a:cs typeface="Angsana New"/>
              </a:rPr>
              <a:t>is computed using the control flow graph of the program: the nodes of the graph correspond to indivisible groups of commands of a program, and a directed edge connects two nodes if </a:t>
            </a:r>
            <a:r>
              <a:rPr lang="en-US" sz="2400" dirty="0" smtClean="0">
                <a:solidFill>
                  <a:srgbClr val="08A1D9"/>
                </a:solidFill>
                <a:latin typeface="Adobe Fan Heiti Std B" pitchFamily="34" charset="-128"/>
                <a:ea typeface="Adobe Fan Heiti Std B" pitchFamily="34" charset="-128"/>
                <a:cs typeface="Angsana New"/>
              </a:rPr>
              <a:t>that </a:t>
            </a:r>
            <a:r>
              <a:rPr lang="en-US" sz="2400" dirty="0">
                <a:solidFill>
                  <a:srgbClr val="08A1D9"/>
                </a:solidFill>
                <a:latin typeface="Adobe Fan Heiti Std B" pitchFamily="34" charset="-128"/>
                <a:ea typeface="Adobe Fan Heiti Std B" pitchFamily="34" charset="-128"/>
                <a:cs typeface="Angsana New"/>
              </a:rPr>
              <a:t>second command might be executed immediately after the first command</a:t>
            </a:r>
            <a:r>
              <a:rPr lang="en-US" sz="2400" dirty="0">
                <a:solidFill>
                  <a:srgbClr val="00B050"/>
                </a:solidFill>
                <a:latin typeface="Adobe Fan Heiti Std B" pitchFamily="34" charset="-128"/>
                <a:ea typeface="Adobe Fan Heiti Std B" pitchFamily="34" charset="-128"/>
                <a:cs typeface="Angsana New"/>
              </a:rPr>
              <a:t>. </a:t>
            </a:r>
            <a:endParaRPr lang="en-US" sz="2400" dirty="0" smtClean="0">
              <a:solidFill>
                <a:srgbClr val="00B050"/>
              </a:solidFill>
              <a:latin typeface="Adobe Fan Heiti Std B" pitchFamily="34" charset="-128"/>
              <a:ea typeface="Adobe Fan Heiti Std B" pitchFamily="34" charset="-128"/>
              <a:cs typeface="Angsana New"/>
            </a:endParaRPr>
          </a:p>
          <a:p>
            <a:r>
              <a:rPr lang="en-US" sz="2400" dirty="0">
                <a:solidFill>
                  <a:srgbClr val="00B050"/>
                </a:solidFill>
                <a:latin typeface="Adobe Fan Heiti Std B" pitchFamily="34" charset="-128"/>
                <a:ea typeface="Adobe Fan Heiti Std B" pitchFamily="34" charset="-128"/>
                <a:cs typeface="Angsana New"/>
              </a:rPr>
              <a:t>	</a:t>
            </a:r>
            <a:r>
              <a:rPr lang="en-US" sz="2400" u="sng" dirty="0" err="1" smtClean="0">
                <a:solidFill>
                  <a:srgbClr val="00B050"/>
                </a:solidFill>
                <a:latin typeface="Adobe Fan Heiti Std B" pitchFamily="34" charset="-128"/>
                <a:ea typeface="Adobe Fan Heiti Std B" pitchFamily="34" charset="-128"/>
                <a:cs typeface="Angsana New"/>
              </a:rPr>
              <a:t>Cyclomatic</a:t>
            </a:r>
            <a:r>
              <a:rPr lang="en-US" sz="2400" u="sng" dirty="0" smtClean="0">
                <a:solidFill>
                  <a:srgbClr val="00B050"/>
                </a:solidFill>
                <a:latin typeface="Adobe Fan Heiti Std B" pitchFamily="34" charset="-128"/>
                <a:ea typeface="Adobe Fan Heiti Std B" pitchFamily="34" charset="-128"/>
                <a:cs typeface="Angsana New"/>
              </a:rPr>
              <a:t> </a:t>
            </a:r>
            <a:r>
              <a:rPr lang="en-US" sz="2400" u="sng" dirty="0" err="1">
                <a:solidFill>
                  <a:srgbClr val="00B050"/>
                </a:solidFill>
                <a:latin typeface="Adobe Fan Heiti Std B" pitchFamily="34" charset="-128"/>
                <a:ea typeface="Adobe Fan Heiti Std B" pitchFamily="34" charset="-128"/>
                <a:cs typeface="Angsana New"/>
              </a:rPr>
              <a:t>ecomplexity</a:t>
            </a:r>
            <a:r>
              <a:rPr lang="en-US" sz="2400" dirty="0">
                <a:solidFill>
                  <a:srgbClr val="08A1D9"/>
                </a:solidFill>
                <a:latin typeface="Adobe Fan Heiti Std B" pitchFamily="34" charset="-128"/>
                <a:ea typeface="Adobe Fan Heiti Std B" pitchFamily="34" charset="-128"/>
                <a:cs typeface="Angsana New"/>
              </a:rPr>
              <a:t> may also be applied to individual functions, modules, methods or classes within a program.</a:t>
            </a:r>
          </a:p>
        </p:txBody>
      </p:sp>
      <p:pic>
        <p:nvPicPr>
          <p:cNvPr id="7" name="Content Placeholder 6"/>
          <p:cNvPicPr>
            <a:picLocks noGrp="1" noChangeAspect="1"/>
          </p:cNvPicPr>
          <p:nvPr>
            <p:ph idx="1"/>
          </p:nvPr>
        </p:nvPicPr>
        <p:blipFill rotWithShape="1">
          <a:blip r:embed="rId2" cstate="print"/>
          <a:srcRect l="39492" t="29180" r="35404" b="55366"/>
          <a:stretch/>
        </p:blipFill>
        <p:spPr>
          <a:xfrm>
            <a:off x="6762505" y="433313"/>
            <a:ext cx="1888016" cy="1504210"/>
          </a:xfrm>
        </p:spPr>
      </p:pic>
      <p:pic>
        <p:nvPicPr>
          <p:cNvPr id="8" name="Picture 7"/>
          <p:cNvPicPr>
            <a:picLocks noChangeAspect="1"/>
          </p:cNvPicPr>
          <p:nvPr/>
        </p:nvPicPr>
        <p:blipFill rotWithShape="1">
          <a:blip r:embed="rId3" cstate="print"/>
          <a:srcRect l="22943" t="23604" r="47508" b="58022"/>
          <a:stretch/>
        </p:blipFill>
        <p:spPr>
          <a:xfrm>
            <a:off x="6044037" y="2109133"/>
            <a:ext cx="3642644" cy="2951217"/>
          </a:xfrm>
          <a:prstGeom prst="rect">
            <a:avLst/>
          </a:prstGeom>
        </p:spPr>
      </p:pic>
      <p:pic>
        <p:nvPicPr>
          <p:cNvPr id="12" name="Picture 11" descr="C:\Users\7q\Documents\testing\left.png">
            <a:hlinkClick r:id="" action="ppaction://hlinkshowjump?jump=next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7q\Documents\testing\right.png">
            <a:hlinkClick r:id="" action="ppaction://hlinkshowjump?jump=previousslid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71246" y="5536831"/>
            <a:ext cx="7218218" cy="769441"/>
          </a:xfrm>
          <a:prstGeom prst="rect">
            <a:avLst/>
          </a:prstGeom>
          <a:noFill/>
        </p:spPr>
        <p:txBody>
          <a:bodyPr wrap="square" rtlCol="0">
            <a:spAutoFit/>
          </a:bodyPr>
          <a:lstStyle/>
          <a:p>
            <a:r>
              <a:rPr lang="en-US" sz="4400" dirty="0">
                <a:solidFill>
                  <a:srgbClr val="FFC000"/>
                </a:solidFill>
                <a:latin typeface="Adobe Gothic Std B" pitchFamily="34" charset="-128"/>
                <a:ea typeface="Adobe Gothic Std B" pitchFamily="34" charset="-128"/>
                <a:cs typeface="Angsana New" pitchFamily="18" charset="-34"/>
              </a:rPr>
              <a:t>Definition of </a:t>
            </a:r>
            <a:r>
              <a:rPr lang="en-US" sz="4400" dirty="0" smtClean="0">
                <a:solidFill>
                  <a:srgbClr val="FFC000"/>
                </a:solidFill>
                <a:latin typeface="Adobe Gothic Std B" pitchFamily="34" charset="-128"/>
                <a:ea typeface="Adobe Gothic Std B" pitchFamily="34" charset="-128"/>
                <a:cs typeface="Angsana New" pitchFamily="18" charset="-34"/>
              </a:rPr>
              <a:t>Complexity</a:t>
            </a:r>
            <a:endParaRPr lang="th-TH" sz="4400" b="1" dirty="0">
              <a:solidFill>
                <a:srgbClr val="FFC000"/>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29034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4450"/>
            <a:ext cx="7520940" cy="759950"/>
          </a:xfrm>
        </p:spPr>
        <p:txBody>
          <a:bodyPr/>
          <a:lstStyle/>
          <a:p>
            <a:pPr algn="ctr"/>
            <a:r>
              <a:rPr lang="en-US" dirty="0" smtClean="0">
                <a:solidFill>
                  <a:schemeClr val="accent2"/>
                </a:solidFill>
              </a:rPr>
              <a:t/>
            </a:r>
            <a:br>
              <a:rPr lang="en-US" dirty="0" smtClean="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385990" y="696164"/>
            <a:ext cx="6383520" cy="3579849"/>
          </a:xfrm>
        </p:spPr>
        <p:txBody>
          <a:bodyPr>
            <a:noAutofit/>
          </a:bodyPr>
          <a:lstStyle/>
          <a:p>
            <a:pPr marL="0" indent="0"/>
            <a:r>
              <a:rPr lang="en-GB" sz="2200" b="0" u="sng" dirty="0" smtClean="0">
                <a:solidFill>
                  <a:srgbClr val="00B050"/>
                </a:solidFill>
                <a:latin typeface="Adobe Fan Heiti Std B" pitchFamily="34" charset="-128"/>
                <a:ea typeface="Adobe Fan Heiti Std B" pitchFamily="34" charset="-128"/>
                <a:cs typeface="Angsana New"/>
              </a:rPr>
              <a:t>The </a:t>
            </a:r>
            <a:r>
              <a:rPr lang="en-GB" sz="2200" b="0" u="sng" dirty="0" err="1" smtClean="0">
                <a:solidFill>
                  <a:srgbClr val="00B050"/>
                </a:solidFill>
                <a:latin typeface="Adobe Fan Heiti Std B" pitchFamily="34" charset="-128"/>
                <a:ea typeface="Adobe Fan Heiti Std B" pitchFamily="34" charset="-128"/>
                <a:cs typeface="Angsana New"/>
              </a:rPr>
              <a:t>cyclomatic</a:t>
            </a:r>
            <a:r>
              <a:rPr lang="en-GB" sz="2200" b="0" u="sng" dirty="0" smtClean="0">
                <a:solidFill>
                  <a:srgbClr val="00B050"/>
                </a:solidFill>
                <a:latin typeface="Adobe Fan Heiti Std B" pitchFamily="34" charset="-128"/>
                <a:ea typeface="Adobe Fan Heiti Std B" pitchFamily="34" charset="-128"/>
                <a:cs typeface="Angsana New"/>
              </a:rPr>
              <a:t> complexity </a:t>
            </a:r>
            <a:r>
              <a:rPr lang="en-GB" sz="2200" b="0" dirty="0" smtClean="0">
                <a:solidFill>
                  <a:schemeClr val="accent3"/>
                </a:solidFill>
                <a:latin typeface="Adobe Fan Heiti Std B" pitchFamily="34" charset="-128"/>
                <a:ea typeface="Adobe Fan Heiti Std B" pitchFamily="34" charset="-128"/>
                <a:cs typeface="Angsana New"/>
              </a:rPr>
              <a:t>of a section of source code is the count of the number of linearly independent </a:t>
            </a:r>
            <a:r>
              <a:rPr lang="en-GB" sz="2200" b="0" dirty="0" smtClean="0">
                <a:solidFill>
                  <a:schemeClr val="accent3"/>
                </a:solidFill>
                <a:latin typeface="Adobe Fan Heiti Std B" pitchFamily="34" charset="-128"/>
                <a:ea typeface="Adobe Fan Heiti Std B" pitchFamily="34" charset="-128"/>
                <a:cs typeface="Angsana New"/>
                <a:hlinkClick r:id="rId2" tooltip="Control flow"/>
              </a:rPr>
              <a:t>paths</a:t>
            </a:r>
            <a:r>
              <a:rPr lang="en-GB" sz="2200" b="0" dirty="0" smtClean="0">
                <a:solidFill>
                  <a:schemeClr val="accent3"/>
                </a:solidFill>
                <a:latin typeface="Adobe Fan Heiti Std B" pitchFamily="34" charset="-128"/>
                <a:ea typeface="Adobe Fan Heiti Std B" pitchFamily="34" charset="-128"/>
                <a:cs typeface="Angsana New"/>
              </a:rPr>
              <a:t> through the </a:t>
            </a:r>
            <a:r>
              <a:rPr lang="en-GB" sz="2200" b="0" dirty="0" smtClean="0">
                <a:solidFill>
                  <a:schemeClr val="accent3"/>
                </a:solidFill>
                <a:latin typeface="Adobe Fan Heiti Std B" pitchFamily="34" charset="-128"/>
                <a:ea typeface="Adobe Fan Heiti Std B" pitchFamily="34" charset="-128"/>
                <a:cs typeface="Angsana New"/>
                <a:hlinkClick r:id="rId3" tooltip="Source code"/>
              </a:rPr>
              <a:t>source code</a:t>
            </a:r>
            <a:r>
              <a:rPr lang="en-GB" sz="2200" b="0" dirty="0" smtClean="0">
                <a:solidFill>
                  <a:schemeClr val="accent3"/>
                </a:solidFill>
                <a:latin typeface="Adobe Fan Heiti Std B" pitchFamily="34" charset="-128"/>
                <a:ea typeface="Adobe Fan Heiti Std B" pitchFamily="34" charset="-128"/>
                <a:cs typeface="Angsana New"/>
              </a:rPr>
              <a:t>. For instance, if the source code contained no decision points such as IF statements or FOR loops, the complexity would be 1, since there is only a single path through the code. If the code had a single IF statement containing a single condition there would be two paths through the code, one path where the IF statement is evaluated as TRUE and one path where the IF statement is evaluated as FALSE.</a:t>
            </a:r>
            <a:endParaRPr lang="en-US" sz="2200" b="0" dirty="0" smtClean="0">
              <a:solidFill>
                <a:schemeClr val="accent3"/>
              </a:solidFill>
              <a:latin typeface="Adobe Fan Heiti Std B" pitchFamily="34" charset="-128"/>
              <a:ea typeface="Adobe Fan Heiti Std B" pitchFamily="34" charset="-128"/>
              <a:cs typeface="Angsana New"/>
            </a:endParaRPr>
          </a:p>
          <a:p>
            <a:pPr marL="0" indent="0"/>
            <a:endParaRPr lang="en-US" sz="2200" b="0" dirty="0">
              <a:latin typeface="Adobe Fan Heiti Std B" pitchFamily="34" charset="-128"/>
              <a:ea typeface="Adobe Fan Heiti Std B" pitchFamily="34" charset="-128"/>
              <a:cs typeface="Angsana New"/>
            </a:endParaRPr>
          </a:p>
        </p:txBody>
      </p:sp>
      <p:pic>
        <p:nvPicPr>
          <p:cNvPr id="9" name="Picture 8" descr="C:\Users\7q\Documents\testing\left.png">
            <a:hlinkClick r:id="" action="ppaction://hlinkshowjump?jump=next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7q\Documents\testing\right.png">
            <a:hlinkClick r:id="" action="ppaction://hlinkshowjump?jump=previousslid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00742" y="5551579"/>
            <a:ext cx="7218218" cy="769441"/>
          </a:xfrm>
          <a:prstGeom prst="rect">
            <a:avLst/>
          </a:prstGeom>
          <a:noFill/>
        </p:spPr>
        <p:txBody>
          <a:bodyPr wrap="square" rtlCol="0">
            <a:spAutoFit/>
          </a:bodyPr>
          <a:lstStyle/>
          <a:p>
            <a:r>
              <a:rPr lang="en-US" sz="4400" dirty="0">
                <a:solidFill>
                  <a:srgbClr val="FFC000"/>
                </a:solidFill>
                <a:latin typeface="Adobe Gothic Std B" pitchFamily="34" charset="-128"/>
                <a:ea typeface="Adobe Gothic Std B" pitchFamily="34" charset="-128"/>
                <a:cs typeface="Angsana New" pitchFamily="18" charset="-34"/>
              </a:rPr>
              <a:t>Definition of </a:t>
            </a:r>
            <a:r>
              <a:rPr lang="en-US" sz="4400" dirty="0" smtClean="0">
                <a:solidFill>
                  <a:srgbClr val="FFC000"/>
                </a:solidFill>
                <a:latin typeface="Adobe Gothic Std B" pitchFamily="34" charset="-128"/>
                <a:ea typeface="Adobe Gothic Std B" pitchFamily="34" charset="-128"/>
                <a:cs typeface="Angsana New" pitchFamily="18" charset="-34"/>
              </a:rPr>
              <a:t>Complexity</a:t>
            </a:r>
            <a:endParaRPr lang="th-TH" sz="4400" b="1" dirty="0">
              <a:solidFill>
                <a:srgbClr val="FFC000"/>
              </a:solidFill>
              <a:latin typeface="Adobe Gothic Std B" pitchFamily="34" charset="-128"/>
              <a:ea typeface="Adobe Gothic Std B" pitchFamily="34" charset="-128"/>
            </a:endParaRPr>
          </a:p>
        </p:txBody>
      </p:sp>
      <p:pic>
        <p:nvPicPr>
          <p:cNvPr id="3075" name="Picture 3" descr="C:\Users\7q\Documents\testing\book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8602" y="921319"/>
            <a:ext cx="3130469" cy="410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6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789" y="649880"/>
            <a:ext cx="6266336" cy="3579849"/>
          </a:xfrm>
        </p:spPr>
        <p:txBody>
          <a:bodyPr>
            <a:noAutofit/>
          </a:bodyPr>
          <a:lstStyle/>
          <a:p>
            <a:r>
              <a:rPr lang="en-US" sz="2400" b="0" dirty="0" smtClean="0">
                <a:latin typeface="Adobe Fan Heiti Std B" pitchFamily="34" charset="-128"/>
                <a:ea typeface="Adobe Fan Heiti Std B" pitchFamily="34" charset="-128"/>
                <a:cs typeface="Angsana New" pitchFamily="18" charset="-34"/>
              </a:rPr>
              <a:t> 		   </a:t>
            </a:r>
            <a:r>
              <a:rPr lang="en-US" sz="2400" b="0" u="sng" dirty="0" err="1" smtClean="0">
                <a:solidFill>
                  <a:srgbClr val="00B050"/>
                </a:solidFill>
                <a:latin typeface="Adobe Fan Heiti Std B" pitchFamily="34" charset="-128"/>
                <a:ea typeface="Adobe Fan Heiti Std B" pitchFamily="34" charset="-128"/>
                <a:cs typeface="Angsana New" pitchFamily="18" charset="-34"/>
              </a:rPr>
              <a:t>Cyclomatic</a:t>
            </a:r>
            <a:r>
              <a:rPr lang="en-US" sz="2400" b="0" u="sng" dirty="0" smtClean="0">
                <a:solidFill>
                  <a:srgbClr val="00B050"/>
                </a:solidFill>
                <a:latin typeface="Adobe Fan Heiti Std B" pitchFamily="34" charset="-128"/>
                <a:ea typeface="Adobe Fan Heiti Std B" pitchFamily="34" charset="-128"/>
                <a:cs typeface="Angsana New" pitchFamily="18" charset="-34"/>
              </a:rPr>
              <a:t> complexity </a:t>
            </a:r>
            <a:r>
              <a:rPr lang="en-US" sz="2400" b="0" dirty="0" smtClean="0">
                <a:solidFill>
                  <a:schemeClr val="accent3"/>
                </a:solidFill>
                <a:latin typeface="Adobe Fan Heiti Std B" pitchFamily="34" charset="-128"/>
                <a:ea typeface="Adobe Fan Heiti Std B" pitchFamily="34" charset="-128"/>
                <a:cs typeface="Angsana New" pitchFamily="18" charset="-34"/>
              </a:rPr>
              <a:t>is defined for each module to be </a:t>
            </a:r>
            <a:r>
              <a:rPr lang="en-US" sz="2400" b="0" u="sng" dirty="0" smtClean="0">
                <a:solidFill>
                  <a:srgbClr val="FF0000"/>
                </a:solidFill>
                <a:latin typeface="Adobe Fan Heiti Std B" pitchFamily="34" charset="-128"/>
                <a:ea typeface="Adobe Fan Heiti Std B" pitchFamily="34" charset="-128"/>
                <a:cs typeface="Angsana New" pitchFamily="18" charset="-34"/>
              </a:rPr>
              <a:t>E - N + 2</a:t>
            </a:r>
            <a:r>
              <a:rPr lang="en-US" sz="2400" b="0" dirty="0" smtClean="0">
                <a:solidFill>
                  <a:schemeClr val="accent3"/>
                </a:solidFill>
                <a:latin typeface="Adobe Fan Heiti Std B" pitchFamily="34" charset="-128"/>
                <a:ea typeface="Adobe Fan Heiti Std B" pitchFamily="34" charset="-128"/>
                <a:cs typeface="Angsana New" pitchFamily="18" charset="-34"/>
              </a:rPr>
              <a:t>, where </a:t>
            </a:r>
            <a:br>
              <a:rPr lang="en-US" sz="2400" b="0" dirty="0" smtClean="0">
                <a:solidFill>
                  <a:schemeClr val="accent3"/>
                </a:solidFill>
                <a:latin typeface="Adobe Fan Heiti Std B" pitchFamily="34" charset="-128"/>
                <a:ea typeface="Adobe Fan Heiti Std B" pitchFamily="34" charset="-128"/>
                <a:cs typeface="Angsana New" pitchFamily="18" charset="-34"/>
              </a:rPr>
            </a:br>
            <a:r>
              <a:rPr lang="en-US" sz="2400" b="0" dirty="0" smtClean="0">
                <a:solidFill>
                  <a:schemeClr val="accent2"/>
                </a:solidFill>
                <a:latin typeface="Adobe Fan Heiti Std B" pitchFamily="34" charset="-128"/>
                <a:ea typeface="Adobe Fan Heiti Std B" pitchFamily="34" charset="-128"/>
                <a:cs typeface="Angsana New" pitchFamily="18" charset="-34"/>
              </a:rPr>
              <a:t>E </a:t>
            </a:r>
            <a:r>
              <a:rPr lang="en-US" sz="2400" b="0" dirty="0" smtClean="0">
                <a:solidFill>
                  <a:schemeClr val="accent3"/>
                </a:solidFill>
                <a:latin typeface="Adobe Fan Heiti Std B" pitchFamily="34" charset="-128"/>
                <a:ea typeface="Adobe Fan Heiti Std B" pitchFamily="34" charset="-128"/>
                <a:cs typeface="Angsana New" pitchFamily="18" charset="-34"/>
              </a:rPr>
              <a:t>and </a:t>
            </a:r>
            <a:r>
              <a:rPr lang="en-US" sz="2400" b="0" dirty="0" smtClean="0">
                <a:solidFill>
                  <a:schemeClr val="accent2"/>
                </a:solidFill>
                <a:latin typeface="Adobe Fan Heiti Std B" pitchFamily="34" charset="-128"/>
                <a:ea typeface="Adobe Fan Heiti Std B" pitchFamily="34" charset="-128"/>
                <a:cs typeface="Angsana New" pitchFamily="18" charset="-34"/>
              </a:rPr>
              <a:t>N </a:t>
            </a:r>
            <a:r>
              <a:rPr lang="en-US" sz="2400" b="0" dirty="0" smtClean="0">
                <a:solidFill>
                  <a:srgbClr val="00B050"/>
                </a:solidFill>
                <a:latin typeface="Adobe Fan Heiti Std B" pitchFamily="34" charset="-128"/>
                <a:ea typeface="Adobe Fan Heiti Std B" pitchFamily="34" charset="-128"/>
                <a:cs typeface="Angsana New" pitchFamily="18" charset="-34"/>
              </a:rPr>
              <a:t>are the number of edges and nodes</a:t>
            </a:r>
            <a:r>
              <a:rPr lang="en-US" sz="2400" b="0" dirty="0" smtClean="0">
                <a:solidFill>
                  <a:schemeClr val="accent3"/>
                </a:solidFill>
                <a:latin typeface="Adobe Fan Heiti Std B" pitchFamily="34" charset="-128"/>
                <a:ea typeface="Adobe Fan Heiti Std B" pitchFamily="34" charset="-128"/>
                <a:cs typeface="Angsana New" pitchFamily="18" charset="-34"/>
              </a:rPr>
              <a:t> in the control flow graph, respectively.  </a:t>
            </a:r>
          </a:p>
          <a:p>
            <a:r>
              <a:rPr lang="en-US" sz="2400" b="0" dirty="0" smtClean="0">
                <a:solidFill>
                  <a:schemeClr val="accent3"/>
                </a:solidFill>
                <a:latin typeface="Adobe Fan Heiti Std B" pitchFamily="34" charset="-128"/>
                <a:ea typeface="Adobe Fan Heiti Std B" pitchFamily="34" charset="-128"/>
                <a:cs typeface="Angsana New" pitchFamily="18" charset="-34"/>
              </a:rPr>
              <a:t>		    </a:t>
            </a:r>
            <a:r>
              <a:rPr lang="en-US" sz="2400" b="0" u="sng" dirty="0" err="1" smtClean="0">
                <a:solidFill>
                  <a:srgbClr val="00B050"/>
                </a:solidFill>
                <a:latin typeface="Adobe Fan Heiti Std B" pitchFamily="34" charset="-128"/>
                <a:ea typeface="Adobe Fan Heiti Std B" pitchFamily="34" charset="-128"/>
                <a:cs typeface="Angsana New" pitchFamily="18" charset="-34"/>
              </a:rPr>
              <a:t>Cyclomatic</a:t>
            </a:r>
            <a:r>
              <a:rPr lang="en-US" sz="2400" b="0" u="sng" dirty="0" smtClean="0">
                <a:solidFill>
                  <a:srgbClr val="00B050"/>
                </a:solidFill>
                <a:latin typeface="Adobe Fan Heiti Std B" pitchFamily="34" charset="-128"/>
                <a:ea typeface="Adobe Fan Heiti Std B" pitchFamily="34" charset="-128"/>
                <a:cs typeface="Angsana New" pitchFamily="18" charset="-34"/>
              </a:rPr>
              <a:t> complexity</a:t>
            </a:r>
            <a:r>
              <a:rPr lang="en-US" sz="2400" b="0" dirty="0" smtClean="0">
                <a:solidFill>
                  <a:schemeClr val="accent3"/>
                </a:solidFill>
                <a:latin typeface="Adobe Fan Heiti Std B" pitchFamily="34" charset="-128"/>
                <a:ea typeface="Adobe Fan Heiti Std B" pitchFamily="34" charset="-128"/>
                <a:cs typeface="Angsana New" pitchFamily="18" charset="-34"/>
              </a:rPr>
              <a:t> is also known as </a:t>
            </a:r>
            <a:r>
              <a:rPr lang="en-US" sz="2400" b="0" dirty="0" smtClean="0">
                <a:solidFill>
                  <a:srgbClr val="FF0000"/>
                </a:solidFill>
                <a:latin typeface="Adobe Fan Heiti Std B" pitchFamily="34" charset="-128"/>
                <a:ea typeface="Adobe Fan Heiti Std B" pitchFamily="34" charset="-128"/>
                <a:cs typeface="Angsana New" pitchFamily="18" charset="-34"/>
              </a:rPr>
              <a:t>v(G), </a:t>
            </a:r>
            <a:r>
              <a:rPr lang="en-US" sz="2400" b="0" dirty="0" smtClean="0">
                <a:solidFill>
                  <a:schemeClr val="accent3"/>
                </a:solidFill>
                <a:latin typeface="Adobe Fan Heiti Std B" pitchFamily="34" charset="-128"/>
                <a:ea typeface="Adobe Fan Heiti Std B" pitchFamily="34" charset="-128"/>
                <a:cs typeface="Angsana New" pitchFamily="18" charset="-34"/>
              </a:rPr>
              <a:t>where v refers to the </a:t>
            </a:r>
            <a:r>
              <a:rPr lang="en-US" sz="2400" b="0" dirty="0" err="1" smtClean="0">
                <a:solidFill>
                  <a:schemeClr val="accent3"/>
                </a:solidFill>
                <a:latin typeface="Adobe Fan Heiti Std B" pitchFamily="34" charset="-128"/>
                <a:ea typeface="Adobe Fan Heiti Std B" pitchFamily="34" charset="-128"/>
                <a:cs typeface="Angsana New" pitchFamily="18" charset="-34"/>
              </a:rPr>
              <a:t>cyclomatic</a:t>
            </a:r>
            <a:r>
              <a:rPr lang="en-US" sz="2400" b="0" dirty="0" smtClean="0">
                <a:solidFill>
                  <a:schemeClr val="accent3"/>
                </a:solidFill>
                <a:latin typeface="Adobe Fan Heiti Std B" pitchFamily="34" charset="-128"/>
                <a:ea typeface="Adobe Fan Heiti Std B" pitchFamily="34" charset="-128"/>
                <a:cs typeface="Angsana New" pitchFamily="18" charset="-34"/>
              </a:rPr>
              <a:t> number in graph theory and </a:t>
            </a:r>
            <a:br>
              <a:rPr lang="en-US" sz="2400" b="0" dirty="0" smtClean="0">
                <a:solidFill>
                  <a:schemeClr val="accent3"/>
                </a:solidFill>
                <a:latin typeface="Adobe Fan Heiti Std B" pitchFamily="34" charset="-128"/>
                <a:ea typeface="Adobe Fan Heiti Std B" pitchFamily="34" charset="-128"/>
                <a:cs typeface="Angsana New" pitchFamily="18" charset="-34"/>
              </a:rPr>
            </a:br>
            <a:r>
              <a:rPr lang="en-US" sz="2400" b="0" dirty="0" smtClean="0">
                <a:solidFill>
                  <a:srgbClr val="FF0000"/>
                </a:solidFill>
                <a:latin typeface="Adobe Fan Heiti Std B" pitchFamily="34" charset="-128"/>
                <a:ea typeface="Adobe Fan Heiti Std B" pitchFamily="34" charset="-128"/>
                <a:cs typeface="Angsana New" pitchFamily="18" charset="-34"/>
              </a:rPr>
              <a:t>G </a:t>
            </a:r>
            <a:r>
              <a:rPr lang="en-US" sz="2400" b="0" dirty="0" smtClean="0">
                <a:solidFill>
                  <a:schemeClr val="accent3"/>
                </a:solidFill>
                <a:latin typeface="Adobe Fan Heiti Std B" pitchFamily="34" charset="-128"/>
                <a:ea typeface="Adobe Fan Heiti Std B" pitchFamily="34" charset="-128"/>
                <a:cs typeface="Angsana New" pitchFamily="18" charset="-34"/>
              </a:rPr>
              <a:t>indicates that the complexity is a function of the graph.</a:t>
            </a:r>
            <a:endParaRPr lang="en-US" sz="2400" b="0" dirty="0">
              <a:solidFill>
                <a:schemeClr val="accent3"/>
              </a:solidFill>
              <a:latin typeface="Adobe Fan Heiti Std B" pitchFamily="34" charset="-128"/>
              <a:ea typeface="Adobe Fan Heiti Std B" pitchFamily="34" charset="-128"/>
              <a:cs typeface="Angsana New" pitchFamily="18" charset="-34"/>
            </a:endParaRPr>
          </a:p>
        </p:txBody>
      </p:sp>
      <p:sp>
        <p:nvSpPr>
          <p:cNvPr id="4" name="TextBox 3"/>
          <p:cNvSpPr txBox="1"/>
          <p:nvPr/>
        </p:nvSpPr>
        <p:spPr>
          <a:xfrm>
            <a:off x="3106059" y="5263926"/>
            <a:ext cx="9679013" cy="1446550"/>
          </a:xfrm>
          <a:prstGeom prst="rect">
            <a:avLst/>
          </a:prstGeom>
          <a:noFill/>
        </p:spPr>
        <p:txBody>
          <a:bodyPr wrap="square" rtlCol="0">
            <a:spAutoFit/>
          </a:bodyPr>
          <a:lstStyle/>
          <a:p>
            <a:r>
              <a:rPr lang="en-US" sz="4400" dirty="0">
                <a:solidFill>
                  <a:srgbClr val="FFC000"/>
                </a:solidFill>
                <a:latin typeface="Adobe Gothic Std B" pitchFamily="34" charset="-128"/>
                <a:ea typeface="Adobe Gothic Std B" pitchFamily="34" charset="-128"/>
                <a:cs typeface="Angsana New" pitchFamily="18" charset="-34"/>
              </a:rPr>
              <a:t>Definition of </a:t>
            </a:r>
            <a:endParaRPr lang="en-US" sz="4400" dirty="0" smtClean="0">
              <a:solidFill>
                <a:srgbClr val="FFC000"/>
              </a:solidFill>
              <a:latin typeface="Adobe Gothic Std B" pitchFamily="34" charset="-128"/>
              <a:ea typeface="Adobe Gothic Std B" pitchFamily="34" charset="-128"/>
              <a:cs typeface="Angsana New" pitchFamily="18" charset="-34"/>
            </a:endParaRPr>
          </a:p>
          <a:p>
            <a:r>
              <a:rPr lang="en-US" sz="4400" dirty="0" smtClean="0">
                <a:solidFill>
                  <a:srgbClr val="FFC000"/>
                </a:solidFill>
                <a:latin typeface="Adobe Gothic Std B" pitchFamily="34" charset="-128"/>
                <a:ea typeface="Adobe Gothic Std B" pitchFamily="34" charset="-128"/>
                <a:cs typeface="Angsana New" pitchFamily="18" charset="-34"/>
              </a:rPr>
              <a:t>     Complexity </a:t>
            </a:r>
            <a:r>
              <a:rPr lang="en-US" sz="4400" dirty="0">
                <a:solidFill>
                  <a:srgbClr val="FFC000"/>
                </a:solidFill>
                <a:latin typeface="Adobe Gothic Std B" pitchFamily="34" charset="-128"/>
                <a:ea typeface="Adobe Gothic Std B" pitchFamily="34" charset="-128"/>
                <a:cs typeface="Angsana New" pitchFamily="18" charset="-34"/>
              </a:rPr>
              <a:t>number</a:t>
            </a:r>
            <a:endParaRPr lang="th-TH" sz="4400" b="1" dirty="0">
              <a:solidFill>
                <a:srgbClr val="FFC000"/>
              </a:solidFill>
              <a:latin typeface="Adobe Gothic Std B" pitchFamily="34" charset="-128"/>
              <a:ea typeface="Adobe Gothic Std B" pitchFamily="34" charset="-128"/>
            </a:endParaRPr>
          </a:p>
        </p:txBody>
      </p:sp>
      <p:pic>
        <p:nvPicPr>
          <p:cNvPr id="5" name="Picture 4"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7q\Documents\testing\Untitled-1.pn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37172" y="1022919"/>
            <a:ext cx="3513508" cy="3513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115" y="384668"/>
            <a:ext cx="6943828" cy="3579849"/>
          </a:xfrm>
        </p:spPr>
        <p:txBody>
          <a:bodyPr>
            <a:noAutofit/>
          </a:bodyPr>
          <a:lstStyle/>
          <a:p>
            <a:pPr marL="0" indent="0"/>
            <a:r>
              <a:rPr lang="en-GB" sz="2400" b="0" dirty="0" smtClean="0">
                <a:solidFill>
                  <a:srgbClr val="08A1D9"/>
                </a:solidFill>
                <a:latin typeface="Adobe Fan Heiti Std B" pitchFamily="34" charset="-128"/>
                <a:ea typeface="Adobe Fan Heiti Std B" pitchFamily="34" charset="-128"/>
                <a:cs typeface="Angsana New"/>
              </a:rPr>
              <a:t>      </a:t>
            </a:r>
            <a:r>
              <a:rPr lang="en-GB" sz="2400" b="0" u="sng" dirty="0" smtClean="0">
                <a:solidFill>
                  <a:srgbClr val="00B050"/>
                </a:solidFill>
                <a:latin typeface="Adobe Fan Heiti Std B" pitchFamily="34" charset="-128"/>
                <a:ea typeface="Adobe Fan Heiti Std B" pitchFamily="34" charset="-128"/>
                <a:cs typeface="Angsana New"/>
              </a:rPr>
              <a:t>Mathematically</a:t>
            </a:r>
            <a:r>
              <a:rPr lang="en-GB" sz="2400" b="0" u="sng" dirty="0">
                <a:solidFill>
                  <a:srgbClr val="08A1D9"/>
                </a:solidFill>
                <a:latin typeface="Adobe Fan Heiti Std B" pitchFamily="34" charset="-128"/>
                <a:ea typeface="Adobe Fan Heiti Std B" pitchFamily="34" charset="-128"/>
                <a:cs typeface="Angsana New"/>
              </a:rPr>
              <a:t>, </a:t>
            </a:r>
            <a:r>
              <a:rPr lang="en-GB" sz="2400" b="0" dirty="0">
                <a:solidFill>
                  <a:srgbClr val="08A1D9"/>
                </a:solidFill>
                <a:latin typeface="Adobe Fan Heiti Std B" pitchFamily="34" charset="-128"/>
                <a:ea typeface="Adobe Fan Heiti Std B" pitchFamily="34" charset="-128"/>
                <a:cs typeface="Angsana New"/>
              </a:rPr>
              <a:t>the </a:t>
            </a:r>
            <a:r>
              <a:rPr lang="en-GB" sz="2400" b="0" dirty="0" err="1">
                <a:solidFill>
                  <a:srgbClr val="08A1D9"/>
                </a:solidFill>
                <a:latin typeface="Adobe Fan Heiti Std B" pitchFamily="34" charset="-128"/>
                <a:ea typeface="Adobe Fan Heiti Std B" pitchFamily="34" charset="-128"/>
                <a:cs typeface="Angsana New"/>
              </a:rPr>
              <a:t>cyclomatic</a:t>
            </a:r>
            <a:r>
              <a:rPr lang="en-GB" sz="2400" b="0" dirty="0">
                <a:solidFill>
                  <a:srgbClr val="08A1D9"/>
                </a:solidFill>
                <a:latin typeface="Adobe Fan Heiti Std B" pitchFamily="34" charset="-128"/>
                <a:ea typeface="Adobe Fan Heiti Std B" pitchFamily="34" charset="-128"/>
                <a:cs typeface="Angsana New"/>
              </a:rPr>
              <a:t> </a:t>
            </a:r>
            <a:r>
              <a:rPr lang="en-GB" sz="2400" b="0" i="1" dirty="0">
                <a:solidFill>
                  <a:srgbClr val="08A1D9"/>
                </a:solidFill>
                <a:latin typeface="Adobe Fan Heiti Std B" pitchFamily="34" charset="-128"/>
                <a:ea typeface="Adobe Fan Heiti Std B" pitchFamily="34" charset="-128"/>
                <a:cs typeface="Angsana New"/>
              </a:rPr>
              <a:t>complexity</a:t>
            </a:r>
            <a:r>
              <a:rPr lang="en-GB" sz="2400" b="0" dirty="0">
                <a:solidFill>
                  <a:srgbClr val="08A1D9"/>
                </a:solidFill>
                <a:latin typeface="Adobe Fan Heiti Std B" pitchFamily="34" charset="-128"/>
                <a:ea typeface="Adobe Fan Heiti Std B" pitchFamily="34" charset="-128"/>
                <a:cs typeface="Angsana New"/>
              </a:rPr>
              <a:t> of a structured </a:t>
            </a:r>
            <a:r>
              <a:rPr lang="en-GB" sz="2400" b="0" dirty="0" smtClean="0">
                <a:solidFill>
                  <a:srgbClr val="08A1D9"/>
                </a:solidFill>
                <a:latin typeface="Adobe Fan Heiti Std B" pitchFamily="34" charset="-128"/>
                <a:ea typeface="Adobe Fan Heiti Std B" pitchFamily="34" charset="-128"/>
                <a:cs typeface="Angsana New"/>
              </a:rPr>
              <a:t>program</a:t>
            </a:r>
            <a:r>
              <a:rPr lang="en-GB" sz="2400" b="0" dirty="0">
                <a:solidFill>
                  <a:srgbClr val="08A1D9"/>
                </a:solidFill>
                <a:latin typeface="Adobe Fan Heiti Std B" pitchFamily="34" charset="-128"/>
                <a:ea typeface="Adobe Fan Heiti Std B" pitchFamily="34" charset="-128"/>
                <a:cs typeface="Angsana New"/>
              </a:rPr>
              <a:t> is defined with reference to the control flow graph of the program, </a:t>
            </a:r>
            <a:r>
              <a:rPr lang="en-GB" sz="2400" b="0" dirty="0" smtClean="0">
                <a:solidFill>
                  <a:srgbClr val="08A1D9"/>
                </a:solidFill>
                <a:latin typeface="Adobe Fan Heiti Std B" pitchFamily="34" charset="-128"/>
                <a:ea typeface="Adobe Fan Heiti Std B" pitchFamily="34" charset="-128"/>
                <a:cs typeface="Angsana New"/>
              </a:rPr>
              <a:t>a directed </a:t>
            </a:r>
            <a:r>
              <a:rPr lang="en-GB" sz="2400" b="0" dirty="0">
                <a:solidFill>
                  <a:srgbClr val="08A1D9"/>
                </a:solidFill>
                <a:latin typeface="Adobe Fan Heiti Std B" pitchFamily="34" charset="-128"/>
                <a:ea typeface="Adobe Fan Heiti Std B" pitchFamily="34" charset="-128"/>
                <a:cs typeface="Angsana New"/>
              </a:rPr>
              <a:t>graph containing the </a:t>
            </a:r>
            <a:r>
              <a:rPr lang="en-GB" sz="2400" dirty="0">
                <a:solidFill>
                  <a:srgbClr val="00B050"/>
                </a:solidFill>
                <a:latin typeface="Adobe Fan Heiti Std B" pitchFamily="34" charset="-128"/>
                <a:ea typeface="Adobe Fan Heiti Std B" pitchFamily="34" charset="-128"/>
                <a:cs typeface="Angsana New"/>
              </a:rPr>
              <a:t>basic blocks</a:t>
            </a:r>
            <a:r>
              <a:rPr lang="en-GB" sz="2400" b="0" dirty="0">
                <a:solidFill>
                  <a:srgbClr val="08A1D9"/>
                </a:solidFill>
                <a:latin typeface="Adobe Fan Heiti Std B" pitchFamily="34" charset="-128"/>
                <a:ea typeface="Adobe Fan Heiti Std B" pitchFamily="34" charset="-128"/>
                <a:cs typeface="Angsana New"/>
              </a:rPr>
              <a:t> </a:t>
            </a:r>
            <a:r>
              <a:rPr lang="en-GB" sz="2400" b="0" dirty="0" smtClean="0">
                <a:solidFill>
                  <a:srgbClr val="08A1D9"/>
                </a:solidFill>
                <a:latin typeface="Adobe Fan Heiti Std B" pitchFamily="34" charset="-128"/>
                <a:ea typeface="Adobe Fan Heiti Std B" pitchFamily="34" charset="-128"/>
                <a:cs typeface="Angsana New"/>
              </a:rPr>
              <a:t> of </a:t>
            </a:r>
            <a:r>
              <a:rPr lang="en-GB" sz="2400" b="0" dirty="0">
                <a:solidFill>
                  <a:srgbClr val="08A1D9"/>
                </a:solidFill>
                <a:latin typeface="Adobe Fan Heiti Std B" pitchFamily="34" charset="-128"/>
                <a:ea typeface="Adobe Fan Heiti Std B" pitchFamily="34" charset="-128"/>
                <a:cs typeface="Angsana New"/>
              </a:rPr>
              <a:t>the program, with an edge between two basic blocks if control may pass from the first to the second. The complexity M is then defined </a:t>
            </a:r>
            <a:r>
              <a:rPr lang="en-GB" sz="2400" b="0" dirty="0" smtClean="0">
                <a:solidFill>
                  <a:srgbClr val="08A1D9"/>
                </a:solidFill>
                <a:latin typeface="Adobe Fan Heiti Std B" pitchFamily="34" charset="-128"/>
                <a:ea typeface="Adobe Fan Heiti Std B" pitchFamily="34" charset="-128"/>
                <a:cs typeface="Angsana New"/>
              </a:rPr>
              <a:t>as :</a:t>
            </a:r>
            <a:r>
              <a:rPr lang="en-US" sz="2400" b="0" dirty="0">
                <a:solidFill>
                  <a:srgbClr val="08A1D9"/>
                </a:solidFill>
                <a:latin typeface="Adobe Fan Heiti Std B" pitchFamily="34" charset="-128"/>
                <a:ea typeface="Adobe Fan Heiti Std B" pitchFamily="34" charset="-128"/>
                <a:cs typeface="Angsana New"/>
              </a:rPr>
              <a:t> </a:t>
            </a:r>
            <a:r>
              <a:rPr lang="en-US" sz="2400" b="0" dirty="0" smtClean="0">
                <a:solidFill>
                  <a:srgbClr val="08A1D9"/>
                </a:solidFill>
                <a:latin typeface="Adobe Fan Heiti Std B" pitchFamily="34" charset="-128"/>
                <a:ea typeface="Adobe Fan Heiti Std B" pitchFamily="34" charset="-128"/>
                <a:cs typeface="Angsana New"/>
              </a:rPr>
              <a:t>      </a:t>
            </a:r>
          </a:p>
          <a:p>
            <a:pPr marL="0" indent="0"/>
            <a:endParaRPr lang="en-US" sz="2400" b="0" dirty="0" smtClean="0">
              <a:solidFill>
                <a:srgbClr val="08A1D9"/>
              </a:solidFill>
              <a:latin typeface="Adobe Fan Heiti Std B" pitchFamily="34" charset="-128"/>
              <a:ea typeface="Adobe Fan Heiti Std B" pitchFamily="34" charset="-128"/>
              <a:cs typeface="Angsana New"/>
            </a:endParaRPr>
          </a:p>
          <a:p>
            <a:pPr marL="0" indent="0"/>
            <a:r>
              <a:rPr lang="en-GB" sz="2000" b="0" u="sng" dirty="0" smtClean="0">
                <a:solidFill>
                  <a:srgbClr val="FFC000"/>
                </a:solidFill>
                <a:latin typeface="Adobe Fan Heiti Std B" pitchFamily="34" charset="-128"/>
                <a:ea typeface="Adobe Fan Heiti Std B" pitchFamily="34" charset="-128"/>
                <a:cs typeface="Angsana New"/>
              </a:rPr>
              <a:t>Where</a:t>
            </a:r>
            <a:r>
              <a:rPr lang="en-US" sz="2000" b="0" dirty="0">
                <a:solidFill>
                  <a:srgbClr val="00B050"/>
                </a:solidFill>
                <a:latin typeface="Adobe Fan Heiti Std B" pitchFamily="34" charset="-128"/>
                <a:ea typeface="Adobe Fan Heiti Std B" pitchFamily="34" charset="-128"/>
                <a:cs typeface="Angsana New"/>
              </a:rPr>
              <a:t/>
            </a:r>
            <a:br>
              <a:rPr lang="en-US" sz="2000" b="0" dirty="0">
                <a:solidFill>
                  <a:srgbClr val="00B050"/>
                </a:solidFill>
                <a:latin typeface="Adobe Fan Heiti Std B" pitchFamily="34" charset="-128"/>
                <a:ea typeface="Adobe Fan Heiti Std B" pitchFamily="34" charset="-128"/>
                <a:cs typeface="Angsana New"/>
              </a:rPr>
            </a:br>
            <a:r>
              <a:rPr lang="en-GB" sz="2000" b="0" i="1" dirty="0" smtClean="0">
                <a:solidFill>
                  <a:srgbClr val="00B050"/>
                </a:solidFill>
                <a:latin typeface="Adobe Fan Heiti Std B" pitchFamily="34" charset="-128"/>
                <a:ea typeface="Adobe Fan Heiti Std B" pitchFamily="34" charset="-128"/>
                <a:cs typeface="Angsana New"/>
              </a:rPr>
              <a:t>E</a:t>
            </a:r>
            <a:r>
              <a:rPr lang="en-GB" sz="2000" b="0" dirty="0">
                <a:solidFill>
                  <a:srgbClr val="00B050"/>
                </a:solidFill>
                <a:latin typeface="Adobe Fan Heiti Std B" pitchFamily="34" charset="-128"/>
                <a:ea typeface="Adobe Fan Heiti Std B" pitchFamily="34" charset="-128"/>
                <a:cs typeface="Angsana New"/>
              </a:rPr>
              <a:t> = the number of edges of the graph</a:t>
            </a:r>
            <a:endParaRPr lang="en-US" sz="2000" b="0" dirty="0">
              <a:solidFill>
                <a:srgbClr val="00B050"/>
              </a:solidFill>
              <a:latin typeface="Adobe Fan Heiti Std B" pitchFamily="34" charset="-128"/>
              <a:ea typeface="Adobe Fan Heiti Std B" pitchFamily="34" charset="-128"/>
              <a:cs typeface="Angsana New"/>
            </a:endParaRPr>
          </a:p>
          <a:p>
            <a:pPr marL="0" indent="0"/>
            <a:r>
              <a:rPr lang="en-GB" sz="2000" b="0" i="1" dirty="0">
                <a:solidFill>
                  <a:srgbClr val="00B050"/>
                </a:solidFill>
                <a:latin typeface="Adobe Fan Heiti Std B" pitchFamily="34" charset="-128"/>
                <a:ea typeface="Adobe Fan Heiti Std B" pitchFamily="34" charset="-128"/>
                <a:cs typeface="Angsana New"/>
              </a:rPr>
              <a:t>N</a:t>
            </a:r>
            <a:r>
              <a:rPr lang="en-GB" sz="2000" b="0" dirty="0">
                <a:solidFill>
                  <a:srgbClr val="00B050"/>
                </a:solidFill>
                <a:latin typeface="Adobe Fan Heiti Std B" pitchFamily="34" charset="-128"/>
                <a:ea typeface="Adobe Fan Heiti Std B" pitchFamily="34" charset="-128"/>
                <a:cs typeface="Angsana New"/>
              </a:rPr>
              <a:t> = the number of nodes of the </a:t>
            </a:r>
            <a:r>
              <a:rPr lang="en-GB" sz="2000" b="0" dirty="0" smtClean="0">
                <a:solidFill>
                  <a:srgbClr val="00B050"/>
                </a:solidFill>
                <a:latin typeface="Adobe Fan Heiti Std B" pitchFamily="34" charset="-128"/>
                <a:ea typeface="Adobe Fan Heiti Std B" pitchFamily="34" charset="-128"/>
                <a:cs typeface="Angsana New"/>
              </a:rPr>
              <a:t>graph</a:t>
            </a:r>
            <a:r>
              <a:rPr lang="en-US" sz="2000" b="0" dirty="0">
                <a:solidFill>
                  <a:srgbClr val="00B050"/>
                </a:solidFill>
                <a:latin typeface="Adobe Fan Heiti Std B" pitchFamily="34" charset="-128"/>
                <a:ea typeface="Adobe Fan Heiti Std B" pitchFamily="34" charset="-128"/>
                <a:cs typeface="Angsana New"/>
              </a:rPr>
              <a:t/>
            </a:r>
            <a:br>
              <a:rPr lang="en-US" sz="2000" b="0" dirty="0">
                <a:solidFill>
                  <a:srgbClr val="00B050"/>
                </a:solidFill>
                <a:latin typeface="Adobe Fan Heiti Std B" pitchFamily="34" charset="-128"/>
                <a:ea typeface="Adobe Fan Heiti Std B" pitchFamily="34" charset="-128"/>
                <a:cs typeface="Angsana New"/>
              </a:rPr>
            </a:br>
            <a:r>
              <a:rPr lang="en-GB" sz="2000" b="0" i="1" dirty="0" smtClean="0">
                <a:solidFill>
                  <a:srgbClr val="00B050"/>
                </a:solidFill>
                <a:latin typeface="Adobe Fan Heiti Std B" pitchFamily="34" charset="-128"/>
                <a:ea typeface="Adobe Fan Heiti Std B" pitchFamily="34" charset="-128"/>
                <a:cs typeface="Angsana New"/>
              </a:rPr>
              <a:t>P</a:t>
            </a:r>
            <a:r>
              <a:rPr lang="en-GB" sz="2000" b="0" dirty="0">
                <a:solidFill>
                  <a:srgbClr val="00B050"/>
                </a:solidFill>
                <a:latin typeface="Adobe Fan Heiti Std B" pitchFamily="34" charset="-128"/>
                <a:ea typeface="Adobe Fan Heiti Std B" pitchFamily="34" charset="-128"/>
                <a:cs typeface="Angsana New"/>
              </a:rPr>
              <a:t> = the number of connected components</a:t>
            </a:r>
            <a:endParaRPr lang="en-US" sz="2000" b="0" dirty="0">
              <a:solidFill>
                <a:srgbClr val="00B050"/>
              </a:solidFill>
              <a:latin typeface="Adobe Fan Heiti Std B" pitchFamily="34" charset="-128"/>
              <a:ea typeface="Adobe Fan Heiti Std B" pitchFamily="34" charset="-128"/>
              <a:cs typeface="Angsana New"/>
            </a:endParaRPr>
          </a:p>
          <a:p>
            <a:pPr marL="0" indent="0"/>
            <a:endParaRPr lang="en-US" sz="300" dirty="0">
              <a:solidFill>
                <a:srgbClr val="08A1D9"/>
              </a:solidFill>
              <a:latin typeface="Adobe Fan Heiti Std B" pitchFamily="34" charset="-128"/>
              <a:ea typeface="Adobe Fan Heiti Std B" pitchFamily="34" charset="-128"/>
            </a:endParaRPr>
          </a:p>
        </p:txBody>
      </p:sp>
      <p:sp>
        <p:nvSpPr>
          <p:cNvPr id="6" name="Rectangle 5"/>
          <p:cNvSpPr/>
          <p:nvPr/>
        </p:nvSpPr>
        <p:spPr>
          <a:xfrm>
            <a:off x="2395078" y="3097706"/>
            <a:ext cx="3548522"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 M = E − N + 2P </a:t>
            </a:r>
          </a:p>
        </p:txBody>
      </p:sp>
      <p:pic>
        <p:nvPicPr>
          <p:cNvPr id="7" name="Picture 6" descr="250px-Control_flow_graph_of_function_with_loop_and_an_if_statement_without_loop_back.svg.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0581" y="259548"/>
            <a:ext cx="3650000" cy="4569800"/>
          </a:xfrm>
          <a:prstGeom prst="rect">
            <a:avLst/>
          </a:prstGeom>
        </p:spPr>
      </p:pic>
      <p:pic>
        <p:nvPicPr>
          <p:cNvPr id="11" name="Picture 10" descr="C:\Users\7q\Documents\testing\left.png">
            <a:hlinkClick r:id="" action="ppaction://hlinkshowjump?jump=next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7q\Documents\testing\right.png">
            <a:hlinkClick r:id="" action="ppaction://hlinkshowjump?jump=previousslid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92579" y="5616753"/>
            <a:ext cx="6594764" cy="923330"/>
          </a:xfrm>
          <a:prstGeom prst="rect">
            <a:avLst/>
          </a:prstGeom>
          <a:noFill/>
        </p:spPr>
        <p:txBody>
          <a:bodyPr wrap="square" rtlCol="0">
            <a:spAutoFit/>
          </a:bodyPr>
          <a:lstStyle/>
          <a:p>
            <a:r>
              <a:rPr lang="en-US" sz="5400" dirty="0" smtClean="0">
                <a:solidFill>
                  <a:srgbClr val="FFC000"/>
                </a:solidFill>
                <a:latin typeface="Adobe Gothic Std B" pitchFamily="34" charset="-128"/>
                <a:ea typeface="Adobe Gothic Std B" pitchFamily="34" charset="-128"/>
                <a:cs typeface="Angsana New"/>
              </a:rPr>
              <a:t>Control </a:t>
            </a:r>
            <a:r>
              <a:rPr lang="en-US" sz="5400" dirty="0">
                <a:solidFill>
                  <a:srgbClr val="FFC000"/>
                </a:solidFill>
                <a:latin typeface="Adobe Gothic Std B" pitchFamily="34" charset="-128"/>
                <a:ea typeface="Adobe Gothic Std B" pitchFamily="34" charset="-128"/>
                <a:cs typeface="Angsana New"/>
              </a:rPr>
              <a:t>flow graph</a:t>
            </a:r>
            <a:endParaRPr lang="th-TH" sz="5400" b="1" dirty="0">
              <a:solidFill>
                <a:srgbClr val="FFC000"/>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37637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8505" y="639961"/>
            <a:ext cx="7520940" cy="3579849"/>
          </a:xfrm>
        </p:spPr>
        <p:txBody>
          <a:bodyPr>
            <a:noAutofit/>
          </a:bodyPr>
          <a:lstStyle/>
          <a:p>
            <a:pPr marL="0" indent="0"/>
            <a:r>
              <a:rPr lang="en-US" sz="2400" u="sng" dirty="0" smtClean="0">
                <a:solidFill>
                  <a:srgbClr val="0070C0"/>
                </a:solidFill>
                <a:latin typeface="Adobe Fan Heiti Std B" pitchFamily="34" charset="-128"/>
                <a:ea typeface="Adobe Fan Heiti Std B" pitchFamily="34" charset="-128"/>
                <a:cs typeface="Angsana New"/>
              </a:rPr>
              <a:t>A </a:t>
            </a:r>
            <a:r>
              <a:rPr lang="en-US" sz="2400" u="sng" dirty="0">
                <a:solidFill>
                  <a:srgbClr val="0070C0"/>
                </a:solidFill>
                <a:latin typeface="Adobe Fan Heiti Std B" pitchFamily="34" charset="-128"/>
                <a:ea typeface="Adobe Fan Heiti Std B" pitchFamily="34" charset="-128"/>
                <a:cs typeface="Angsana New"/>
              </a:rPr>
              <a:t>control flow graph </a:t>
            </a:r>
            <a:r>
              <a:rPr lang="en-US" sz="2400" b="0" dirty="0">
                <a:solidFill>
                  <a:schemeClr val="accent3"/>
                </a:solidFill>
                <a:latin typeface="Adobe Fan Heiti Std B" pitchFamily="34" charset="-128"/>
                <a:ea typeface="Adobe Fan Heiti Std B" pitchFamily="34" charset="-128"/>
                <a:cs typeface="Angsana New"/>
              </a:rPr>
              <a:t>of a simple program. The program begins executing at the red node, then enters a loop (group of three nodes immediately below the red node). On exiting the loop, there is a conditional statement (group below the loop), and finally the program exits at the blue node. For this </a:t>
            </a:r>
            <a:r>
              <a:rPr lang="en-US" sz="2400" b="0" dirty="0" smtClean="0">
                <a:solidFill>
                  <a:schemeClr val="accent3"/>
                </a:solidFill>
                <a:latin typeface="Adobe Fan Heiti Std B" pitchFamily="34" charset="-128"/>
                <a:ea typeface="Adobe Fan Heiti Std B" pitchFamily="34" charset="-128"/>
                <a:cs typeface="Angsana New"/>
              </a:rPr>
              <a:t>graph</a:t>
            </a:r>
          </a:p>
          <a:p>
            <a:pPr marL="0" indent="0"/>
            <a:r>
              <a:rPr lang="en-US" sz="2400" b="0" dirty="0" smtClean="0">
                <a:solidFill>
                  <a:schemeClr val="accent3"/>
                </a:solidFill>
                <a:latin typeface="Adobe Fan Heiti Std B" pitchFamily="34" charset="-128"/>
                <a:ea typeface="Adobe Fan Heiti Std B" pitchFamily="34" charset="-128"/>
                <a:cs typeface="Angsana New"/>
              </a:rPr>
              <a:t/>
            </a:r>
            <a:br>
              <a:rPr lang="en-US" sz="2400" b="0" dirty="0" smtClean="0">
                <a:solidFill>
                  <a:schemeClr val="accent3"/>
                </a:solidFill>
                <a:latin typeface="Adobe Fan Heiti Std B" pitchFamily="34" charset="-128"/>
                <a:ea typeface="Adobe Fan Heiti Std B" pitchFamily="34" charset="-128"/>
                <a:cs typeface="Angsana New"/>
              </a:rPr>
            </a:br>
            <a:r>
              <a:rPr lang="en-US" sz="2400" dirty="0" smtClean="0">
                <a:solidFill>
                  <a:schemeClr val="accent3"/>
                </a:solidFill>
                <a:latin typeface="Adobe Fan Heiti Std B" pitchFamily="34" charset="-128"/>
                <a:ea typeface="Adobe Fan Heiti Std B" pitchFamily="34" charset="-128"/>
                <a:cs typeface="Angsana New"/>
              </a:rPr>
              <a:t>    </a:t>
            </a:r>
            <a:r>
              <a:rPr lang="en-US" sz="2400" dirty="0" smtClean="0">
                <a:solidFill>
                  <a:srgbClr val="00B050"/>
                </a:solidFill>
                <a:latin typeface="Adobe Fan Heiti Std B" pitchFamily="34" charset="-128"/>
                <a:ea typeface="Adobe Fan Heiti Std B" pitchFamily="34" charset="-128"/>
                <a:cs typeface="Angsana New"/>
              </a:rPr>
              <a:t>E </a:t>
            </a:r>
            <a:r>
              <a:rPr lang="en-US" sz="2400" dirty="0">
                <a:solidFill>
                  <a:srgbClr val="00B050"/>
                </a:solidFill>
                <a:latin typeface="Adobe Fan Heiti Std B" pitchFamily="34" charset="-128"/>
                <a:ea typeface="Adobe Fan Heiti Std B" pitchFamily="34" charset="-128"/>
                <a:cs typeface="Angsana New"/>
              </a:rPr>
              <a:t>= </a:t>
            </a:r>
            <a:r>
              <a:rPr lang="en-US" sz="2400" dirty="0" smtClean="0">
                <a:solidFill>
                  <a:srgbClr val="00B050"/>
                </a:solidFill>
                <a:latin typeface="Adobe Fan Heiti Std B" pitchFamily="34" charset="-128"/>
                <a:ea typeface="Adobe Fan Heiti Std B" pitchFamily="34" charset="-128"/>
                <a:cs typeface="Angsana New"/>
              </a:rPr>
              <a:t>9, N </a:t>
            </a:r>
            <a:r>
              <a:rPr lang="en-US" sz="2400" dirty="0">
                <a:solidFill>
                  <a:srgbClr val="00B050"/>
                </a:solidFill>
                <a:latin typeface="Adobe Fan Heiti Std B" pitchFamily="34" charset="-128"/>
                <a:ea typeface="Adobe Fan Heiti Std B" pitchFamily="34" charset="-128"/>
                <a:cs typeface="Angsana New"/>
              </a:rPr>
              <a:t>= 8 </a:t>
            </a:r>
            <a:r>
              <a:rPr lang="en-US" sz="2400" dirty="0" smtClean="0">
                <a:solidFill>
                  <a:srgbClr val="00B050"/>
                </a:solidFill>
                <a:latin typeface="Adobe Fan Heiti Std B" pitchFamily="34" charset="-128"/>
                <a:ea typeface="Adobe Fan Heiti Std B" pitchFamily="34" charset="-128"/>
                <a:cs typeface="Angsana New"/>
              </a:rPr>
              <a:t>and P </a:t>
            </a:r>
            <a:r>
              <a:rPr lang="en-US" sz="2400" dirty="0">
                <a:solidFill>
                  <a:srgbClr val="00B050"/>
                </a:solidFill>
                <a:latin typeface="Adobe Fan Heiti Std B" pitchFamily="34" charset="-128"/>
                <a:ea typeface="Adobe Fan Heiti Std B" pitchFamily="34" charset="-128"/>
                <a:cs typeface="Angsana New"/>
              </a:rPr>
              <a:t>= </a:t>
            </a:r>
            <a:r>
              <a:rPr lang="en-US" sz="2400" dirty="0" smtClean="0">
                <a:solidFill>
                  <a:srgbClr val="00B050"/>
                </a:solidFill>
                <a:latin typeface="Adobe Fan Heiti Std B" pitchFamily="34" charset="-128"/>
                <a:ea typeface="Adobe Fan Heiti Std B" pitchFamily="34" charset="-128"/>
                <a:cs typeface="Angsana New"/>
              </a:rPr>
              <a:t>1</a:t>
            </a:r>
            <a:r>
              <a:rPr lang="en-US" sz="2400" b="0" dirty="0" smtClean="0">
                <a:solidFill>
                  <a:schemeClr val="accent3"/>
                </a:solidFill>
                <a:latin typeface="Adobe Fan Heiti Std B" pitchFamily="34" charset="-128"/>
                <a:ea typeface="Adobe Fan Heiti Std B" pitchFamily="34" charset="-128"/>
                <a:cs typeface="Angsana New"/>
              </a:rPr>
              <a:t/>
            </a:r>
            <a:br>
              <a:rPr lang="en-US" sz="2400" b="0" dirty="0" smtClean="0">
                <a:solidFill>
                  <a:schemeClr val="accent3"/>
                </a:solidFill>
                <a:latin typeface="Adobe Fan Heiti Std B" pitchFamily="34" charset="-128"/>
                <a:ea typeface="Adobe Fan Heiti Std B" pitchFamily="34" charset="-128"/>
                <a:cs typeface="Angsana New"/>
              </a:rPr>
            </a:br>
            <a:r>
              <a:rPr lang="en-US" sz="2400" b="0" dirty="0">
                <a:solidFill>
                  <a:schemeClr val="accent3"/>
                </a:solidFill>
                <a:latin typeface="Adobe Fan Heiti Std B" pitchFamily="34" charset="-128"/>
                <a:ea typeface="Adobe Fan Heiti Std B" pitchFamily="34" charset="-128"/>
                <a:cs typeface="Angsana New"/>
              </a:rPr>
              <a:t/>
            </a:r>
            <a:br>
              <a:rPr lang="en-US" sz="2400" b="0" dirty="0">
                <a:solidFill>
                  <a:schemeClr val="accent3"/>
                </a:solidFill>
                <a:latin typeface="Adobe Fan Heiti Std B" pitchFamily="34" charset="-128"/>
                <a:ea typeface="Adobe Fan Heiti Std B" pitchFamily="34" charset="-128"/>
                <a:cs typeface="Angsana New"/>
              </a:rPr>
            </a:br>
            <a:r>
              <a:rPr lang="en-US" sz="2400" b="0" dirty="0" smtClean="0">
                <a:solidFill>
                  <a:schemeClr val="accent3"/>
                </a:solidFill>
                <a:latin typeface="Adobe Fan Heiti Std B" pitchFamily="34" charset="-128"/>
                <a:ea typeface="Adobe Fan Heiti Std B" pitchFamily="34" charset="-128"/>
                <a:cs typeface="Angsana New"/>
              </a:rPr>
              <a:t>so </a:t>
            </a:r>
            <a:r>
              <a:rPr lang="en-US" sz="2400" b="0" dirty="0">
                <a:solidFill>
                  <a:schemeClr val="accent3"/>
                </a:solidFill>
                <a:latin typeface="Adobe Fan Heiti Std B" pitchFamily="34" charset="-128"/>
                <a:ea typeface="Adobe Fan Heiti Std B" pitchFamily="34" charset="-128"/>
                <a:cs typeface="Angsana New"/>
              </a:rPr>
              <a:t>the </a:t>
            </a:r>
            <a:r>
              <a:rPr lang="en-US" sz="2400" b="0" dirty="0" smtClean="0">
                <a:solidFill>
                  <a:schemeClr val="accent3"/>
                </a:solidFill>
                <a:latin typeface="Adobe Fan Heiti Std B" pitchFamily="34" charset="-128"/>
                <a:ea typeface="Adobe Fan Heiti Std B" pitchFamily="34" charset="-128"/>
                <a:cs typeface="Angsana New"/>
              </a:rPr>
              <a:t>complexity </a:t>
            </a:r>
            <a:r>
              <a:rPr lang="en-US" sz="2400" b="0" dirty="0">
                <a:solidFill>
                  <a:schemeClr val="accent3"/>
                </a:solidFill>
                <a:latin typeface="Adobe Fan Heiti Std B" pitchFamily="34" charset="-128"/>
                <a:ea typeface="Adobe Fan Heiti Std B" pitchFamily="34" charset="-128"/>
                <a:cs typeface="Angsana New"/>
              </a:rPr>
              <a:t>of the program </a:t>
            </a:r>
            <a:r>
              <a:rPr lang="en-US" sz="2400" b="0" dirty="0" smtClean="0">
                <a:solidFill>
                  <a:schemeClr val="accent3"/>
                </a:solidFill>
                <a:latin typeface="Adobe Fan Heiti Std B" pitchFamily="34" charset="-128"/>
                <a:ea typeface="Adobe Fan Heiti Std B" pitchFamily="34" charset="-128"/>
                <a:cs typeface="Angsana New"/>
              </a:rPr>
              <a:t>is  </a:t>
            </a:r>
            <a:r>
              <a:rPr lang="en-US" sz="2400" b="0" dirty="0">
                <a:solidFill>
                  <a:srgbClr val="FF0000"/>
                </a:solidFill>
                <a:latin typeface="Adobe Fan Heiti Std B" pitchFamily="34" charset="-128"/>
                <a:ea typeface="Adobe Fan Heiti Std B" pitchFamily="34" charset="-128"/>
                <a:cs typeface="Angsana New"/>
              </a:rPr>
              <a:t>9 - 8 + (2*1) = </a:t>
            </a:r>
            <a:r>
              <a:rPr lang="en-US" sz="2400" b="0" dirty="0" smtClean="0">
                <a:solidFill>
                  <a:srgbClr val="FF0000"/>
                </a:solidFill>
                <a:latin typeface="Adobe Fan Heiti Std B" pitchFamily="34" charset="-128"/>
                <a:ea typeface="Adobe Fan Heiti Std B" pitchFamily="34" charset="-128"/>
                <a:cs typeface="Angsana New"/>
              </a:rPr>
              <a:t>3</a:t>
            </a:r>
            <a:endParaRPr lang="en-US" sz="2400" b="0" dirty="0">
              <a:solidFill>
                <a:srgbClr val="FF0000"/>
              </a:solidFill>
              <a:latin typeface="Adobe Fan Heiti Std B" pitchFamily="34" charset="-128"/>
              <a:ea typeface="Adobe Fan Heiti Std B" pitchFamily="34" charset="-128"/>
              <a:cs typeface="Angsana New"/>
            </a:endParaRPr>
          </a:p>
        </p:txBody>
      </p:sp>
      <p:pic>
        <p:nvPicPr>
          <p:cNvPr id="4" name="Picture 3" descr="250px-Control_flow_graph_of_function_with_loop_and_an_if_statement_without_loop_back.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786" y="625213"/>
            <a:ext cx="3360256" cy="3975100"/>
          </a:xfrm>
          <a:prstGeom prst="rect">
            <a:avLst/>
          </a:prstGeom>
        </p:spPr>
      </p:pic>
      <p:sp>
        <p:nvSpPr>
          <p:cNvPr id="5" name="Rectangle 4"/>
          <p:cNvSpPr/>
          <p:nvPr/>
        </p:nvSpPr>
        <p:spPr>
          <a:xfrm>
            <a:off x="5292034" y="3505831"/>
            <a:ext cx="3327541" cy="59422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E − N + 2P </a:t>
            </a:r>
          </a:p>
        </p:txBody>
      </p:sp>
      <p:pic>
        <p:nvPicPr>
          <p:cNvPr id="10" name="Picture 9" descr="C:\Users\7q\Documents\testing\left.png">
            <a:hlinkClick r:id="" action="ppaction://hlinkshowjump?jump=next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7q\Documents\testing\right.png">
            <a:hlinkClick r:id="" action="ppaction://hlinkshowjump?jump=previous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92579" y="5616753"/>
            <a:ext cx="6594764" cy="923330"/>
          </a:xfrm>
          <a:prstGeom prst="rect">
            <a:avLst/>
          </a:prstGeom>
          <a:noFill/>
        </p:spPr>
        <p:txBody>
          <a:bodyPr wrap="square" rtlCol="0">
            <a:spAutoFit/>
          </a:bodyPr>
          <a:lstStyle/>
          <a:p>
            <a:r>
              <a:rPr lang="en-US" sz="5400" dirty="0" smtClean="0">
                <a:solidFill>
                  <a:srgbClr val="FFC000"/>
                </a:solidFill>
                <a:latin typeface="Adobe Gothic Std B" pitchFamily="34" charset="-128"/>
                <a:ea typeface="Adobe Gothic Std B" pitchFamily="34" charset="-128"/>
                <a:cs typeface="Angsana New"/>
              </a:rPr>
              <a:t>Control </a:t>
            </a:r>
            <a:r>
              <a:rPr lang="en-US" sz="5400" dirty="0">
                <a:solidFill>
                  <a:srgbClr val="FFC000"/>
                </a:solidFill>
                <a:latin typeface="Adobe Gothic Std B" pitchFamily="34" charset="-128"/>
                <a:ea typeface="Adobe Gothic Std B" pitchFamily="34" charset="-128"/>
                <a:cs typeface="Angsana New"/>
              </a:rPr>
              <a:t>flow graph</a:t>
            </a:r>
            <a:endParaRPr lang="th-TH" sz="5400" b="1" dirty="0">
              <a:solidFill>
                <a:srgbClr val="FFC000"/>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36485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4885" y="386920"/>
            <a:ext cx="7311767" cy="3345270"/>
          </a:xfrm>
        </p:spPr>
        <p:txBody>
          <a:bodyPr>
            <a:noAutofit/>
          </a:bodyPr>
          <a:lstStyle/>
          <a:p>
            <a:r>
              <a:rPr lang="en-US" sz="2800" b="0" dirty="0" smtClean="0">
                <a:solidFill>
                  <a:srgbClr val="08A1D9"/>
                </a:solidFill>
                <a:latin typeface="Adobe Fan Heiti Std B" pitchFamily="34" charset="-128"/>
                <a:ea typeface="Adobe Fan Heiti Std B" pitchFamily="34" charset="-128"/>
                <a:cs typeface="Angsana New"/>
              </a:rPr>
              <a:t>    An </a:t>
            </a:r>
            <a:r>
              <a:rPr lang="en-US" sz="2800" b="0" dirty="0">
                <a:solidFill>
                  <a:srgbClr val="08A1D9"/>
                </a:solidFill>
                <a:latin typeface="Adobe Fan Heiti Std B" pitchFamily="34" charset="-128"/>
                <a:ea typeface="Adobe Fan Heiti Std B" pitchFamily="34" charset="-128"/>
                <a:cs typeface="Angsana New"/>
              </a:rPr>
              <a:t>alternative formulation is to use a graph in </a:t>
            </a:r>
            <a:r>
              <a:rPr lang="en-US" sz="2800" b="0" dirty="0" smtClean="0">
                <a:solidFill>
                  <a:srgbClr val="08A1D9"/>
                </a:solidFill>
                <a:latin typeface="Adobe Fan Heiti Std B" pitchFamily="34" charset="-128"/>
                <a:ea typeface="Adobe Fan Heiti Std B" pitchFamily="34" charset="-128"/>
                <a:cs typeface="Angsana New"/>
              </a:rPr>
              <a:t>which each </a:t>
            </a:r>
            <a:r>
              <a:rPr lang="en-US" sz="2800" b="0" dirty="0">
                <a:solidFill>
                  <a:srgbClr val="08A1D9"/>
                </a:solidFill>
                <a:latin typeface="Adobe Fan Heiti Std B" pitchFamily="34" charset="-128"/>
                <a:ea typeface="Adobe Fan Heiti Std B" pitchFamily="34" charset="-128"/>
                <a:cs typeface="Angsana New"/>
              </a:rPr>
              <a:t>exit point </a:t>
            </a:r>
            <a:r>
              <a:rPr lang="en-US" sz="2800" b="0" dirty="0" smtClean="0">
                <a:solidFill>
                  <a:srgbClr val="08A1D9"/>
                </a:solidFill>
                <a:latin typeface="Adobe Fan Heiti Std B" pitchFamily="34" charset="-128"/>
                <a:ea typeface="Adobe Fan Heiti Std B" pitchFamily="34" charset="-128"/>
                <a:cs typeface="Angsana New"/>
              </a:rPr>
              <a:t>is connected </a:t>
            </a:r>
            <a:r>
              <a:rPr lang="en-US" sz="2800" b="0" dirty="0">
                <a:solidFill>
                  <a:srgbClr val="08A1D9"/>
                </a:solidFill>
                <a:latin typeface="Adobe Fan Heiti Std B" pitchFamily="34" charset="-128"/>
                <a:ea typeface="Adobe Fan Heiti Std B" pitchFamily="34" charset="-128"/>
                <a:cs typeface="Angsana New"/>
              </a:rPr>
              <a:t>back to the entry </a:t>
            </a:r>
            <a:r>
              <a:rPr lang="en-US" sz="2800" b="0" dirty="0" smtClean="0">
                <a:solidFill>
                  <a:srgbClr val="08A1D9"/>
                </a:solidFill>
                <a:latin typeface="Adobe Fan Heiti Std B" pitchFamily="34" charset="-128"/>
                <a:ea typeface="Adobe Fan Heiti Std B" pitchFamily="34" charset="-128"/>
                <a:cs typeface="Angsana New"/>
              </a:rPr>
              <a:t>point</a:t>
            </a:r>
            <a:endParaRPr lang="en-US" sz="2800" b="0" dirty="0">
              <a:solidFill>
                <a:srgbClr val="08A1D9"/>
              </a:solidFill>
              <a:latin typeface="Adobe Fan Heiti Std B" pitchFamily="34" charset="-128"/>
              <a:ea typeface="Adobe Fan Heiti Std B" pitchFamily="34" charset="-128"/>
              <a:cs typeface="Angsana New"/>
            </a:endParaRPr>
          </a:p>
          <a:p>
            <a:endParaRPr lang="en-US" sz="3200" b="0" dirty="0" smtClean="0">
              <a:solidFill>
                <a:srgbClr val="08A1D9"/>
              </a:solidFill>
              <a:latin typeface="Adobe Fan Heiti Std B" pitchFamily="34" charset="-128"/>
              <a:ea typeface="Adobe Fan Heiti Std B" pitchFamily="34" charset="-128"/>
              <a:cs typeface="Angsana New"/>
              <a:hlinkClick r:id="rId3"/>
            </a:endParaRPr>
          </a:p>
          <a:p>
            <a:r>
              <a:rPr lang="en-US" sz="3200" b="0" dirty="0" smtClean="0">
                <a:solidFill>
                  <a:srgbClr val="08A1D9"/>
                </a:solidFill>
                <a:latin typeface="Adobe Fan Heiti Std B" pitchFamily="34" charset="-128"/>
                <a:ea typeface="Adobe Fan Heiti Std B" pitchFamily="34" charset="-128"/>
                <a:cs typeface="Angsana New"/>
              </a:rPr>
              <a:t>             </a:t>
            </a:r>
            <a:endParaRPr lang="en-US" sz="3200" b="0" dirty="0">
              <a:solidFill>
                <a:srgbClr val="08A1D9"/>
              </a:solidFill>
              <a:latin typeface="Adobe Fan Heiti Std B" pitchFamily="34" charset="-128"/>
              <a:ea typeface="Adobe Fan Heiti Std B" pitchFamily="34" charset="-128"/>
              <a:cs typeface="Angsana New"/>
              <a:hlinkClick r:id="rId3"/>
            </a:endParaRPr>
          </a:p>
        </p:txBody>
      </p:sp>
      <p:sp>
        <p:nvSpPr>
          <p:cNvPr id="4" name="Rectangle 3"/>
          <p:cNvSpPr/>
          <p:nvPr/>
        </p:nvSpPr>
        <p:spPr>
          <a:xfrm>
            <a:off x="3095815" y="1774870"/>
            <a:ext cx="3738480"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Fan Heiti Std B" pitchFamily="34" charset="-128"/>
                <a:ea typeface="Adobe Fan Heiti Std B" pitchFamily="34" charset="-128"/>
              </a:rPr>
              <a:t> M = E − N + </a:t>
            </a:r>
            <a:r>
              <a:rPr lang="en-US" dirty="0" smtClean="0">
                <a:latin typeface="Adobe Fan Heiti Std B" pitchFamily="34" charset="-128"/>
                <a:ea typeface="Adobe Fan Heiti Std B" pitchFamily="34" charset="-128"/>
              </a:rPr>
              <a:t>P </a:t>
            </a:r>
            <a:endParaRPr lang="en-US" dirty="0">
              <a:latin typeface="Adobe Fan Heiti Std B" pitchFamily="34" charset="-128"/>
              <a:ea typeface="Adobe Fan Heiti Std B" pitchFamily="34" charset="-128"/>
            </a:endParaRPr>
          </a:p>
        </p:txBody>
      </p:sp>
      <p:pic>
        <p:nvPicPr>
          <p:cNvPr id="5" name="Picture 4" descr="250px-Control_flow_graph_of_function_with_loop_and_an_if_statement-1.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351" y="439499"/>
            <a:ext cx="3484246" cy="4362276"/>
          </a:xfrm>
          <a:prstGeom prst="rect">
            <a:avLst/>
          </a:prstGeom>
        </p:spPr>
      </p:pic>
      <p:sp>
        <p:nvSpPr>
          <p:cNvPr id="6" name="TextBox 5"/>
          <p:cNvSpPr txBox="1"/>
          <p:nvPr/>
        </p:nvSpPr>
        <p:spPr>
          <a:xfrm>
            <a:off x="1956670" y="2340425"/>
            <a:ext cx="7019983" cy="2677656"/>
          </a:xfrm>
          <a:prstGeom prst="rect">
            <a:avLst/>
          </a:prstGeom>
          <a:noFill/>
        </p:spPr>
        <p:txBody>
          <a:bodyPr wrap="square" rtlCol="0">
            <a:spAutoFit/>
          </a:bodyPr>
          <a:lstStyle/>
          <a:p>
            <a:r>
              <a:rPr lang="en-US" sz="2400" dirty="0">
                <a:solidFill>
                  <a:srgbClr val="08A1D9"/>
                </a:solidFill>
                <a:latin typeface="Adobe Fan Heiti Std B" pitchFamily="34" charset="-128"/>
                <a:ea typeface="Adobe Fan Heiti Std B" pitchFamily="34" charset="-128"/>
                <a:cs typeface="Angsana New"/>
              </a:rPr>
              <a:t> </a:t>
            </a:r>
            <a:r>
              <a:rPr lang="en-US" sz="2400" dirty="0" smtClean="0">
                <a:solidFill>
                  <a:srgbClr val="08A1D9"/>
                </a:solidFill>
                <a:latin typeface="Adobe Fan Heiti Std B" pitchFamily="34" charset="-128"/>
                <a:ea typeface="Adobe Fan Heiti Std B" pitchFamily="34" charset="-128"/>
                <a:cs typeface="Angsana New"/>
              </a:rPr>
              <a:t> </a:t>
            </a:r>
            <a:r>
              <a:rPr lang="en-US" sz="2800" dirty="0" smtClean="0">
                <a:solidFill>
                  <a:srgbClr val="08A1D9"/>
                </a:solidFill>
                <a:latin typeface="Adobe Fan Heiti Std B" pitchFamily="34" charset="-128"/>
                <a:ea typeface="Adobe Fan Heiti Std B" pitchFamily="34" charset="-128"/>
                <a:cs typeface="Angsana New"/>
              </a:rPr>
              <a:t>The  </a:t>
            </a:r>
            <a:r>
              <a:rPr lang="en-US" sz="2800" dirty="0">
                <a:solidFill>
                  <a:srgbClr val="08A1D9"/>
                </a:solidFill>
                <a:latin typeface="Adobe Fan Heiti Std B" pitchFamily="34" charset="-128"/>
                <a:ea typeface="Adobe Fan Heiti Std B" pitchFamily="34" charset="-128"/>
                <a:cs typeface="Angsana New"/>
              </a:rPr>
              <a:t>function shown as a </a:t>
            </a:r>
            <a:r>
              <a:rPr lang="en-US" sz="2800" i="1" dirty="0">
                <a:solidFill>
                  <a:srgbClr val="08A1D9"/>
                </a:solidFill>
                <a:latin typeface="Adobe Fan Heiti Std B" pitchFamily="34" charset="-128"/>
                <a:ea typeface="Adobe Fan Heiti Std B" pitchFamily="34" charset="-128"/>
                <a:cs typeface="Angsana New"/>
              </a:rPr>
              <a:t>strongly connected</a:t>
            </a:r>
            <a:r>
              <a:rPr lang="en-US" sz="2800" dirty="0">
                <a:solidFill>
                  <a:srgbClr val="08A1D9"/>
                </a:solidFill>
                <a:latin typeface="Adobe Fan Heiti Std B" pitchFamily="34" charset="-128"/>
                <a:ea typeface="Adobe Fan Heiti Std B" pitchFamily="34" charset="-128"/>
                <a:cs typeface="Angsana New"/>
              </a:rPr>
              <a:t> control flow graph, </a:t>
            </a:r>
            <a:r>
              <a:rPr lang="en-US" sz="2800" dirty="0" smtClean="0">
                <a:solidFill>
                  <a:srgbClr val="08A1D9"/>
                </a:solidFill>
                <a:latin typeface="Adobe Fan Heiti Std B" pitchFamily="34" charset="-128"/>
                <a:ea typeface="Adobe Fan Heiti Std B" pitchFamily="34" charset="-128"/>
                <a:cs typeface="Angsana New"/>
              </a:rPr>
              <a:t>calculation </a:t>
            </a:r>
            <a:r>
              <a:rPr lang="en-US" sz="2800" dirty="0">
                <a:solidFill>
                  <a:srgbClr val="08A1D9"/>
                </a:solidFill>
                <a:latin typeface="Adobe Fan Heiti Std B" pitchFamily="34" charset="-128"/>
                <a:ea typeface="Adobe Fan Heiti Std B" pitchFamily="34" charset="-128"/>
                <a:cs typeface="Angsana New"/>
              </a:rPr>
              <a:t>via </a:t>
            </a:r>
            <a:r>
              <a:rPr lang="en-US" sz="2800" dirty="0" smtClean="0">
                <a:solidFill>
                  <a:srgbClr val="08A1D9"/>
                </a:solidFill>
                <a:latin typeface="Adobe Fan Heiti Std B" pitchFamily="34" charset="-128"/>
                <a:ea typeface="Adobe Fan Heiti Std B" pitchFamily="34" charset="-128"/>
                <a:cs typeface="Angsana New"/>
              </a:rPr>
              <a:t>alternative </a:t>
            </a:r>
            <a:r>
              <a:rPr lang="en-US" sz="2800" dirty="0">
                <a:solidFill>
                  <a:srgbClr val="08A1D9"/>
                </a:solidFill>
                <a:latin typeface="Adobe Fan Heiti Std B" pitchFamily="34" charset="-128"/>
                <a:ea typeface="Adobe Fan Heiti Std B" pitchFamily="34" charset="-128"/>
                <a:cs typeface="Angsana New"/>
              </a:rPr>
              <a:t>method</a:t>
            </a:r>
            <a:r>
              <a:rPr lang="en-US" sz="2800" dirty="0">
                <a:solidFill>
                  <a:srgbClr val="FF0000"/>
                </a:solidFill>
                <a:latin typeface="Adobe Fan Heiti Std B" pitchFamily="34" charset="-128"/>
                <a:ea typeface="Adobe Fan Heiti Std B" pitchFamily="34" charset="-128"/>
                <a:cs typeface="Angsana New"/>
              </a:rPr>
              <a:t>. For this </a:t>
            </a:r>
            <a:r>
              <a:rPr lang="en-US" sz="2800" dirty="0" smtClean="0">
                <a:solidFill>
                  <a:srgbClr val="FF0000"/>
                </a:solidFill>
                <a:latin typeface="Adobe Fan Heiti Std B" pitchFamily="34" charset="-128"/>
                <a:ea typeface="Adobe Fan Heiti Std B" pitchFamily="34" charset="-128"/>
                <a:cs typeface="Angsana New"/>
              </a:rPr>
              <a:t>graph</a:t>
            </a:r>
            <a:r>
              <a:rPr lang="en-US" sz="2800" dirty="0">
                <a:solidFill>
                  <a:srgbClr val="FF0000"/>
                </a:solidFill>
                <a:latin typeface="Adobe Fan Heiti Std B" pitchFamily="34" charset="-128"/>
                <a:ea typeface="Adobe Fan Heiti Std B" pitchFamily="34" charset="-128"/>
                <a:cs typeface="Angsana New"/>
              </a:rPr>
              <a:t> </a:t>
            </a:r>
            <a:r>
              <a:rPr lang="en-US" sz="2800" dirty="0" smtClean="0">
                <a:solidFill>
                  <a:srgbClr val="FF0000"/>
                </a:solidFill>
                <a:latin typeface="Adobe Fan Heiti Std B" pitchFamily="34" charset="-128"/>
                <a:ea typeface="Adobe Fan Heiti Std B" pitchFamily="34" charset="-128"/>
                <a:cs typeface="Angsana New"/>
              </a:rPr>
              <a:t>                 </a:t>
            </a:r>
          </a:p>
          <a:p>
            <a:pPr algn="ctr"/>
            <a:r>
              <a:rPr lang="en-US" sz="2800" dirty="0" smtClean="0">
                <a:solidFill>
                  <a:srgbClr val="00B050"/>
                </a:solidFill>
                <a:latin typeface="Adobe Fan Heiti Std B" pitchFamily="34" charset="-128"/>
                <a:ea typeface="Adobe Fan Heiti Std B" pitchFamily="34" charset="-128"/>
                <a:cs typeface="Angsana New"/>
              </a:rPr>
              <a:t>E </a:t>
            </a:r>
            <a:r>
              <a:rPr lang="en-US" sz="2800" dirty="0">
                <a:solidFill>
                  <a:srgbClr val="00B050"/>
                </a:solidFill>
                <a:latin typeface="Adobe Fan Heiti Std B" pitchFamily="34" charset="-128"/>
                <a:ea typeface="Adobe Fan Heiti Std B" pitchFamily="34" charset="-128"/>
                <a:cs typeface="Angsana New"/>
              </a:rPr>
              <a:t>= 10, N = 8 and P = </a:t>
            </a:r>
            <a:r>
              <a:rPr lang="en-US" sz="2800" dirty="0" smtClean="0">
                <a:solidFill>
                  <a:srgbClr val="00B050"/>
                </a:solidFill>
                <a:latin typeface="Adobe Fan Heiti Std B" pitchFamily="34" charset="-128"/>
                <a:ea typeface="Adobe Fan Heiti Std B" pitchFamily="34" charset="-128"/>
                <a:cs typeface="Angsana New"/>
              </a:rPr>
              <a:t>1</a:t>
            </a:r>
          </a:p>
          <a:p>
            <a:r>
              <a:rPr lang="en-US" sz="2800" dirty="0" smtClean="0">
                <a:solidFill>
                  <a:srgbClr val="08A1D9"/>
                </a:solidFill>
                <a:latin typeface="Adobe Fan Heiti Std B" pitchFamily="34" charset="-128"/>
                <a:ea typeface="Adobe Fan Heiti Std B" pitchFamily="34" charset="-128"/>
                <a:cs typeface="Angsana New"/>
              </a:rPr>
              <a:t>so </a:t>
            </a:r>
            <a:r>
              <a:rPr lang="en-US" sz="2800" dirty="0">
                <a:solidFill>
                  <a:srgbClr val="08A1D9"/>
                </a:solidFill>
                <a:latin typeface="Adobe Fan Heiti Std B" pitchFamily="34" charset="-128"/>
                <a:ea typeface="Adobe Fan Heiti Std B" pitchFamily="34" charset="-128"/>
                <a:cs typeface="Angsana New"/>
              </a:rPr>
              <a:t>the </a:t>
            </a:r>
            <a:r>
              <a:rPr lang="en-US" sz="2800" dirty="0" err="1">
                <a:solidFill>
                  <a:srgbClr val="08A1D9"/>
                </a:solidFill>
                <a:latin typeface="Adobe Fan Heiti Std B" pitchFamily="34" charset="-128"/>
                <a:ea typeface="Adobe Fan Heiti Std B" pitchFamily="34" charset="-128"/>
                <a:cs typeface="Angsana New"/>
              </a:rPr>
              <a:t>cyclomatic</a:t>
            </a:r>
            <a:r>
              <a:rPr lang="en-US" sz="2800" dirty="0">
                <a:solidFill>
                  <a:srgbClr val="08A1D9"/>
                </a:solidFill>
                <a:latin typeface="Adobe Fan Heiti Std B" pitchFamily="34" charset="-128"/>
                <a:ea typeface="Adobe Fan Heiti Std B" pitchFamily="34" charset="-128"/>
                <a:cs typeface="Angsana New"/>
              </a:rPr>
              <a:t> complexity of the program is </a:t>
            </a:r>
            <a:r>
              <a:rPr lang="en-US" sz="2800" dirty="0">
                <a:solidFill>
                  <a:srgbClr val="00B050"/>
                </a:solidFill>
                <a:latin typeface="Adobe Fan Heiti Std B" pitchFamily="34" charset="-128"/>
                <a:ea typeface="Adobe Fan Heiti Std B" pitchFamily="34" charset="-128"/>
                <a:cs typeface="Angsana New"/>
              </a:rPr>
              <a:t>10 - 8 + 1 = </a:t>
            </a:r>
            <a:r>
              <a:rPr lang="en-US" sz="2800" dirty="0" smtClean="0">
                <a:solidFill>
                  <a:srgbClr val="00B050"/>
                </a:solidFill>
                <a:latin typeface="Adobe Fan Heiti Std B" pitchFamily="34" charset="-128"/>
                <a:ea typeface="Adobe Fan Heiti Std B" pitchFamily="34" charset="-128"/>
                <a:cs typeface="Angsana New"/>
              </a:rPr>
              <a:t>3</a:t>
            </a:r>
            <a:endParaRPr lang="en-US" sz="2800" dirty="0">
              <a:solidFill>
                <a:srgbClr val="00B050"/>
              </a:solidFill>
              <a:latin typeface="Adobe Fan Heiti Std B" pitchFamily="34" charset="-128"/>
              <a:ea typeface="Adobe Fan Heiti Std B" pitchFamily="34" charset="-128"/>
            </a:endParaRPr>
          </a:p>
        </p:txBody>
      </p:sp>
      <p:pic>
        <p:nvPicPr>
          <p:cNvPr id="11" name="Picture 10" descr="C:\Users\7q\Documents\testing\left.png">
            <a:hlinkClick r:id="" action="ppaction://hlinkshowjump?jump=nextslid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7q\Documents\testing\right.png">
            <a:hlinkClick r:id="" action="ppaction://hlinkshowjump?jump=previousslid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92579" y="5616753"/>
            <a:ext cx="6594764" cy="923330"/>
          </a:xfrm>
          <a:prstGeom prst="rect">
            <a:avLst/>
          </a:prstGeom>
          <a:noFill/>
        </p:spPr>
        <p:txBody>
          <a:bodyPr wrap="square" rtlCol="0">
            <a:spAutoFit/>
          </a:bodyPr>
          <a:lstStyle/>
          <a:p>
            <a:r>
              <a:rPr lang="en-US" sz="5400" dirty="0" smtClean="0">
                <a:solidFill>
                  <a:srgbClr val="FFC000"/>
                </a:solidFill>
                <a:latin typeface="Adobe Gothic Std B" pitchFamily="34" charset="-128"/>
                <a:ea typeface="Adobe Gothic Std B" pitchFamily="34" charset="-128"/>
                <a:cs typeface="Angsana New"/>
              </a:rPr>
              <a:t>Control </a:t>
            </a:r>
            <a:r>
              <a:rPr lang="en-US" sz="5400" dirty="0">
                <a:solidFill>
                  <a:srgbClr val="FFC000"/>
                </a:solidFill>
                <a:latin typeface="Adobe Gothic Std B" pitchFamily="34" charset="-128"/>
                <a:ea typeface="Adobe Gothic Std B" pitchFamily="34" charset="-128"/>
                <a:cs typeface="Angsana New"/>
              </a:rPr>
              <a:t>flow graph</a:t>
            </a:r>
            <a:endParaRPr lang="th-TH" sz="5400" b="1" dirty="0">
              <a:solidFill>
                <a:srgbClr val="FFC000"/>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34094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547" y="488816"/>
            <a:ext cx="5110576" cy="4294909"/>
          </a:xfrm>
        </p:spPr>
        <p:txBody>
          <a:bodyPr>
            <a:noAutofit/>
          </a:bodyPr>
          <a:lstStyle/>
          <a:p>
            <a:pPr marL="0" indent="0"/>
            <a:r>
              <a:rPr lang="en-US" sz="1800" u="sng" dirty="0" smtClean="0">
                <a:solidFill>
                  <a:srgbClr val="00B050"/>
                </a:solidFill>
                <a:latin typeface="Adobe Fan Heiti Std B" pitchFamily="34" charset="-128"/>
                <a:ea typeface="Adobe Fan Heiti Std B" pitchFamily="34" charset="-128"/>
              </a:rPr>
              <a:t>Basic block </a:t>
            </a:r>
            <a:r>
              <a:rPr lang="en-US" sz="1800" b="0" dirty="0" smtClean="0">
                <a:solidFill>
                  <a:srgbClr val="00B0F0"/>
                </a:solidFill>
                <a:latin typeface="Adobe Fan Heiti Std B" pitchFamily="34" charset="-128"/>
                <a:ea typeface="Adobe Fan Heiti Std B" pitchFamily="34" charset="-128"/>
              </a:rPr>
              <a:t>is a portion of the code within a program with certain desirable properties that make it highly amenable to analysis. </a:t>
            </a:r>
            <a:r>
              <a:rPr lang="en-US" sz="1800" b="0" dirty="0" smtClean="0">
                <a:solidFill>
                  <a:srgbClr val="00B0F0"/>
                </a:solidFill>
                <a:latin typeface="Adobe Fan Heiti Std B" pitchFamily="34" charset="-128"/>
                <a:ea typeface="Adobe Fan Heiti Std B" pitchFamily="34" charset="-128"/>
                <a:hlinkClick r:id="rId2" tooltip="Compiler"/>
              </a:rPr>
              <a:t>Compilers</a:t>
            </a:r>
            <a:r>
              <a:rPr lang="en-US" sz="1800" b="0" dirty="0" smtClean="0">
                <a:solidFill>
                  <a:srgbClr val="00B0F0"/>
                </a:solidFill>
                <a:latin typeface="Adobe Fan Heiti Std B" pitchFamily="34" charset="-128"/>
                <a:ea typeface="Adobe Fan Heiti Std B" pitchFamily="34" charset="-128"/>
              </a:rPr>
              <a:t> usually decompose programs into their basic blocks as a first step in the analysis process. Basic blocks form the vertices or nodes in a </a:t>
            </a:r>
            <a:r>
              <a:rPr lang="en-US" sz="1800" b="0" dirty="0" smtClean="0">
                <a:solidFill>
                  <a:srgbClr val="00B0F0"/>
                </a:solidFill>
                <a:latin typeface="Adobe Fan Heiti Std B" pitchFamily="34" charset="-128"/>
                <a:ea typeface="Adobe Fan Heiti Std B" pitchFamily="34" charset="-128"/>
                <a:hlinkClick r:id="rId3" tooltip="Control flow graph"/>
              </a:rPr>
              <a:t>control flow graph</a:t>
            </a:r>
            <a:r>
              <a:rPr lang="en-US" sz="1800" b="0" dirty="0" smtClean="0">
                <a:solidFill>
                  <a:srgbClr val="00B0F0"/>
                </a:solidFill>
                <a:latin typeface="Adobe Fan Heiti Std B" pitchFamily="34" charset="-128"/>
                <a:ea typeface="Adobe Fan Heiti Std B" pitchFamily="34" charset="-128"/>
              </a:rPr>
              <a:t>.</a:t>
            </a:r>
          </a:p>
          <a:p>
            <a:pPr marL="0" indent="0"/>
            <a:endParaRPr lang="en-US" sz="1800" b="0" dirty="0" smtClean="0">
              <a:solidFill>
                <a:srgbClr val="00B0F0"/>
              </a:solidFill>
              <a:latin typeface="Adobe Fan Heiti Std B" pitchFamily="34" charset="-128"/>
              <a:ea typeface="Adobe Fan Heiti Std B" pitchFamily="34" charset="-128"/>
            </a:endParaRPr>
          </a:p>
          <a:p>
            <a:pPr marL="0" indent="0"/>
            <a:r>
              <a:rPr lang="en-US" sz="2000" u="sng" dirty="0" smtClean="0">
                <a:solidFill>
                  <a:srgbClr val="00B050"/>
                </a:solidFill>
                <a:latin typeface="Adobe Fan Heiti Std B" pitchFamily="34" charset="-128"/>
                <a:ea typeface="Adobe Fan Heiti Std B" pitchFamily="34" charset="-128"/>
              </a:rPr>
              <a:t>The code in a basic block </a:t>
            </a:r>
            <a:r>
              <a:rPr lang="en-US" sz="1800" b="0" dirty="0" smtClean="0">
                <a:solidFill>
                  <a:srgbClr val="00B0F0"/>
                </a:solidFill>
                <a:latin typeface="Adobe Fan Heiti Std B" pitchFamily="34" charset="-128"/>
                <a:ea typeface="Adobe Fan Heiti Std B" pitchFamily="34" charset="-128"/>
              </a:rPr>
              <a:t>has:</a:t>
            </a:r>
          </a:p>
          <a:p>
            <a:pPr marL="0" indent="0"/>
            <a:r>
              <a:rPr lang="en-US" sz="1800" b="0" dirty="0" smtClean="0">
                <a:solidFill>
                  <a:srgbClr val="00B0F0"/>
                </a:solidFill>
                <a:latin typeface="Adobe Fan Heiti Std B" pitchFamily="34" charset="-128"/>
                <a:ea typeface="Adobe Fan Heiti Std B" pitchFamily="34" charset="-128"/>
              </a:rPr>
              <a:t>one entry point, meaning no code within it is the destination of a </a:t>
            </a:r>
            <a:r>
              <a:rPr lang="en-US" sz="1800" b="0" dirty="0" smtClean="0">
                <a:solidFill>
                  <a:srgbClr val="00B0F0"/>
                </a:solidFill>
                <a:latin typeface="Adobe Fan Heiti Std B" pitchFamily="34" charset="-128"/>
                <a:ea typeface="Adobe Fan Heiti Std B" pitchFamily="34" charset="-128"/>
                <a:hlinkClick r:id="rId4" tooltip="Jump instruction"/>
              </a:rPr>
              <a:t>jump instruction</a:t>
            </a:r>
            <a:r>
              <a:rPr lang="en-US" sz="1800" b="0" dirty="0" smtClean="0">
                <a:solidFill>
                  <a:srgbClr val="00B0F0"/>
                </a:solidFill>
                <a:latin typeface="Adobe Fan Heiti Std B" pitchFamily="34" charset="-128"/>
                <a:ea typeface="Adobe Fan Heiti Std B" pitchFamily="34" charset="-128"/>
              </a:rPr>
              <a:t> anywhere in the program</a:t>
            </a:r>
            <a:r>
              <a:rPr lang="en-US" sz="1800" b="0" dirty="0">
                <a:solidFill>
                  <a:srgbClr val="00B0F0"/>
                </a:solidFill>
                <a:latin typeface="Adobe Fan Heiti Std B" pitchFamily="34" charset="-128"/>
                <a:ea typeface="Adobe Fan Heiti Std B" pitchFamily="34" charset="-128"/>
              </a:rPr>
              <a:t> </a:t>
            </a:r>
            <a:r>
              <a:rPr lang="en-US" sz="1800" b="0" dirty="0" smtClean="0">
                <a:solidFill>
                  <a:srgbClr val="00B0F0"/>
                </a:solidFill>
                <a:latin typeface="Adobe Fan Heiti Std B" pitchFamily="34" charset="-128"/>
                <a:ea typeface="Adobe Fan Heiti Std B" pitchFamily="34" charset="-128"/>
              </a:rPr>
              <a:t>one exit point, meaning only the last instruction can cause the program to begin executing code in a different basic block.</a:t>
            </a:r>
            <a:endParaRPr lang="en-US" sz="1800" b="0" dirty="0">
              <a:solidFill>
                <a:srgbClr val="00B0F0"/>
              </a:solidFill>
              <a:latin typeface="Adobe Fan Heiti Std B" pitchFamily="34" charset="-128"/>
              <a:ea typeface="Adobe Fan Heiti Std B" pitchFamily="34" charset="-128"/>
            </a:endParaRPr>
          </a:p>
        </p:txBody>
      </p:sp>
      <p:sp>
        <p:nvSpPr>
          <p:cNvPr id="5" name="TextBox 4"/>
          <p:cNvSpPr txBox="1"/>
          <p:nvPr/>
        </p:nvSpPr>
        <p:spPr>
          <a:xfrm>
            <a:off x="2992579" y="5616753"/>
            <a:ext cx="6594764" cy="923330"/>
          </a:xfrm>
          <a:prstGeom prst="rect">
            <a:avLst/>
          </a:prstGeom>
          <a:noFill/>
        </p:spPr>
        <p:txBody>
          <a:bodyPr wrap="square" rtlCol="0">
            <a:spAutoFit/>
          </a:bodyPr>
          <a:lstStyle/>
          <a:p>
            <a:r>
              <a:rPr lang="en-US" sz="5400" dirty="0" smtClean="0">
                <a:solidFill>
                  <a:srgbClr val="FFC000"/>
                </a:solidFill>
                <a:latin typeface="Adobe Gothic Std B" pitchFamily="34" charset="-128"/>
                <a:ea typeface="Adobe Gothic Std B" pitchFamily="34" charset="-128"/>
                <a:cs typeface="Angsana New"/>
              </a:rPr>
              <a:t>Control </a:t>
            </a:r>
            <a:r>
              <a:rPr lang="en-US" sz="5400" dirty="0">
                <a:solidFill>
                  <a:srgbClr val="FFC000"/>
                </a:solidFill>
                <a:latin typeface="Adobe Gothic Std B" pitchFamily="34" charset="-128"/>
                <a:ea typeface="Adobe Gothic Std B" pitchFamily="34" charset="-128"/>
                <a:cs typeface="Angsana New"/>
              </a:rPr>
              <a:t>flow graph</a:t>
            </a:r>
            <a:endParaRPr lang="th-TH" sz="5400" b="1" dirty="0">
              <a:solidFill>
                <a:srgbClr val="FFC000"/>
              </a:solidFill>
              <a:latin typeface="Adobe Gothic Std B" pitchFamily="34" charset="-128"/>
              <a:ea typeface="Adobe Gothic Std B" pitchFamily="34" charset="-128"/>
            </a:endParaRPr>
          </a:p>
        </p:txBody>
      </p:sp>
      <p:pic>
        <p:nvPicPr>
          <p:cNvPr id="6" name="Picture 5" descr="C:\Users\7q\Documents\testing\left.png">
            <a:hlinkClick r:id="" action="ppaction://hlinkshowjump?jump=nextslid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7q\Documents\testing\right.png">
            <a:hlinkClick r:id="" action="ppaction://hlinkshowjump?jump=previousslid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847" y="496053"/>
            <a:ext cx="7520940" cy="3579849"/>
          </a:xfrm>
          <a:noFill/>
          <a:ln>
            <a:solidFill>
              <a:schemeClr val="bg1"/>
            </a:solidFill>
          </a:ln>
        </p:spPr>
        <p:txBody>
          <a:bodyPr>
            <a:normAutofit/>
          </a:bodyPr>
          <a:lstStyle/>
          <a:p>
            <a:r>
              <a:rPr lang="en-US" sz="3200" u="sng" dirty="0" smtClean="0">
                <a:solidFill>
                  <a:srgbClr val="FF0000"/>
                </a:solidFill>
                <a:latin typeface="Adobe Fan Heiti Std B" pitchFamily="34" charset="-128"/>
                <a:ea typeface="Adobe Fan Heiti Std B" pitchFamily="34" charset="-128"/>
              </a:rPr>
              <a:t>Question</a:t>
            </a:r>
            <a:endParaRPr lang="en-US" sz="2800" u="sng" dirty="0" smtClean="0">
              <a:solidFill>
                <a:srgbClr val="FF0000"/>
              </a:solidFill>
              <a:latin typeface="Adobe Fan Heiti Std B" pitchFamily="34" charset="-128"/>
              <a:ea typeface="Adobe Fan Heiti Std B" pitchFamily="34" charset="-128"/>
            </a:endParaRPr>
          </a:p>
          <a:p>
            <a:r>
              <a:rPr lang="en-US" sz="4400" dirty="0" smtClean="0">
                <a:solidFill>
                  <a:schemeClr val="accent3"/>
                </a:solidFill>
                <a:latin typeface="Adobe Fan Heiti Std B" pitchFamily="34" charset="-128"/>
                <a:ea typeface="Adobe Fan Heiti Std B" pitchFamily="34" charset="-128"/>
                <a:cs typeface="Angsana New" pitchFamily="18" charset="-34"/>
              </a:rPr>
              <a:t>	</a:t>
            </a:r>
            <a:r>
              <a:rPr lang="en-US" sz="3200" dirty="0" smtClean="0">
                <a:solidFill>
                  <a:schemeClr val="accent2"/>
                </a:solidFill>
                <a:latin typeface="Adobe Fan Heiti Std B" pitchFamily="34" charset="-128"/>
                <a:ea typeface="Adobe Fan Heiti Std B" pitchFamily="34" charset="-128"/>
                <a:cs typeface="Angsana New" pitchFamily="18" charset="-34"/>
              </a:rPr>
              <a:t>Cyclometric complexity </a:t>
            </a:r>
            <a:r>
              <a:rPr lang="en-US" sz="3200" dirty="0" smtClean="0">
                <a:solidFill>
                  <a:srgbClr val="FF0000"/>
                </a:solidFill>
                <a:latin typeface="Adobe Fan Heiti Std B" pitchFamily="34" charset="-128"/>
                <a:ea typeface="Adobe Fan Heiti Std B" pitchFamily="34" charset="-128"/>
                <a:cs typeface="Angsana New" pitchFamily="18" charset="-34"/>
              </a:rPr>
              <a:t>is tool to measure density of the program. TRUE or FALSE?</a:t>
            </a:r>
          </a:p>
        </p:txBody>
      </p:sp>
      <p:pic>
        <p:nvPicPr>
          <p:cNvPr id="8" name="Picture 7"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Petch.Gabriel\Desktop\false.png"/>
          <p:cNvPicPr>
            <a:picLocks noChangeAspect="1" noChangeArrowheads="1"/>
          </p:cNvPicPr>
          <p:nvPr/>
        </p:nvPicPr>
        <p:blipFill>
          <a:blip r:embed="rId4" cstate="print"/>
          <a:srcRect/>
          <a:stretch>
            <a:fillRect/>
          </a:stretch>
        </p:blipFill>
        <p:spPr bwMode="auto">
          <a:xfrm>
            <a:off x="5021752" y="355600"/>
            <a:ext cx="3073400" cy="3073400"/>
          </a:xfrm>
          <a:prstGeom prst="rect">
            <a:avLst/>
          </a:prstGeom>
          <a:noFill/>
        </p:spPr>
      </p:pic>
      <p:sp>
        <p:nvSpPr>
          <p:cNvPr id="4" name="Rectangle 3"/>
          <p:cNvSpPr/>
          <p:nvPr/>
        </p:nvSpPr>
        <p:spPr>
          <a:xfrm>
            <a:off x="1212877" y="3444067"/>
            <a:ext cx="7570905" cy="1569660"/>
          </a:xfrm>
          <a:prstGeom prst="rect">
            <a:avLst/>
          </a:prstGeom>
        </p:spPr>
        <p:txBody>
          <a:bodyPr wrap="square">
            <a:spAutoFit/>
          </a:bodyPr>
          <a:lstStyle/>
          <a:p>
            <a:r>
              <a:rPr lang="en-US" sz="3200" b="1" dirty="0">
                <a:solidFill>
                  <a:srgbClr val="00B050"/>
                </a:solidFill>
                <a:latin typeface="Adobe Fan Heiti Std B" pitchFamily="34" charset="-128"/>
                <a:ea typeface="Adobe Fan Heiti Std B" pitchFamily="34" charset="-128"/>
                <a:cs typeface="Angsana New" pitchFamily="18" charset="-34"/>
              </a:rPr>
              <a:t>  </a:t>
            </a:r>
            <a:r>
              <a:rPr lang="en-US" sz="3200" b="1" dirty="0" smtClean="0">
                <a:solidFill>
                  <a:srgbClr val="00B050"/>
                </a:solidFill>
                <a:latin typeface="Adobe Fan Heiti Std B" pitchFamily="34" charset="-128"/>
                <a:ea typeface="Adobe Fan Heiti Std B" pitchFamily="34" charset="-128"/>
                <a:cs typeface="Angsana New" pitchFamily="18" charset="-34"/>
              </a:rPr>
              <a:t>   Cyclometric </a:t>
            </a:r>
            <a:r>
              <a:rPr lang="en-US" sz="3200" b="1" dirty="0">
                <a:solidFill>
                  <a:srgbClr val="00B050"/>
                </a:solidFill>
                <a:latin typeface="Adobe Fan Heiti Std B" pitchFamily="34" charset="-128"/>
                <a:ea typeface="Adobe Fan Heiti Std B" pitchFamily="34" charset="-128"/>
                <a:cs typeface="Angsana New" pitchFamily="18" charset="-34"/>
              </a:rPr>
              <a:t>complexity </a:t>
            </a:r>
            <a:r>
              <a:rPr lang="en-US" sz="3200" b="1" dirty="0">
                <a:solidFill>
                  <a:schemeClr val="accent3"/>
                </a:solidFill>
                <a:latin typeface="Adobe Fan Heiti Std B" pitchFamily="34" charset="-128"/>
                <a:ea typeface="Adobe Fan Heiti Std B" pitchFamily="34" charset="-128"/>
                <a:cs typeface="Angsana New" pitchFamily="18" charset="-34"/>
              </a:rPr>
              <a:t>is tools to measure how the program complex. (not density)</a:t>
            </a:r>
            <a:endParaRPr lang="th-TH" sz="3200" b="1" dirty="0">
              <a:latin typeface="Adobe Fan Heiti Std B" pitchFamily="34" charset="-128"/>
              <a:ea typeface="Adobe Fan Heiti Std B" pitchFamily="34" charset="-128"/>
            </a:endParaRPr>
          </a:p>
        </p:txBody>
      </p:sp>
      <p:sp>
        <p:nvSpPr>
          <p:cNvPr id="5" name="TextBox 4"/>
          <p:cNvSpPr txBox="1"/>
          <p:nvPr/>
        </p:nvSpPr>
        <p:spPr>
          <a:xfrm>
            <a:off x="910847" y="2920847"/>
            <a:ext cx="1906385" cy="584775"/>
          </a:xfrm>
          <a:prstGeom prst="rect">
            <a:avLst/>
          </a:prstGeom>
          <a:noFill/>
        </p:spPr>
        <p:txBody>
          <a:bodyPr wrap="square" rtlCol="0">
            <a:spAutoFit/>
          </a:bodyPr>
          <a:lstStyle/>
          <a:p>
            <a:r>
              <a:rPr lang="en-US" sz="3200" b="1" u="sng" dirty="0" smtClean="0">
                <a:solidFill>
                  <a:schemeClr val="accent3">
                    <a:lumMod val="60000"/>
                    <a:lumOff val="40000"/>
                  </a:schemeClr>
                </a:solidFill>
                <a:latin typeface="Adobe Gothic Std B" pitchFamily="34" charset="-128"/>
                <a:ea typeface="Adobe Gothic Std B" pitchFamily="34" charset="-128"/>
              </a:rPr>
              <a:t>Answer</a:t>
            </a:r>
            <a:endParaRPr lang="th-TH" sz="3200" b="1" u="sng" dirty="0">
              <a:solidFill>
                <a:schemeClr val="accent3">
                  <a:lumMod val="60000"/>
                  <a:lumOff val="40000"/>
                </a:schemeClr>
              </a:solidFill>
              <a:latin typeface="Adobe Gothic Std B" pitchFamily="34" charset="-128"/>
              <a:ea typeface="Adobe Gothic Std B" pitchFamily="34" charset="-128"/>
            </a:endParaRPr>
          </a:p>
        </p:txBody>
      </p:sp>
      <p:sp>
        <p:nvSpPr>
          <p:cNvPr id="10" name="Title 1"/>
          <p:cNvSpPr txBox="1">
            <a:spLocks/>
          </p:cNvSpPr>
          <p:nvPr/>
        </p:nvSpPr>
        <p:spPr>
          <a:xfrm>
            <a:off x="5735807" y="5652919"/>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11500" dirty="0" smtClean="0">
                <a:solidFill>
                  <a:srgbClr val="FFC000"/>
                </a:solidFill>
              </a:rPr>
              <a:t>quiz</a:t>
            </a:r>
            <a:endParaRPr lang="en-US" sz="11500" dirty="0">
              <a:solidFill>
                <a:srgbClr val="FFC000"/>
              </a:solidFill>
            </a:endParaRPr>
          </a:p>
        </p:txBody>
      </p:sp>
      <p:pic>
        <p:nvPicPr>
          <p:cNvPr id="12" name="Picture 2" descr="C:\Users\7q\Documents\testing\11954322131712176739question_mark_naught101_02.svg.med.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94614" y="5165499"/>
            <a:ext cx="1523479" cy="152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500"/>
                                        <p:tgtEl>
                                          <p:spTgt spid="3">
                                            <p:bg/>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609" y="1672046"/>
            <a:ext cx="4544070" cy="3579849"/>
          </a:xfrm>
        </p:spPr>
        <p:txBody>
          <a:bodyPr>
            <a:normAutofit/>
          </a:bodyPr>
          <a:lstStyle/>
          <a:p>
            <a:r>
              <a:rPr lang="en-US" sz="2400" dirty="0" smtClean="0">
                <a:latin typeface="Adobe Fan Heiti Std B" pitchFamily="34" charset="-128"/>
                <a:ea typeface="Adobe Fan Heiti Std B" pitchFamily="34" charset="-128"/>
              </a:rPr>
              <a:t>		</a:t>
            </a:r>
            <a:r>
              <a:rPr lang="en-US" sz="2800" b="0" u="sng" dirty="0" smtClean="0">
                <a:solidFill>
                  <a:srgbClr val="00B050"/>
                </a:solidFill>
                <a:latin typeface="Adobe Fan Heiti Std B" pitchFamily="34" charset="-128"/>
                <a:ea typeface="Adobe Fan Heiti Std B" pitchFamily="34" charset="-128"/>
                <a:cs typeface="Angsana New" pitchFamily="18" charset="-34"/>
              </a:rPr>
              <a:t>Agent program </a:t>
            </a:r>
            <a:r>
              <a:rPr lang="en-US" sz="2800" b="0" dirty="0" smtClean="0">
                <a:solidFill>
                  <a:srgbClr val="08A1D9"/>
                </a:solidFill>
                <a:latin typeface="Adobe Fan Heiti Std B" pitchFamily="34" charset="-128"/>
                <a:ea typeface="Adobe Fan Heiti Std B" pitchFamily="34" charset="-128"/>
                <a:cs typeface="Angsana New" pitchFamily="18" charset="-34"/>
              </a:rPr>
              <a:t>is the </a:t>
            </a:r>
            <a:r>
              <a:rPr lang="en-US" sz="2800" b="0" dirty="0" smtClean="0">
                <a:solidFill>
                  <a:schemeClr val="accent2"/>
                </a:solidFill>
                <a:latin typeface="Adobe Fan Heiti Std B" pitchFamily="34" charset="-128"/>
                <a:ea typeface="Adobe Fan Heiti Std B" pitchFamily="34" charset="-128"/>
                <a:cs typeface="Angsana New" pitchFamily="18" charset="-34"/>
              </a:rPr>
              <a:t>one part(class)of </a:t>
            </a:r>
            <a:r>
              <a:rPr lang="en-US" sz="2800" b="0" dirty="0" smtClean="0">
                <a:solidFill>
                  <a:srgbClr val="08A1D9"/>
                </a:solidFill>
                <a:latin typeface="Adobe Fan Heiti Std B" pitchFamily="34" charset="-128"/>
                <a:ea typeface="Adobe Fan Heiti Std B" pitchFamily="34" charset="-128"/>
                <a:cs typeface="Angsana New" pitchFamily="18" charset="-34"/>
              </a:rPr>
              <a:t>Othello program. How many test cases do you have to test?   </a:t>
            </a:r>
            <a:endParaRPr lang="en-US" sz="2800" b="0" dirty="0">
              <a:solidFill>
                <a:srgbClr val="08A1D9"/>
              </a:solidFill>
              <a:latin typeface="Adobe Fan Heiti Std B" pitchFamily="34" charset="-128"/>
              <a:ea typeface="Adobe Fan Heiti Std B" pitchFamily="34" charset="-128"/>
              <a:cs typeface="Angsana New" pitchFamily="18" charset="-34"/>
            </a:endParaRPr>
          </a:p>
          <a:p>
            <a:endParaRPr lang="en-US" sz="2800" dirty="0" smtClean="0">
              <a:solidFill>
                <a:srgbClr val="08A1D9"/>
              </a:solidFill>
              <a:latin typeface="Adobe Fan Heiti Std B" pitchFamily="34" charset="-128"/>
              <a:ea typeface="Adobe Fan Heiti Std B" pitchFamily="34" charset="-128"/>
              <a:cs typeface="Angsana New" pitchFamily="18" charset="-34"/>
            </a:endParaRPr>
          </a:p>
          <a:p>
            <a:endParaRPr lang="en-US" sz="2400" dirty="0">
              <a:latin typeface="Adobe Fan Heiti Std B" pitchFamily="34" charset="-128"/>
              <a:ea typeface="Adobe Fan Heiti Std B" pitchFamily="34" charset="-128"/>
              <a:cs typeface="Angsana New" pitchFamily="18" charset="-34"/>
            </a:endParaRPr>
          </a:p>
        </p:txBody>
      </p:sp>
      <p:pic>
        <p:nvPicPr>
          <p:cNvPr id="4" name="Picture 3"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7q\Documents\testing\othello.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33481" y="665018"/>
            <a:ext cx="3876361" cy="39620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91342" y="5496159"/>
            <a:ext cx="6761019" cy="1569660"/>
          </a:xfrm>
          <a:prstGeom prst="rect">
            <a:avLst/>
          </a:prstGeom>
          <a:noFill/>
        </p:spPr>
        <p:txBody>
          <a:bodyPr wrap="square" rtlCol="0">
            <a:spAutoFit/>
          </a:bodyPr>
          <a:lstStyle/>
          <a:p>
            <a:r>
              <a:rPr lang="en-US" sz="4800" b="1" dirty="0" err="1" smtClean="0">
                <a:solidFill>
                  <a:srgbClr val="FFC000"/>
                </a:solidFill>
                <a:latin typeface="Adobe Gothic Std B" pitchFamily="34" charset="-128"/>
                <a:ea typeface="Adobe Gothic Std B" pitchFamily="34" charset="-128"/>
                <a:cs typeface="Angsana New"/>
              </a:rPr>
              <a:t>Reversi</a:t>
            </a:r>
            <a:r>
              <a:rPr lang="en-US" sz="4800" b="1" dirty="0" smtClean="0">
                <a:solidFill>
                  <a:srgbClr val="FFC000"/>
                </a:solidFill>
                <a:latin typeface="Adobe Gothic Std B" pitchFamily="34" charset="-128"/>
                <a:ea typeface="Adobe Gothic Std B" pitchFamily="34" charset="-128"/>
                <a:cs typeface="Angsana New"/>
              </a:rPr>
              <a:t> [Othello]</a:t>
            </a:r>
            <a:endParaRPr lang="en-US" sz="4800" b="1" dirty="0">
              <a:solidFill>
                <a:srgbClr val="FFC000"/>
              </a:solidFill>
              <a:latin typeface="Adobe Gothic Std B" pitchFamily="34" charset="-128"/>
              <a:ea typeface="Adobe Gothic Std B" pitchFamily="34" charset="-128"/>
              <a:cs typeface="Angsana New"/>
            </a:endParaRPr>
          </a:p>
          <a:p>
            <a:endParaRPr lang="th-TH" sz="4800" b="1" dirty="0">
              <a:solidFill>
                <a:srgbClr val="FFC000"/>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189986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750"/>
                                        <p:tgtEl>
                                          <p:spTgt spid="2051"/>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530" y="563187"/>
            <a:ext cx="7520940" cy="3579849"/>
          </a:xfrm>
        </p:spPr>
        <p:txBody>
          <a:bodyPr>
            <a:normAutofit/>
          </a:bodyPr>
          <a:lstStyle/>
          <a:p>
            <a:r>
              <a:rPr lang="en-US" sz="2400" dirty="0" smtClean="0">
                <a:solidFill>
                  <a:srgbClr val="FF0000"/>
                </a:solidFill>
                <a:latin typeface="Adobe Gothic Std B" pitchFamily="34" charset="-128"/>
                <a:ea typeface="Adobe Gothic Std B" pitchFamily="34" charset="-128"/>
              </a:rPr>
              <a:t>Which one is the formula of complexity number?</a:t>
            </a:r>
          </a:p>
          <a:p>
            <a:r>
              <a:rPr lang="en-US" sz="2400" dirty="0" smtClean="0">
                <a:solidFill>
                  <a:srgbClr val="FF0000"/>
                </a:solidFill>
                <a:latin typeface="Adobe Gothic Std B" pitchFamily="34" charset="-128"/>
                <a:ea typeface="Adobe Gothic Std B" pitchFamily="34" charset="-128"/>
              </a:rPr>
              <a:t>	</a:t>
            </a:r>
          </a:p>
        </p:txBody>
      </p:sp>
      <p:sp>
        <p:nvSpPr>
          <p:cNvPr id="4" name="Rectangle 3"/>
          <p:cNvSpPr/>
          <p:nvPr/>
        </p:nvSpPr>
        <p:spPr>
          <a:xfrm>
            <a:off x="2261522" y="4088626"/>
            <a:ext cx="3007164"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E − N + </a:t>
            </a:r>
            <a:r>
              <a:rPr lang="en-US" dirty="0" smtClean="0">
                <a:latin typeface="Adobe Gothic Std B" pitchFamily="34" charset="-128"/>
                <a:ea typeface="Adobe Gothic Std B" pitchFamily="34" charset="-128"/>
              </a:rPr>
              <a:t>P </a:t>
            </a:r>
            <a:endParaRPr lang="en-US" dirty="0">
              <a:latin typeface="Adobe Gothic Std B" pitchFamily="34" charset="-128"/>
              <a:ea typeface="Adobe Gothic Std B" pitchFamily="34" charset="-128"/>
            </a:endParaRPr>
          </a:p>
        </p:txBody>
      </p:sp>
      <p:sp>
        <p:nvSpPr>
          <p:cNvPr id="5" name="Rectangle 4"/>
          <p:cNvSpPr/>
          <p:nvPr/>
        </p:nvSpPr>
        <p:spPr>
          <a:xfrm>
            <a:off x="2243557" y="2277971"/>
            <a:ext cx="3025129"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a:t>
            </a:r>
            <a:r>
              <a:rPr lang="en-US" dirty="0" smtClean="0">
                <a:latin typeface="Adobe Gothic Std B" pitchFamily="34" charset="-128"/>
                <a:ea typeface="Adobe Gothic Std B" pitchFamily="34" charset="-128"/>
              </a:rPr>
              <a:t>P </a:t>
            </a:r>
            <a:r>
              <a:rPr lang="en-US" dirty="0">
                <a:latin typeface="Adobe Gothic Std B" pitchFamily="34" charset="-128"/>
                <a:ea typeface="Adobe Gothic Std B" pitchFamily="34" charset="-128"/>
              </a:rPr>
              <a:t>= E − N + </a:t>
            </a:r>
            <a:r>
              <a:rPr lang="en-US" dirty="0" smtClean="0">
                <a:latin typeface="Adobe Gothic Std B" pitchFamily="34" charset="-128"/>
                <a:ea typeface="Adobe Gothic Std B" pitchFamily="34" charset="-128"/>
              </a:rPr>
              <a:t>M </a:t>
            </a:r>
            <a:endParaRPr lang="en-US" dirty="0">
              <a:latin typeface="Adobe Gothic Std B" pitchFamily="34" charset="-128"/>
              <a:ea typeface="Adobe Gothic Std B" pitchFamily="34" charset="-128"/>
            </a:endParaRPr>
          </a:p>
        </p:txBody>
      </p:sp>
      <p:sp>
        <p:nvSpPr>
          <p:cNvPr id="6" name="Rectangle 5"/>
          <p:cNvSpPr/>
          <p:nvPr/>
        </p:nvSpPr>
        <p:spPr>
          <a:xfrm>
            <a:off x="2261522" y="1383974"/>
            <a:ext cx="3007164"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a:t>
            </a:r>
            <a:r>
              <a:rPr lang="en-US" dirty="0" smtClean="0">
                <a:latin typeface="Adobe Gothic Std B" pitchFamily="34" charset="-128"/>
                <a:ea typeface="Adobe Gothic Std B" pitchFamily="34" charset="-128"/>
              </a:rPr>
              <a:t>N + E </a:t>
            </a:r>
            <a:r>
              <a:rPr lang="en-US" dirty="0">
                <a:latin typeface="Adobe Gothic Std B" pitchFamily="34" charset="-128"/>
                <a:ea typeface="Adobe Gothic Std B" pitchFamily="34" charset="-128"/>
              </a:rPr>
              <a:t>-</a:t>
            </a:r>
            <a:r>
              <a:rPr lang="en-US" dirty="0" smtClean="0">
                <a:latin typeface="Adobe Gothic Std B" pitchFamily="34" charset="-128"/>
                <a:ea typeface="Adobe Gothic Std B" pitchFamily="34" charset="-128"/>
              </a:rPr>
              <a:t> P </a:t>
            </a:r>
            <a:endParaRPr lang="en-US" dirty="0">
              <a:latin typeface="Adobe Gothic Std B" pitchFamily="34" charset="-128"/>
              <a:ea typeface="Adobe Gothic Std B" pitchFamily="34" charset="-128"/>
            </a:endParaRPr>
          </a:p>
        </p:txBody>
      </p:sp>
      <p:sp>
        <p:nvSpPr>
          <p:cNvPr id="7" name="Rectangle 6"/>
          <p:cNvSpPr/>
          <p:nvPr/>
        </p:nvSpPr>
        <p:spPr>
          <a:xfrm>
            <a:off x="2249947" y="3194728"/>
            <a:ext cx="3018739"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E </a:t>
            </a:r>
            <a:r>
              <a:rPr lang="en-US" dirty="0" smtClean="0">
                <a:latin typeface="Adobe Gothic Std B" pitchFamily="34" charset="-128"/>
                <a:ea typeface="Adobe Gothic Std B" pitchFamily="34" charset="-128"/>
              </a:rPr>
              <a:t>+ </a:t>
            </a:r>
            <a:r>
              <a:rPr lang="en-US" dirty="0">
                <a:latin typeface="Adobe Gothic Std B" pitchFamily="34" charset="-128"/>
                <a:ea typeface="Adobe Gothic Std B" pitchFamily="34" charset="-128"/>
              </a:rPr>
              <a:t>N + </a:t>
            </a:r>
            <a:r>
              <a:rPr lang="en-US" dirty="0" smtClean="0">
                <a:latin typeface="Adobe Gothic Std B" pitchFamily="34" charset="-128"/>
                <a:ea typeface="Adobe Gothic Std B" pitchFamily="34" charset="-128"/>
              </a:rPr>
              <a:t>2P </a:t>
            </a:r>
            <a:endParaRPr lang="en-US" dirty="0">
              <a:latin typeface="Adobe Gothic Std B" pitchFamily="34" charset="-128"/>
              <a:ea typeface="Adobe Gothic Std B" pitchFamily="34" charset="-128"/>
            </a:endParaRPr>
          </a:p>
        </p:txBody>
      </p:sp>
      <p:grpSp>
        <p:nvGrpSpPr>
          <p:cNvPr id="15" name="Group 14"/>
          <p:cNvGrpSpPr/>
          <p:nvPr/>
        </p:nvGrpSpPr>
        <p:grpSpPr>
          <a:xfrm>
            <a:off x="1590257" y="1383974"/>
            <a:ext cx="671265" cy="3435688"/>
            <a:chOff x="822960" y="1645226"/>
            <a:chExt cx="671265" cy="3435688"/>
          </a:xfrm>
        </p:grpSpPr>
        <p:sp>
          <p:nvSpPr>
            <p:cNvPr id="11" name="TextBox 10"/>
            <p:cNvSpPr txBox="1"/>
            <p:nvPr/>
          </p:nvSpPr>
          <p:spPr>
            <a:xfrm>
              <a:off x="822960" y="1645226"/>
              <a:ext cx="653300" cy="707886"/>
            </a:xfrm>
            <a:prstGeom prst="rect">
              <a:avLst/>
            </a:prstGeom>
            <a:noFill/>
          </p:spPr>
          <p:txBody>
            <a:bodyPr wrap="square" rtlCol="0">
              <a:spAutoFit/>
            </a:bodyPr>
            <a:lstStyle/>
            <a:p>
              <a:r>
                <a:rPr lang="en-US" sz="2000" b="1" dirty="0" smtClean="0">
                  <a:solidFill>
                    <a:srgbClr val="92D050"/>
                  </a:solidFill>
                  <a:latin typeface="Adobe Gothic Std B" pitchFamily="34" charset="-128"/>
                  <a:ea typeface="Adobe Gothic Std B" pitchFamily="34" charset="-128"/>
                </a:rPr>
                <a:t>A.) </a:t>
              </a:r>
            </a:p>
            <a:p>
              <a:endParaRPr lang="en-US" sz="2000" b="1" dirty="0">
                <a:solidFill>
                  <a:srgbClr val="92D050"/>
                </a:solidFill>
                <a:latin typeface="Adobe Gothic Std B" pitchFamily="34" charset="-128"/>
                <a:ea typeface="Adobe Gothic Std B" pitchFamily="34" charset="-128"/>
              </a:endParaRPr>
            </a:p>
          </p:txBody>
        </p:sp>
        <p:sp>
          <p:nvSpPr>
            <p:cNvPr id="12" name="TextBox 11"/>
            <p:cNvSpPr txBox="1"/>
            <p:nvPr/>
          </p:nvSpPr>
          <p:spPr>
            <a:xfrm>
              <a:off x="829350" y="2576228"/>
              <a:ext cx="653300" cy="707886"/>
            </a:xfrm>
            <a:prstGeom prst="rect">
              <a:avLst/>
            </a:prstGeom>
            <a:noFill/>
          </p:spPr>
          <p:txBody>
            <a:bodyPr wrap="square" rtlCol="0">
              <a:spAutoFit/>
            </a:bodyPr>
            <a:lstStyle/>
            <a:p>
              <a:r>
                <a:rPr lang="en-US" sz="2000" b="1" dirty="0" smtClean="0">
                  <a:solidFill>
                    <a:srgbClr val="92D050"/>
                  </a:solidFill>
                  <a:latin typeface="Adobe Gothic Std B" pitchFamily="34" charset="-128"/>
                  <a:ea typeface="Adobe Gothic Std B" pitchFamily="34" charset="-128"/>
                </a:rPr>
                <a:t>B.) </a:t>
              </a:r>
            </a:p>
            <a:p>
              <a:endParaRPr lang="en-US" sz="2000" b="1" dirty="0">
                <a:solidFill>
                  <a:srgbClr val="92D050"/>
                </a:solidFill>
                <a:latin typeface="Adobe Gothic Std B" pitchFamily="34" charset="-128"/>
                <a:ea typeface="Adobe Gothic Std B" pitchFamily="34" charset="-128"/>
              </a:endParaRPr>
            </a:p>
          </p:txBody>
        </p:sp>
        <p:sp>
          <p:nvSpPr>
            <p:cNvPr id="13" name="TextBox 12"/>
            <p:cNvSpPr txBox="1"/>
            <p:nvPr/>
          </p:nvSpPr>
          <p:spPr>
            <a:xfrm>
              <a:off x="822960" y="3490705"/>
              <a:ext cx="653300" cy="707886"/>
            </a:xfrm>
            <a:prstGeom prst="rect">
              <a:avLst/>
            </a:prstGeom>
            <a:noFill/>
          </p:spPr>
          <p:txBody>
            <a:bodyPr wrap="square" rtlCol="0">
              <a:spAutoFit/>
            </a:bodyPr>
            <a:lstStyle/>
            <a:p>
              <a:r>
                <a:rPr lang="en-US" sz="2000" b="1" dirty="0" smtClean="0">
                  <a:solidFill>
                    <a:srgbClr val="92D050"/>
                  </a:solidFill>
                  <a:latin typeface="Adobe Gothic Std B" pitchFamily="34" charset="-128"/>
                  <a:ea typeface="Adobe Gothic Std B" pitchFamily="34" charset="-128"/>
                </a:rPr>
                <a:t>C.) </a:t>
              </a:r>
            </a:p>
            <a:p>
              <a:endParaRPr lang="en-US" sz="2000" b="1" dirty="0">
                <a:solidFill>
                  <a:srgbClr val="92D050"/>
                </a:solidFill>
                <a:latin typeface="Adobe Gothic Std B" pitchFamily="34" charset="-128"/>
                <a:ea typeface="Adobe Gothic Std B" pitchFamily="34" charset="-128"/>
              </a:endParaRPr>
            </a:p>
          </p:txBody>
        </p:sp>
        <p:sp>
          <p:nvSpPr>
            <p:cNvPr id="14" name="TextBox 13"/>
            <p:cNvSpPr txBox="1"/>
            <p:nvPr/>
          </p:nvSpPr>
          <p:spPr>
            <a:xfrm>
              <a:off x="840925" y="4373028"/>
              <a:ext cx="653300" cy="707886"/>
            </a:xfrm>
            <a:prstGeom prst="rect">
              <a:avLst/>
            </a:prstGeom>
            <a:noFill/>
          </p:spPr>
          <p:txBody>
            <a:bodyPr wrap="square" rtlCol="0">
              <a:spAutoFit/>
            </a:bodyPr>
            <a:lstStyle/>
            <a:p>
              <a:r>
                <a:rPr lang="en-US" sz="2000" b="1" dirty="0" smtClean="0">
                  <a:solidFill>
                    <a:srgbClr val="92D050"/>
                  </a:solidFill>
                  <a:latin typeface="Adobe Gothic Std B" pitchFamily="34" charset="-128"/>
                  <a:ea typeface="Adobe Gothic Std B" pitchFamily="34" charset="-128"/>
                </a:rPr>
                <a:t>D.) </a:t>
              </a:r>
            </a:p>
            <a:p>
              <a:endParaRPr lang="en-US" sz="2000" b="1" dirty="0">
                <a:solidFill>
                  <a:srgbClr val="92D050"/>
                </a:solidFill>
                <a:latin typeface="Adobe Gothic Std B" pitchFamily="34" charset="-128"/>
                <a:ea typeface="Adobe Gothic Std B" pitchFamily="34" charset="-128"/>
              </a:endParaRPr>
            </a:p>
          </p:txBody>
        </p:sp>
      </p:grpSp>
      <p:pic>
        <p:nvPicPr>
          <p:cNvPr id="16" name="Picture 2" descr="C:\Users\Petch.Gabriel\Desktop\correct.png"/>
          <p:cNvPicPr>
            <a:picLocks noChangeAspect="1" noChangeArrowheads="1"/>
          </p:cNvPicPr>
          <p:nvPr/>
        </p:nvPicPr>
        <p:blipFill>
          <a:blip r:embed="rId2" cstate="print"/>
          <a:srcRect/>
          <a:stretch>
            <a:fillRect/>
          </a:stretch>
        </p:blipFill>
        <p:spPr bwMode="auto">
          <a:xfrm rot="20692611">
            <a:off x="927004" y="3735158"/>
            <a:ext cx="1326503" cy="1048863"/>
          </a:xfrm>
          <a:prstGeom prst="rect">
            <a:avLst/>
          </a:prstGeom>
          <a:noFill/>
        </p:spPr>
      </p:pic>
      <p:pic>
        <p:nvPicPr>
          <p:cNvPr id="17"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7q\Documents\testing\left.png">
            <a:hlinkClick r:id="" action="ppaction://hlinkshowjump?jump=next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5735807" y="5652919"/>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11500" dirty="0" smtClean="0">
                <a:solidFill>
                  <a:srgbClr val="FFC000"/>
                </a:solidFill>
              </a:rPr>
              <a:t>quiz</a:t>
            </a:r>
            <a:endParaRPr lang="en-US" sz="11500" dirty="0">
              <a:solidFill>
                <a:srgbClr val="FFC000"/>
              </a:solidFill>
            </a:endParaRPr>
          </a:p>
        </p:txBody>
      </p:sp>
      <p:pic>
        <p:nvPicPr>
          <p:cNvPr id="23" name="Picture 2" descr="C:\Users\7q\Documents\testing\11954322131712176739question_mark_naught101_02.svg.med.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94614" y="5165499"/>
            <a:ext cx="1523479" cy="1523479"/>
          </a:xfrm>
          <a:prstGeom prst="rect">
            <a:avLst/>
          </a:prstGeom>
          <a:noFill/>
          <a:extLst>
            <a:ext uri="{909E8E84-426E-40DD-AFC4-6F175D3DCCD1}">
              <a14:hiddenFill xmlns:a14="http://schemas.microsoft.com/office/drawing/2010/main">
                <a:solidFill>
                  <a:srgbClr val="FFFFFF"/>
                </a:solidFill>
              </a14:hiddenFill>
            </a:ext>
          </a:extLst>
        </p:spPr>
      </p:pic>
      <p:sp>
        <p:nvSpPr>
          <p:cNvPr id="2" name="Legende mit Linie 3 1"/>
          <p:cNvSpPr/>
          <p:nvPr/>
        </p:nvSpPr>
        <p:spPr>
          <a:xfrm>
            <a:off x="4985357" y="2668919"/>
            <a:ext cx="4033381" cy="3554923"/>
          </a:xfrm>
          <a:prstGeom prst="borderCallout3">
            <a:avLst>
              <a:gd name="adj1" fmla="val 18750"/>
              <a:gd name="adj2" fmla="val -8333"/>
              <a:gd name="adj3" fmla="val 18750"/>
              <a:gd name="adj4" fmla="val -16667"/>
              <a:gd name="adj5" fmla="val 58774"/>
              <a:gd name="adj6" fmla="val -17599"/>
              <a:gd name="adj7" fmla="val 54954"/>
              <a:gd name="adj8" fmla="val -3444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Comment Uwe: </a:t>
            </a:r>
            <a:r>
              <a:rPr lang="de-DE" b="1" dirty="0" smtClean="0">
                <a:solidFill>
                  <a:srgbClr val="FF0000"/>
                </a:solidFill>
              </a:rPr>
              <a:t>Attention</a:t>
            </a:r>
            <a:r>
              <a:rPr lang="de-DE" dirty="0" smtClean="0">
                <a:solidFill>
                  <a:srgbClr val="FF0000"/>
                </a:solidFill>
              </a:rPr>
              <a:t>:</a:t>
            </a:r>
          </a:p>
          <a:p>
            <a:r>
              <a:rPr lang="en-US" dirty="0">
                <a:solidFill>
                  <a:schemeClr val="tx1"/>
                </a:solidFill>
              </a:rPr>
              <a:t>Please consider.</a:t>
            </a:r>
          </a:p>
          <a:p>
            <a:r>
              <a:rPr lang="en-US" dirty="0">
                <a:solidFill>
                  <a:schemeClr val="tx1"/>
                </a:solidFill>
              </a:rPr>
              <a:t>Formula following ISTQB: </a:t>
            </a:r>
          </a:p>
          <a:p>
            <a:r>
              <a:rPr lang="en-US" dirty="0">
                <a:solidFill>
                  <a:schemeClr val="tx1"/>
                </a:solidFill>
              </a:rPr>
              <a:t>M = L – N + 2P, where</a:t>
            </a:r>
          </a:p>
          <a:p>
            <a:r>
              <a:rPr lang="en-US" dirty="0">
                <a:solidFill>
                  <a:schemeClr val="tx1"/>
                </a:solidFill>
              </a:rPr>
              <a:t>– L = number of edges/links in a graph</a:t>
            </a:r>
          </a:p>
          <a:p>
            <a:r>
              <a:rPr lang="en-US" dirty="0">
                <a:solidFill>
                  <a:schemeClr val="tx1"/>
                </a:solidFill>
              </a:rPr>
              <a:t>– N = number of nodes in a graph</a:t>
            </a:r>
          </a:p>
          <a:p>
            <a:r>
              <a:rPr lang="en-US" dirty="0">
                <a:solidFill>
                  <a:schemeClr val="tx1"/>
                </a:solidFill>
              </a:rPr>
              <a:t>– P = number of disconnected parts of the </a:t>
            </a:r>
            <a:r>
              <a:rPr lang="en-US" dirty="0" smtClean="0">
                <a:solidFill>
                  <a:schemeClr val="tx1"/>
                </a:solidFill>
              </a:rPr>
              <a:t>graph (e.g</a:t>
            </a:r>
            <a:r>
              <a:rPr lang="en-US" dirty="0">
                <a:solidFill>
                  <a:schemeClr val="tx1"/>
                </a:solidFill>
              </a:rPr>
              <a:t>. a called graph or subroutine</a:t>
            </a:r>
            <a:r>
              <a:rPr lang="en-US" dirty="0" smtClean="0">
                <a:solidFill>
                  <a:schemeClr val="tx1"/>
                </a:solidFill>
              </a:rPr>
              <a:t>).</a:t>
            </a:r>
          </a:p>
          <a:p>
            <a:endParaRPr lang="en-US" dirty="0" smtClean="0">
              <a:solidFill>
                <a:schemeClr val="tx1"/>
              </a:solidFill>
            </a:endParaRPr>
          </a:p>
          <a:p>
            <a:r>
              <a:rPr lang="en-US" dirty="0" smtClean="0">
                <a:solidFill>
                  <a:schemeClr val="tx1"/>
                </a:solidFill>
              </a:rPr>
              <a:t>Only in </a:t>
            </a:r>
            <a:r>
              <a:rPr lang="en-US" dirty="0">
                <a:solidFill>
                  <a:schemeClr val="tx1"/>
                </a:solidFill>
              </a:rPr>
              <a:t>the </a:t>
            </a:r>
            <a:r>
              <a:rPr lang="en-US" b="1" i="1" dirty="0">
                <a:solidFill>
                  <a:schemeClr val="tx1"/>
                </a:solidFill>
              </a:rPr>
              <a:t>strongly connected</a:t>
            </a:r>
            <a:r>
              <a:rPr lang="en-US" dirty="0">
                <a:solidFill>
                  <a:schemeClr val="tx1"/>
                </a:solidFill>
              </a:rPr>
              <a:t> graph </a:t>
            </a:r>
            <a:r>
              <a:rPr lang="en-US" dirty="0" smtClean="0">
                <a:solidFill>
                  <a:schemeClr val="tx1"/>
                </a:solidFill>
              </a:rPr>
              <a:t>the formula is M = L – N + P.</a:t>
            </a:r>
            <a:endParaRPr lang="de-D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10" presetClass="entr" presetSubtype="0" fill="hold"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98929" y="414250"/>
            <a:ext cx="7396223"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b="1" dirty="0">
                <a:solidFill>
                  <a:srgbClr val="FF0000"/>
                </a:solidFill>
                <a:latin typeface="Adobe Gothic Std B" pitchFamily="34" charset="-128"/>
                <a:ea typeface="Adobe Gothic Std B" pitchFamily="34" charset="-128"/>
                <a:cs typeface="Angsana New" pitchFamily="18" charset="-34"/>
              </a:rPr>
              <a:t>Transform this code to control flow graph</a:t>
            </a:r>
            <a:r>
              <a:rPr lang="en-US" sz="2400" b="1" dirty="0">
                <a:solidFill>
                  <a:srgbClr val="FF0000"/>
                </a:solidFill>
                <a:latin typeface="Adobe Gothic Std B" pitchFamily="34" charset="-128"/>
                <a:ea typeface="Adobe Gothic Std B" pitchFamily="34" charset="-128"/>
                <a:cs typeface="Angsana New" pitchFamily="18" charset="-34"/>
              </a:rPr>
              <a:t>. </a:t>
            </a:r>
            <a:endParaRPr kumimoji="0" lang="en-US" sz="24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endParaRPr>
          </a:p>
          <a:p>
            <a:pPr lvl="2" fontAlgn="base">
              <a:spcBef>
                <a:spcPct val="0"/>
              </a:spcBef>
              <a:spcAft>
                <a:spcPct val="0"/>
              </a:spcAft>
            </a:pP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
            </a:r>
            <a:b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b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if( c1() ) </a:t>
            </a:r>
          </a:p>
          <a:p>
            <a:pPr lvl="2" fontAlgn="base">
              <a:spcBef>
                <a:spcPct val="0"/>
              </a:spcBef>
              <a:spcAft>
                <a:spcPct val="0"/>
              </a:spcAft>
            </a:pP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      f1();</a:t>
            </a:r>
          </a:p>
          <a:p>
            <a:pPr lvl="2" fontAlgn="base">
              <a:spcBef>
                <a:spcPct val="0"/>
              </a:spcBef>
              <a:spcAft>
                <a:spcPct val="0"/>
              </a:spcAft>
            </a:pP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 else </a:t>
            </a:r>
          </a:p>
          <a:p>
            <a:pPr lvl="2" fontAlgn="base">
              <a:spcBef>
                <a:spcPct val="0"/>
              </a:spcBef>
              <a:spcAft>
                <a:spcPct val="0"/>
              </a:spcAft>
            </a:pPr>
            <a:r>
              <a:rPr lang="en-US" sz="2800" b="1" dirty="0" smtClean="0">
                <a:solidFill>
                  <a:srgbClr val="92D050"/>
                </a:solidFill>
                <a:latin typeface="Adobe Gothic Std B" pitchFamily="34" charset="-128"/>
                <a:ea typeface="Adobe Gothic Std B" pitchFamily="34" charset="-128"/>
                <a:cs typeface="Angsana New" pitchFamily="18" charset="-34"/>
              </a:rPr>
              <a:t>     </a:t>
            </a: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f2();</a:t>
            </a:r>
          </a:p>
          <a:p>
            <a:pPr lvl="2" fontAlgn="base">
              <a:spcBef>
                <a:spcPct val="0"/>
              </a:spcBef>
              <a:spcAft>
                <a:spcPct val="0"/>
              </a:spcAft>
            </a:pP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if( c2() )</a:t>
            </a:r>
          </a:p>
          <a:p>
            <a:pPr lvl="2" fontAlgn="base">
              <a:spcBef>
                <a:spcPct val="0"/>
              </a:spcBef>
              <a:spcAft>
                <a:spcPct val="0"/>
              </a:spcAft>
            </a:pP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      f3();</a:t>
            </a:r>
          </a:p>
          <a:p>
            <a:pPr lvl="2" fontAlgn="base">
              <a:spcBef>
                <a:spcPct val="0"/>
              </a:spcBef>
              <a:spcAft>
                <a:spcPct val="0"/>
              </a:spcAft>
            </a:pP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 else</a:t>
            </a:r>
          </a:p>
          <a:p>
            <a:pPr lvl="2" fontAlgn="base">
              <a:spcBef>
                <a:spcPct val="0"/>
              </a:spcBef>
              <a:spcAft>
                <a:spcPct val="0"/>
              </a:spcAft>
            </a:pPr>
            <a:r>
              <a:rPr lang="en-US" sz="2800" b="1" dirty="0" smtClean="0">
                <a:solidFill>
                  <a:srgbClr val="92D050"/>
                </a:solidFill>
                <a:latin typeface="Adobe Gothic Std B" pitchFamily="34" charset="-128"/>
                <a:ea typeface="Adobe Gothic Std B" pitchFamily="34" charset="-128"/>
                <a:cs typeface="Angsana New" pitchFamily="18" charset="-34"/>
              </a:rPr>
              <a:t>     </a:t>
            </a:r>
            <a:r>
              <a:rPr kumimoji="0" lang="en-US" sz="2800" b="1" i="0" u="none" strike="noStrike" cap="none" normalizeH="0" baseline="0" dirty="0" smtClean="0">
                <a:ln>
                  <a:noFill/>
                </a:ln>
                <a:solidFill>
                  <a:srgbClr val="92D050"/>
                </a:solidFill>
                <a:effectLst/>
                <a:latin typeface="Adobe Gothic Std B" pitchFamily="34" charset="-128"/>
                <a:ea typeface="Adobe Gothic Std B" pitchFamily="34" charset="-128"/>
                <a:cs typeface="Angsana New" pitchFamily="18" charset="-34"/>
              </a:rPr>
              <a:t> f4(); </a:t>
            </a:r>
          </a:p>
        </p:txBody>
      </p:sp>
      <p:pic>
        <p:nvPicPr>
          <p:cNvPr id="12" name="Picture 4" descr="C:\Users\Petch.Gabriel\Desktop\250px-Control_flow_graph_of_function_with_two_if_else_statements.svg.png"/>
          <p:cNvPicPr>
            <a:picLocks noChangeAspect="1" noChangeArrowheads="1"/>
          </p:cNvPicPr>
          <p:nvPr/>
        </p:nvPicPr>
        <p:blipFill>
          <a:blip r:embed="rId2" cstate="print"/>
          <a:srcRect/>
          <a:stretch>
            <a:fillRect/>
          </a:stretch>
        </p:blipFill>
        <p:spPr bwMode="auto">
          <a:xfrm>
            <a:off x="4397040" y="723199"/>
            <a:ext cx="3794927" cy="4442300"/>
          </a:xfrm>
          <a:prstGeom prst="rect">
            <a:avLst/>
          </a:prstGeom>
          <a:noFill/>
        </p:spPr>
      </p:pic>
      <p:pic>
        <p:nvPicPr>
          <p:cNvPr id="5" name="Picture 4" descr="C:\Users\7q\Documents\testing\left.png">
            <a:hlinkClick r:id="" action="ppaction://hlinkshowjump?jump=next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7q\Documents\testing\right.png">
            <a:hlinkClick r:id="" action="ppaction://hlinkshowjump?jump=previous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5735807" y="5652919"/>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11500" dirty="0" smtClean="0">
                <a:solidFill>
                  <a:srgbClr val="FFC000"/>
                </a:solidFill>
              </a:rPr>
              <a:t>quiz</a:t>
            </a:r>
            <a:endParaRPr lang="en-US" sz="11500" dirty="0">
              <a:solidFill>
                <a:srgbClr val="FFC000"/>
              </a:solidFill>
            </a:endParaRPr>
          </a:p>
        </p:txBody>
      </p:sp>
      <p:pic>
        <p:nvPicPr>
          <p:cNvPr id="13" name="Picture 2" descr="C:\Users\7q\Documents\testing\11954322131712176739question_mark_naught101_02.svg.med.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94614" y="5165499"/>
            <a:ext cx="1523479" cy="1523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217"/>
                                        </p:tgtEl>
                                        <p:attrNameLst>
                                          <p:attrName>style.visibility</p:attrName>
                                        </p:attrNameLst>
                                      </p:cBhvr>
                                      <p:to>
                                        <p:strVal val="visible"/>
                                      </p:to>
                                    </p:set>
                                    <p:animEffect transition="in" filter="fade">
                                      <p:cBhvr>
                                        <p:cTn id="23" dur="1000"/>
                                        <p:tgtEl>
                                          <p:spTgt spid="9217"/>
                                        </p:tgtEl>
                                      </p:cBhvr>
                                    </p:animEffect>
                                    <p:anim calcmode="lin" valueType="num">
                                      <p:cBhvr>
                                        <p:cTn id="24" dur="1000" fill="hold"/>
                                        <p:tgtEl>
                                          <p:spTgt spid="9217"/>
                                        </p:tgtEl>
                                        <p:attrNameLst>
                                          <p:attrName>ppt_x</p:attrName>
                                        </p:attrNameLst>
                                      </p:cBhvr>
                                      <p:tavLst>
                                        <p:tav tm="0">
                                          <p:val>
                                            <p:strVal val="#ppt_x"/>
                                          </p:val>
                                        </p:tav>
                                        <p:tav tm="100000">
                                          <p:val>
                                            <p:strVal val="#ppt_x"/>
                                          </p:val>
                                        </p:tav>
                                      </p:tavLst>
                                    </p:anim>
                                    <p:anim calcmode="lin" valueType="num">
                                      <p:cBhvr>
                                        <p:cTn id="25" dur="1000" fill="hold"/>
                                        <p:tgtEl>
                                          <p:spTgt spid="92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2681" y="542535"/>
            <a:ext cx="8620690" cy="3579849"/>
          </a:xfrm>
        </p:spPr>
        <p:txBody>
          <a:bodyPr>
            <a:normAutofit/>
          </a:bodyPr>
          <a:lstStyle/>
          <a:p>
            <a:r>
              <a:rPr lang="en-US" sz="2400" dirty="0" smtClean="0">
                <a:solidFill>
                  <a:srgbClr val="FF0000"/>
                </a:solidFill>
                <a:latin typeface="Adobe Gothic Std B" pitchFamily="34" charset="-128"/>
                <a:ea typeface="Adobe Gothic Std B" pitchFamily="34" charset="-128"/>
              </a:rPr>
              <a:t>In this graph calculate M by using formula of Control flow.</a:t>
            </a:r>
            <a:endParaRPr lang="en-US" sz="2400" dirty="0">
              <a:solidFill>
                <a:srgbClr val="FF0000"/>
              </a:solidFill>
              <a:latin typeface="Adobe Gothic Std B" pitchFamily="34" charset="-128"/>
              <a:ea typeface="Adobe Gothic Std B" pitchFamily="34" charset="-128"/>
            </a:endParaRPr>
          </a:p>
        </p:txBody>
      </p:sp>
      <p:pic>
        <p:nvPicPr>
          <p:cNvPr id="8" name="Picture 4" descr="C:\Users\Petch.Gabriel\Desktop\250px-Control_flow_graph_of_function_with_two_if_else_statements.svg.png"/>
          <p:cNvPicPr>
            <a:picLocks noChangeAspect="1" noChangeArrowheads="1"/>
          </p:cNvPicPr>
          <p:nvPr/>
        </p:nvPicPr>
        <p:blipFill>
          <a:blip r:embed="rId2" cstate="print"/>
          <a:srcRect/>
          <a:stretch>
            <a:fillRect/>
          </a:stretch>
        </p:blipFill>
        <p:spPr bwMode="auto">
          <a:xfrm>
            <a:off x="523308" y="751639"/>
            <a:ext cx="3628938" cy="4543431"/>
          </a:xfrm>
          <a:prstGeom prst="rect">
            <a:avLst/>
          </a:prstGeom>
          <a:noFill/>
        </p:spPr>
      </p:pic>
      <p:sp>
        <p:nvSpPr>
          <p:cNvPr id="11" name="Rectangle 10"/>
          <p:cNvSpPr/>
          <p:nvPr/>
        </p:nvSpPr>
        <p:spPr>
          <a:xfrm>
            <a:off x="4056922" y="1866462"/>
            <a:ext cx="3287307"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E − N </a:t>
            </a:r>
            <a:r>
              <a:rPr lang="en-US" dirty="0" smtClean="0">
                <a:latin typeface="Adobe Gothic Std B" pitchFamily="34" charset="-128"/>
                <a:ea typeface="Adobe Gothic Std B" pitchFamily="34" charset="-128"/>
              </a:rPr>
              <a:t>+ P </a:t>
            </a:r>
            <a:endParaRPr lang="en-US" dirty="0">
              <a:latin typeface="Adobe Gothic Std B" pitchFamily="34" charset="-128"/>
              <a:ea typeface="Adobe Gothic Std B" pitchFamily="34" charset="-128"/>
            </a:endParaRPr>
          </a:p>
        </p:txBody>
      </p:sp>
      <p:sp>
        <p:nvSpPr>
          <p:cNvPr id="12" name="Rectangle 11"/>
          <p:cNvSpPr/>
          <p:nvPr/>
        </p:nvSpPr>
        <p:spPr>
          <a:xfrm>
            <a:off x="4056922" y="2676690"/>
            <a:ext cx="3287307"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a:t>
            </a:r>
            <a:r>
              <a:rPr lang="en-US" dirty="0" smtClean="0">
                <a:latin typeface="Adobe Gothic Std B" pitchFamily="34" charset="-128"/>
                <a:ea typeface="Adobe Gothic Std B" pitchFamily="34" charset="-128"/>
              </a:rPr>
              <a:t>8 – 7 + 1</a:t>
            </a:r>
            <a:endParaRPr lang="en-US" dirty="0">
              <a:latin typeface="Adobe Gothic Std B" pitchFamily="34" charset="-128"/>
              <a:ea typeface="Adobe Gothic Std B" pitchFamily="34" charset="-128"/>
            </a:endParaRPr>
          </a:p>
        </p:txBody>
      </p:sp>
      <p:sp>
        <p:nvSpPr>
          <p:cNvPr id="13" name="Rectangle 12"/>
          <p:cNvSpPr/>
          <p:nvPr/>
        </p:nvSpPr>
        <p:spPr>
          <a:xfrm>
            <a:off x="4056922" y="3533217"/>
            <a:ext cx="3287307"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a:t>
            </a:r>
            <a:r>
              <a:rPr lang="en-US" dirty="0" smtClean="0">
                <a:latin typeface="Adobe Gothic Std B" pitchFamily="34" charset="-128"/>
                <a:ea typeface="Adobe Gothic Std B" pitchFamily="34" charset="-128"/>
              </a:rPr>
              <a:t>2 </a:t>
            </a:r>
            <a:endParaRPr lang="en-US" dirty="0">
              <a:latin typeface="Adobe Gothic Std B" pitchFamily="34" charset="-128"/>
              <a:ea typeface="Adobe Gothic Std B" pitchFamily="34" charset="-128"/>
            </a:endParaRPr>
          </a:p>
        </p:txBody>
      </p:sp>
      <p:pic>
        <p:nvPicPr>
          <p:cNvPr id="9" name="Picture 8" descr="C:\Users\7q\Documents\testing\left.png">
            <a:hlinkClick r:id="" action="ppaction://hlinkshowjump?jump=next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7q\Documents\testing\right.png">
            <a:hlinkClick r:id="" action="ppaction://hlinkshowjump?jump=previous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5735807" y="5652919"/>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11500" smtClean="0">
                <a:solidFill>
                  <a:srgbClr val="FFC000"/>
                </a:solidFill>
              </a:rPr>
              <a:t>quiz</a:t>
            </a:r>
            <a:endParaRPr lang="en-US" sz="11500" dirty="0">
              <a:solidFill>
                <a:srgbClr val="FFC000"/>
              </a:solidFill>
            </a:endParaRPr>
          </a:p>
        </p:txBody>
      </p:sp>
      <p:pic>
        <p:nvPicPr>
          <p:cNvPr id="15" name="Picture 2" descr="C:\Users\7q\Documents\testing\11954322131712176739question_mark_naught101_02.svg.med.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94614" y="5165499"/>
            <a:ext cx="1523479" cy="1523479"/>
          </a:xfrm>
          <a:prstGeom prst="rect">
            <a:avLst/>
          </a:prstGeom>
          <a:noFill/>
          <a:extLst>
            <a:ext uri="{909E8E84-426E-40DD-AFC4-6F175D3DCCD1}">
              <a14:hiddenFill xmlns:a14="http://schemas.microsoft.com/office/drawing/2010/main">
                <a:solidFill>
                  <a:srgbClr val="FFFFFF"/>
                </a:solidFill>
              </a14:hiddenFill>
            </a:ext>
          </a:extLst>
        </p:spPr>
      </p:pic>
      <p:sp>
        <p:nvSpPr>
          <p:cNvPr id="16" name="Legende mit Linie 3 15"/>
          <p:cNvSpPr/>
          <p:nvPr/>
        </p:nvSpPr>
        <p:spPr>
          <a:xfrm>
            <a:off x="4847572" y="4226420"/>
            <a:ext cx="4033381" cy="1426499"/>
          </a:xfrm>
          <a:prstGeom prst="borderCallout3">
            <a:avLst>
              <a:gd name="adj1" fmla="val 18750"/>
              <a:gd name="adj2" fmla="val -8333"/>
              <a:gd name="adj3" fmla="val 18750"/>
              <a:gd name="adj4" fmla="val -16667"/>
              <a:gd name="adj5" fmla="val 13947"/>
              <a:gd name="adj6" fmla="val -29710"/>
              <a:gd name="adj7" fmla="val -15433"/>
              <a:gd name="adj8" fmla="val -164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Comment Uwe: </a:t>
            </a:r>
            <a:r>
              <a:rPr lang="de-DE" b="1" dirty="0" smtClean="0">
                <a:solidFill>
                  <a:srgbClr val="FF0000"/>
                </a:solidFill>
              </a:rPr>
              <a:t>Attention</a:t>
            </a:r>
            <a:r>
              <a:rPr lang="de-DE" dirty="0" smtClean="0">
                <a:solidFill>
                  <a:srgbClr val="FF0000"/>
                </a:solidFill>
              </a:rPr>
              <a:t>:</a:t>
            </a:r>
          </a:p>
          <a:p>
            <a:r>
              <a:rPr lang="en-US" dirty="0" smtClean="0">
                <a:solidFill>
                  <a:schemeClr val="tx1"/>
                </a:solidFill>
              </a:rPr>
              <a:t>There are 9 edges / links in the </a:t>
            </a:r>
            <a:r>
              <a:rPr lang="en-US" b="1" i="1" dirty="0" smtClean="0">
                <a:solidFill>
                  <a:schemeClr val="tx1"/>
                </a:solidFill>
              </a:rPr>
              <a:t>strongly connected</a:t>
            </a:r>
            <a:r>
              <a:rPr lang="en-US" dirty="0" smtClean="0">
                <a:solidFill>
                  <a:schemeClr val="tx1"/>
                </a:solidFill>
              </a:rPr>
              <a:t> graph – that’s why:</a:t>
            </a:r>
            <a:endParaRPr lang="en-US" dirty="0">
              <a:solidFill>
                <a:schemeClr val="tx1"/>
              </a:solidFill>
            </a:endParaRPr>
          </a:p>
          <a:p>
            <a:r>
              <a:rPr lang="en-US" dirty="0">
                <a:solidFill>
                  <a:schemeClr val="tx1"/>
                </a:solidFill>
              </a:rPr>
              <a:t>M = 9</a:t>
            </a:r>
            <a:r>
              <a:rPr lang="en-US" dirty="0" smtClean="0">
                <a:solidFill>
                  <a:schemeClr val="tx1"/>
                </a:solidFill>
              </a:rPr>
              <a:t> </a:t>
            </a:r>
            <a:r>
              <a:rPr lang="en-US" dirty="0">
                <a:solidFill>
                  <a:schemeClr val="tx1"/>
                </a:solidFill>
              </a:rPr>
              <a:t>– </a:t>
            </a:r>
            <a:r>
              <a:rPr lang="en-US" dirty="0" smtClean="0">
                <a:solidFill>
                  <a:schemeClr val="tx1"/>
                </a:solidFill>
              </a:rPr>
              <a:t>7 </a:t>
            </a:r>
            <a:r>
              <a:rPr lang="en-US" dirty="0">
                <a:solidFill>
                  <a:schemeClr val="tx1"/>
                </a:solidFill>
              </a:rPr>
              <a:t>+ </a:t>
            </a:r>
            <a:r>
              <a:rPr lang="en-US" dirty="0" smtClean="0">
                <a:solidFill>
                  <a:schemeClr val="tx1"/>
                </a:solidFill>
              </a:rPr>
              <a:t>1</a:t>
            </a:r>
            <a:endParaRPr lang="en-US" dirty="0">
              <a:solidFill>
                <a:schemeClr val="tx1"/>
              </a:solidFill>
            </a:endParaRPr>
          </a:p>
          <a:p>
            <a:r>
              <a:rPr lang="en-US" dirty="0" smtClean="0">
                <a:solidFill>
                  <a:schemeClr val="tx1"/>
                </a:solidFill>
              </a:rPr>
              <a:t>    = 2</a:t>
            </a:r>
            <a:endParaRPr lang="de-D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P spid="12" grpId="0" animBg="1"/>
      <p:bldP spid="13"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5614445" y="1047520"/>
            <a:ext cx="1714500" cy="1809750"/>
          </a:xfrm>
          <a:prstGeom prst="rect">
            <a:avLst/>
          </a:prstGeom>
          <a:noFill/>
          <a:ln w="9525">
            <a:noFill/>
            <a:miter lim="800000"/>
            <a:headEnd/>
            <a:tailEnd/>
          </a:ln>
        </p:spPr>
      </p:pic>
      <p:pic>
        <p:nvPicPr>
          <p:cNvPr id="46086"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a:off x="2061924" y="1204949"/>
            <a:ext cx="1060344" cy="1474842"/>
          </a:xfrm>
          <a:prstGeom prst="rect">
            <a:avLst/>
          </a:prstGeom>
          <a:noFill/>
          <a:ln w="9525">
            <a:noFill/>
            <a:miter lim="800000"/>
            <a:headEnd/>
            <a:tailEnd/>
          </a:ln>
        </p:spPr>
      </p:pic>
      <p:sp>
        <p:nvSpPr>
          <p:cNvPr id="13" name="TextBox 12"/>
          <p:cNvSpPr txBox="1"/>
          <p:nvPr/>
        </p:nvSpPr>
        <p:spPr>
          <a:xfrm>
            <a:off x="962641" y="535032"/>
            <a:ext cx="6301725" cy="461665"/>
          </a:xfrm>
          <a:prstGeom prst="rect">
            <a:avLst/>
          </a:prstGeom>
          <a:noFill/>
        </p:spPr>
        <p:txBody>
          <a:bodyPr wrap="none" rtlCol="0">
            <a:spAutoFit/>
          </a:bodyPr>
          <a:lstStyle/>
          <a:p>
            <a:r>
              <a:rPr lang="en-US" sz="2400" b="1" dirty="0" smtClean="0">
                <a:solidFill>
                  <a:srgbClr val="FF0000"/>
                </a:solidFill>
                <a:latin typeface="Adobe Gothic Std B" pitchFamily="34" charset="-128"/>
                <a:ea typeface="Adobe Gothic Std B" pitchFamily="34" charset="-128"/>
              </a:rPr>
              <a:t>Which one have more complexity number ?</a:t>
            </a:r>
            <a:endParaRPr lang="en-US" sz="2400" b="1" dirty="0">
              <a:solidFill>
                <a:srgbClr val="FF0000"/>
              </a:solidFill>
              <a:latin typeface="Adobe Gothic Std B" pitchFamily="34" charset="-128"/>
              <a:ea typeface="Adobe Gothic Std B" pitchFamily="34" charset="-128"/>
            </a:endParaRPr>
          </a:p>
        </p:txBody>
      </p:sp>
      <p:sp>
        <p:nvSpPr>
          <p:cNvPr id="15" name="Rectangle 14"/>
          <p:cNvSpPr/>
          <p:nvPr/>
        </p:nvSpPr>
        <p:spPr>
          <a:xfrm>
            <a:off x="1517374" y="3092789"/>
            <a:ext cx="2162635"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E − N </a:t>
            </a:r>
            <a:r>
              <a:rPr lang="en-US" dirty="0" smtClean="0">
                <a:latin typeface="Adobe Gothic Std B" pitchFamily="34" charset="-128"/>
                <a:ea typeface="Adobe Gothic Std B" pitchFamily="34" charset="-128"/>
              </a:rPr>
              <a:t>+ 2P </a:t>
            </a:r>
            <a:endParaRPr lang="en-US" dirty="0">
              <a:latin typeface="Adobe Gothic Std B" pitchFamily="34" charset="-128"/>
              <a:ea typeface="Adobe Gothic Std B" pitchFamily="34" charset="-128"/>
            </a:endParaRPr>
          </a:p>
        </p:txBody>
      </p:sp>
      <p:sp>
        <p:nvSpPr>
          <p:cNvPr id="16" name="Rectangle 15"/>
          <p:cNvSpPr/>
          <p:nvPr/>
        </p:nvSpPr>
        <p:spPr>
          <a:xfrm>
            <a:off x="5614445" y="3092789"/>
            <a:ext cx="2162635"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E − N </a:t>
            </a:r>
            <a:r>
              <a:rPr lang="en-US" dirty="0" smtClean="0">
                <a:latin typeface="Adobe Gothic Std B" pitchFamily="34" charset="-128"/>
                <a:ea typeface="Adobe Gothic Std B" pitchFamily="34" charset="-128"/>
              </a:rPr>
              <a:t>+ 2P </a:t>
            </a:r>
            <a:endParaRPr lang="en-US" dirty="0">
              <a:latin typeface="Adobe Gothic Std B" pitchFamily="34" charset="-128"/>
              <a:ea typeface="Adobe Gothic Std B" pitchFamily="34" charset="-128"/>
            </a:endParaRPr>
          </a:p>
        </p:txBody>
      </p:sp>
      <p:sp>
        <p:nvSpPr>
          <p:cNvPr id="17" name="Rectangle 16"/>
          <p:cNvSpPr/>
          <p:nvPr/>
        </p:nvSpPr>
        <p:spPr>
          <a:xfrm>
            <a:off x="1517374" y="3746849"/>
            <a:ext cx="2162635"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a:t>
            </a:r>
            <a:r>
              <a:rPr lang="en-US" dirty="0" smtClean="0">
                <a:latin typeface="Adobe Gothic Std B" pitchFamily="34" charset="-128"/>
                <a:ea typeface="Adobe Gothic Std B" pitchFamily="34" charset="-128"/>
              </a:rPr>
              <a:t> 4 </a:t>
            </a:r>
            <a:r>
              <a:rPr lang="en-US" dirty="0">
                <a:latin typeface="Adobe Gothic Std B" pitchFamily="34" charset="-128"/>
                <a:ea typeface="Adobe Gothic Std B" pitchFamily="34" charset="-128"/>
              </a:rPr>
              <a:t>− </a:t>
            </a:r>
            <a:r>
              <a:rPr lang="en-US" dirty="0" smtClean="0">
                <a:latin typeface="Adobe Gothic Std B" pitchFamily="34" charset="-128"/>
                <a:ea typeface="Adobe Gothic Std B" pitchFamily="34" charset="-128"/>
              </a:rPr>
              <a:t>4 + 2</a:t>
            </a:r>
            <a:endParaRPr lang="en-US" dirty="0">
              <a:latin typeface="Adobe Gothic Std B" pitchFamily="34" charset="-128"/>
              <a:ea typeface="Adobe Gothic Std B" pitchFamily="34" charset="-128"/>
            </a:endParaRPr>
          </a:p>
        </p:txBody>
      </p:sp>
      <p:sp>
        <p:nvSpPr>
          <p:cNvPr id="18" name="Rectangle 17"/>
          <p:cNvSpPr/>
          <p:nvPr/>
        </p:nvSpPr>
        <p:spPr>
          <a:xfrm>
            <a:off x="1517374" y="4425181"/>
            <a:ext cx="2162635"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a:t>
            </a:r>
            <a:r>
              <a:rPr lang="en-US" dirty="0" smtClean="0">
                <a:latin typeface="Adobe Gothic Std B" pitchFamily="34" charset="-128"/>
                <a:ea typeface="Adobe Gothic Std B" pitchFamily="34" charset="-128"/>
              </a:rPr>
              <a:t>2 </a:t>
            </a:r>
            <a:endParaRPr lang="en-US" dirty="0">
              <a:latin typeface="Adobe Gothic Std B" pitchFamily="34" charset="-128"/>
              <a:ea typeface="Adobe Gothic Std B" pitchFamily="34" charset="-128"/>
            </a:endParaRPr>
          </a:p>
        </p:txBody>
      </p:sp>
      <p:sp>
        <p:nvSpPr>
          <p:cNvPr id="19" name="Rectangle 18"/>
          <p:cNvSpPr/>
          <p:nvPr/>
        </p:nvSpPr>
        <p:spPr>
          <a:xfrm>
            <a:off x="5580088" y="3746849"/>
            <a:ext cx="2162635"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 </a:t>
            </a:r>
            <a:r>
              <a:rPr lang="en-US" dirty="0" smtClean="0">
                <a:latin typeface="Adobe Gothic Std B" pitchFamily="34" charset="-128"/>
                <a:ea typeface="Adobe Gothic Std B" pitchFamily="34" charset="-128"/>
              </a:rPr>
              <a:t>5 – 5 + 2 </a:t>
            </a:r>
            <a:endParaRPr lang="en-US" dirty="0">
              <a:latin typeface="Adobe Gothic Std B" pitchFamily="34" charset="-128"/>
              <a:ea typeface="Adobe Gothic Std B" pitchFamily="34" charset="-128"/>
            </a:endParaRPr>
          </a:p>
        </p:txBody>
      </p:sp>
      <p:sp>
        <p:nvSpPr>
          <p:cNvPr id="20" name="Rectangle 19"/>
          <p:cNvSpPr/>
          <p:nvPr/>
        </p:nvSpPr>
        <p:spPr>
          <a:xfrm>
            <a:off x="5580088" y="4425181"/>
            <a:ext cx="2162635" cy="4805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atin typeface="Adobe Gothic Std B" pitchFamily="34" charset="-128"/>
                <a:ea typeface="Adobe Gothic Std B" pitchFamily="34" charset="-128"/>
              </a:rPr>
              <a:t> M </a:t>
            </a:r>
            <a:r>
              <a:rPr lang="en-US" dirty="0" smtClean="0">
                <a:latin typeface="Adobe Gothic Std B" pitchFamily="34" charset="-128"/>
                <a:ea typeface="Adobe Gothic Std B" pitchFamily="34" charset="-128"/>
              </a:rPr>
              <a:t>=2</a:t>
            </a:r>
            <a:endParaRPr lang="en-US" dirty="0">
              <a:latin typeface="Adobe Gothic Std B" pitchFamily="34" charset="-128"/>
              <a:ea typeface="Adobe Gothic Std B" pitchFamily="34" charset="-128"/>
            </a:endParaRPr>
          </a:p>
        </p:txBody>
      </p:sp>
      <p:sp>
        <p:nvSpPr>
          <p:cNvPr id="21" name="Equal 20"/>
          <p:cNvSpPr/>
          <p:nvPr/>
        </p:nvSpPr>
        <p:spPr>
          <a:xfrm>
            <a:off x="3665484" y="3325950"/>
            <a:ext cx="1948961" cy="1320911"/>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14" name="Picture 13" descr="C:\Users\7q\Documents\testing\left.png">
            <a:hlinkClick r:id="" action="ppaction://hlinkshowjump?jump=nextslid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7q\Documents\testing\right.png">
            <a:hlinkClick r:id="" action="ppaction://hlinkshowjump?jump=previousslide"/>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5735807" y="5652919"/>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11500" smtClean="0">
                <a:solidFill>
                  <a:srgbClr val="FFC000"/>
                </a:solidFill>
              </a:rPr>
              <a:t>quiz</a:t>
            </a:r>
            <a:endParaRPr lang="en-US" sz="11500" dirty="0">
              <a:solidFill>
                <a:srgbClr val="FFC000"/>
              </a:solidFill>
            </a:endParaRPr>
          </a:p>
        </p:txBody>
      </p:sp>
      <p:pic>
        <p:nvPicPr>
          <p:cNvPr id="24" name="Picture 2" descr="C:\Users\7q\Documents\testing\11954322131712176739question_mark_naught101_02.svg.med.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94614" y="5165499"/>
            <a:ext cx="1523479" cy="1523479"/>
          </a:xfrm>
          <a:prstGeom prst="rect">
            <a:avLst/>
          </a:prstGeom>
          <a:noFill/>
          <a:extLst>
            <a:ext uri="{909E8E84-426E-40DD-AFC4-6F175D3DCCD1}">
              <a14:hiddenFill xmlns:a14="http://schemas.microsoft.com/office/drawing/2010/main">
                <a:solidFill>
                  <a:srgbClr val="FFFFFF"/>
                </a:solidFill>
              </a14:hiddenFill>
            </a:ext>
          </a:extLst>
        </p:spPr>
      </p:pic>
      <p:sp>
        <p:nvSpPr>
          <p:cNvPr id="25" name="Legende mit Linie 3 24"/>
          <p:cNvSpPr/>
          <p:nvPr/>
        </p:nvSpPr>
        <p:spPr>
          <a:xfrm>
            <a:off x="4847571" y="4905692"/>
            <a:ext cx="4033381" cy="1426499"/>
          </a:xfrm>
          <a:prstGeom prst="borderCallout3">
            <a:avLst>
              <a:gd name="adj1" fmla="val 18750"/>
              <a:gd name="adj2" fmla="val -8333"/>
              <a:gd name="adj3" fmla="val 1188"/>
              <a:gd name="adj4" fmla="val -10456"/>
              <a:gd name="adj5" fmla="val -18543"/>
              <a:gd name="adj6" fmla="val -8903"/>
              <a:gd name="adj7" fmla="val -63728"/>
              <a:gd name="adj8" fmla="val 155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Comment Uwe: </a:t>
            </a:r>
            <a:r>
              <a:rPr lang="de-DE" b="1" dirty="0" smtClean="0">
                <a:solidFill>
                  <a:srgbClr val="FF0000"/>
                </a:solidFill>
              </a:rPr>
              <a:t>Attention</a:t>
            </a:r>
            <a:r>
              <a:rPr lang="de-DE" dirty="0" smtClean="0">
                <a:solidFill>
                  <a:srgbClr val="FF0000"/>
                </a:solidFill>
              </a:rPr>
              <a:t>:</a:t>
            </a:r>
          </a:p>
          <a:p>
            <a:r>
              <a:rPr lang="en-US" dirty="0" smtClean="0">
                <a:solidFill>
                  <a:schemeClr val="tx1"/>
                </a:solidFill>
              </a:rPr>
              <a:t>There are 6 edges / links in the right graph – that’s why:</a:t>
            </a:r>
            <a:endParaRPr lang="en-US" dirty="0">
              <a:solidFill>
                <a:schemeClr val="tx1"/>
              </a:solidFill>
            </a:endParaRPr>
          </a:p>
          <a:p>
            <a:r>
              <a:rPr lang="en-US" dirty="0">
                <a:solidFill>
                  <a:schemeClr val="tx1"/>
                </a:solidFill>
              </a:rPr>
              <a:t>M = </a:t>
            </a:r>
            <a:r>
              <a:rPr lang="en-US" dirty="0" smtClean="0">
                <a:solidFill>
                  <a:schemeClr val="tx1"/>
                </a:solidFill>
              </a:rPr>
              <a:t>6 </a:t>
            </a:r>
            <a:r>
              <a:rPr lang="en-US" dirty="0">
                <a:solidFill>
                  <a:schemeClr val="tx1"/>
                </a:solidFill>
              </a:rPr>
              <a:t>– 5</a:t>
            </a:r>
            <a:r>
              <a:rPr lang="en-US" dirty="0" smtClean="0">
                <a:solidFill>
                  <a:schemeClr val="tx1"/>
                </a:solidFill>
              </a:rPr>
              <a:t> </a:t>
            </a:r>
            <a:r>
              <a:rPr lang="en-US" dirty="0">
                <a:solidFill>
                  <a:schemeClr val="tx1"/>
                </a:solidFill>
              </a:rPr>
              <a:t>+ 2</a:t>
            </a:r>
          </a:p>
          <a:p>
            <a:r>
              <a:rPr lang="en-US" dirty="0" smtClean="0">
                <a:solidFill>
                  <a:schemeClr val="tx1"/>
                </a:solidFill>
              </a:rPr>
              <a:t>    = 3</a:t>
            </a:r>
            <a:endParaRPr lang="de-D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10" presetClass="entr" presetSubtype="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6086"/>
                                        </p:tgtEl>
                                        <p:attrNameLst>
                                          <p:attrName>style.visibility</p:attrName>
                                        </p:attrNameLst>
                                      </p:cBhvr>
                                      <p:to>
                                        <p:strVal val="visible"/>
                                      </p:to>
                                    </p:set>
                                    <p:animEffect transition="in" filter="wipe(down)">
                                      <p:cBhvr>
                                        <p:cTn id="28" dur="580">
                                          <p:stCondLst>
                                            <p:cond delay="0"/>
                                          </p:stCondLst>
                                        </p:cTn>
                                        <p:tgtEl>
                                          <p:spTgt spid="46086"/>
                                        </p:tgtEl>
                                      </p:cBhvr>
                                    </p:animEffect>
                                    <p:anim calcmode="lin" valueType="num">
                                      <p:cBhvr>
                                        <p:cTn id="29" dur="1822" tmFilter="0,0; 0.14,0.36; 0.43,0.73; 0.71,0.91; 1.0,1.0">
                                          <p:stCondLst>
                                            <p:cond delay="0"/>
                                          </p:stCondLst>
                                        </p:cTn>
                                        <p:tgtEl>
                                          <p:spTgt spid="4608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608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608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608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6086"/>
                                        </p:tgtEl>
                                        <p:attrNameLst>
                                          <p:attrName>ppt_y</p:attrName>
                                        </p:attrNameLst>
                                      </p:cBhvr>
                                      <p:tavLst>
                                        <p:tav tm="0" fmla="#ppt_y-sin(pi*$)/81">
                                          <p:val>
                                            <p:fltVal val="0"/>
                                          </p:val>
                                        </p:tav>
                                        <p:tav tm="100000">
                                          <p:val>
                                            <p:fltVal val="1"/>
                                          </p:val>
                                        </p:tav>
                                      </p:tavLst>
                                    </p:anim>
                                    <p:animScale>
                                      <p:cBhvr>
                                        <p:cTn id="34" dur="26">
                                          <p:stCondLst>
                                            <p:cond delay="650"/>
                                          </p:stCondLst>
                                        </p:cTn>
                                        <p:tgtEl>
                                          <p:spTgt spid="46086"/>
                                        </p:tgtEl>
                                      </p:cBhvr>
                                      <p:to x="100000" y="60000"/>
                                    </p:animScale>
                                    <p:animScale>
                                      <p:cBhvr>
                                        <p:cTn id="35" dur="166" decel="50000">
                                          <p:stCondLst>
                                            <p:cond delay="676"/>
                                          </p:stCondLst>
                                        </p:cTn>
                                        <p:tgtEl>
                                          <p:spTgt spid="46086"/>
                                        </p:tgtEl>
                                      </p:cBhvr>
                                      <p:to x="100000" y="100000"/>
                                    </p:animScale>
                                    <p:animScale>
                                      <p:cBhvr>
                                        <p:cTn id="36" dur="26">
                                          <p:stCondLst>
                                            <p:cond delay="1312"/>
                                          </p:stCondLst>
                                        </p:cTn>
                                        <p:tgtEl>
                                          <p:spTgt spid="46086"/>
                                        </p:tgtEl>
                                      </p:cBhvr>
                                      <p:to x="100000" y="80000"/>
                                    </p:animScale>
                                    <p:animScale>
                                      <p:cBhvr>
                                        <p:cTn id="37" dur="166" decel="50000">
                                          <p:stCondLst>
                                            <p:cond delay="1338"/>
                                          </p:stCondLst>
                                        </p:cTn>
                                        <p:tgtEl>
                                          <p:spTgt spid="46086"/>
                                        </p:tgtEl>
                                      </p:cBhvr>
                                      <p:to x="100000" y="100000"/>
                                    </p:animScale>
                                    <p:animScale>
                                      <p:cBhvr>
                                        <p:cTn id="38" dur="26">
                                          <p:stCondLst>
                                            <p:cond delay="1642"/>
                                          </p:stCondLst>
                                        </p:cTn>
                                        <p:tgtEl>
                                          <p:spTgt spid="46086"/>
                                        </p:tgtEl>
                                      </p:cBhvr>
                                      <p:to x="100000" y="90000"/>
                                    </p:animScale>
                                    <p:animScale>
                                      <p:cBhvr>
                                        <p:cTn id="39" dur="166" decel="50000">
                                          <p:stCondLst>
                                            <p:cond delay="1668"/>
                                          </p:stCondLst>
                                        </p:cTn>
                                        <p:tgtEl>
                                          <p:spTgt spid="46086"/>
                                        </p:tgtEl>
                                      </p:cBhvr>
                                      <p:to x="100000" y="100000"/>
                                    </p:animScale>
                                    <p:animScale>
                                      <p:cBhvr>
                                        <p:cTn id="40" dur="26">
                                          <p:stCondLst>
                                            <p:cond delay="1808"/>
                                          </p:stCondLst>
                                        </p:cTn>
                                        <p:tgtEl>
                                          <p:spTgt spid="46086"/>
                                        </p:tgtEl>
                                      </p:cBhvr>
                                      <p:to x="100000" y="95000"/>
                                    </p:animScale>
                                    <p:animScale>
                                      <p:cBhvr>
                                        <p:cTn id="41" dur="166" decel="50000">
                                          <p:stCondLst>
                                            <p:cond delay="1834"/>
                                          </p:stCondLst>
                                        </p:cTn>
                                        <p:tgtEl>
                                          <p:spTgt spid="4608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46085"/>
                                        </p:tgtEl>
                                        <p:attrNameLst>
                                          <p:attrName>style.visibility</p:attrName>
                                        </p:attrNameLst>
                                      </p:cBhvr>
                                      <p:to>
                                        <p:strVal val="visible"/>
                                      </p:to>
                                    </p:set>
                                    <p:animEffect transition="in" filter="wipe(down)">
                                      <p:cBhvr>
                                        <p:cTn id="46" dur="580">
                                          <p:stCondLst>
                                            <p:cond delay="0"/>
                                          </p:stCondLst>
                                        </p:cTn>
                                        <p:tgtEl>
                                          <p:spTgt spid="46085"/>
                                        </p:tgtEl>
                                      </p:cBhvr>
                                    </p:animEffect>
                                    <p:anim calcmode="lin" valueType="num">
                                      <p:cBhvr>
                                        <p:cTn id="47" dur="1822" tmFilter="0,0; 0.14,0.36; 0.43,0.73; 0.71,0.91; 1.0,1.0">
                                          <p:stCondLst>
                                            <p:cond delay="0"/>
                                          </p:stCondLst>
                                        </p:cTn>
                                        <p:tgtEl>
                                          <p:spTgt spid="4608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608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608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608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6085"/>
                                        </p:tgtEl>
                                        <p:attrNameLst>
                                          <p:attrName>ppt_y</p:attrName>
                                        </p:attrNameLst>
                                      </p:cBhvr>
                                      <p:tavLst>
                                        <p:tav tm="0" fmla="#ppt_y-sin(pi*$)/81">
                                          <p:val>
                                            <p:fltVal val="0"/>
                                          </p:val>
                                        </p:tav>
                                        <p:tav tm="100000">
                                          <p:val>
                                            <p:fltVal val="1"/>
                                          </p:val>
                                        </p:tav>
                                      </p:tavLst>
                                    </p:anim>
                                    <p:animScale>
                                      <p:cBhvr>
                                        <p:cTn id="52" dur="26">
                                          <p:stCondLst>
                                            <p:cond delay="650"/>
                                          </p:stCondLst>
                                        </p:cTn>
                                        <p:tgtEl>
                                          <p:spTgt spid="46085"/>
                                        </p:tgtEl>
                                      </p:cBhvr>
                                      <p:to x="100000" y="60000"/>
                                    </p:animScale>
                                    <p:animScale>
                                      <p:cBhvr>
                                        <p:cTn id="53" dur="166" decel="50000">
                                          <p:stCondLst>
                                            <p:cond delay="676"/>
                                          </p:stCondLst>
                                        </p:cTn>
                                        <p:tgtEl>
                                          <p:spTgt spid="46085"/>
                                        </p:tgtEl>
                                      </p:cBhvr>
                                      <p:to x="100000" y="100000"/>
                                    </p:animScale>
                                    <p:animScale>
                                      <p:cBhvr>
                                        <p:cTn id="54" dur="26">
                                          <p:stCondLst>
                                            <p:cond delay="1312"/>
                                          </p:stCondLst>
                                        </p:cTn>
                                        <p:tgtEl>
                                          <p:spTgt spid="46085"/>
                                        </p:tgtEl>
                                      </p:cBhvr>
                                      <p:to x="100000" y="80000"/>
                                    </p:animScale>
                                    <p:animScale>
                                      <p:cBhvr>
                                        <p:cTn id="55" dur="166" decel="50000">
                                          <p:stCondLst>
                                            <p:cond delay="1338"/>
                                          </p:stCondLst>
                                        </p:cTn>
                                        <p:tgtEl>
                                          <p:spTgt spid="46085"/>
                                        </p:tgtEl>
                                      </p:cBhvr>
                                      <p:to x="100000" y="100000"/>
                                    </p:animScale>
                                    <p:animScale>
                                      <p:cBhvr>
                                        <p:cTn id="56" dur="26">
                                          <p:stCondLst>
                                            <p:cond delay="1642"/>
                                          </p:stCondLst>
                                        </p:cTn>
                                        <p:tgtEl>
                                          <p:spTgt spid="46085"/>
                                        </p:tgtEl>
                                      </p:cBhvr>
                                      <p:to x="100000" y="90000"/>
                                    </p:animScale>
                                    <p:animScale>
                                      <p:cBhvr>
                                        <p:cTn id="57" dur="166" decel="50000">
                                          <p:stCondLst>
                                            <p:cond delay="1668"/>
                                          </p:stCondLst>
                                        </p:cTn>
                                        <p:tgtEl>
                                          <p:spTgt spid="46085"/>
                                        </p:tgtEl>
                                      </p:cBhvr>
                                      <p:to x="100000" y="100000"/>
                                    </p:animScale>
                                    <p:animScale>
                                      <p:cBhvr>
                                        <p:cTn id="58" dur="26">
                                          <p:stCondLst>
                                            <p:cond delay="1808"/>
                                          </p:stCondLst>
                                        </p:cTn>
                                        <p:tgtEl>
                                          <p:spTgt spid="46085"/>
                                        </p:tgtEl>
                                      </p:cBhvr>
                                      <p:to x="100000" y="95000"/>
                                    </p:animScale>
                                    <p:animScale>
                                      <p:cBhvr>
                                        <p:cTn id="59" dur="166" decel="50000">
                                          <p:stCondLst>
                                            <p:cond delay="1834"/>
                                          </p:stCondLst>
                                        </p:cTn>
                                        <p:tgtEl>
                                          <p:spTgt spid="46085"/>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ppt_w</p:attrName>
                                        </p:attrNameLst>
                                      </p:cBhvr>
                                      <p:tavLst>
                                        <p:tav tm="0">
                                          <p:val>
                                            <p:fltVal val="0"/>
                                          </p:val>
                                        </p:tav>
                                        <p:tav tm="100000">
                                          <p:val>
                                            <p:strVal val="#ppt_w"/>
                                          </p:val>
                                        </p:tav>
                                      </p:tavLst>
                                    </p:anim>
                                    <p:anim calcmode="lin" valueType="num">
                                      <p:cBhvr>
                                        <p:cTn id="94" dur="500" fill="hold"/>
                                        <p:tgtEl>
                                          <p:spTgt spid="20"/>
                                        </p:tgtEl>
                                        <p:attrNameLst>
                                          <p:attrName>ppt_h</p:attrName>
                                        </p:attrNameLst>
                                      </p:cBhvr>
                                      <p:tavLst>
                                        <p:tav tm="0">
                                          <p:val>
                                            <p:fltVal val="0"/>
                                          </p:val>
                                        </p:tav>
                                        <p:tav tm="100000">
                                          <p:val>
                                            <p:strVal val="#ppt_h"/>
                                          </p:val>
                                        </p:tav>
                                      </p:tavLst>
                                    </p:anim>
                                    <p:animEffect transition="in" filter="fade">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45"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2000"/>
                                        <p:tgtEl>
                                          <p:spTgt spid="21"/>
                                        </p:tgtEl>
                                      </p:cBhvr>
                                    </p:animEffect>
                                    <p:anim calcmode="lin" valueType="num">
                                      <p:cBhvr>
                                        <p:cTn id="101" dur="2000" fill="hold"/>
                                        <p:tgtEl>
                                          <p:spTgt spid="21"/>
                                        </p:tgtEl>
                                        <p:attrNameLst>
                                          <p:attrName>ppt_w</p:attrName>
                                        </p:attrNameLst>
                                      </p:cBhvr>
                                      <p:tavLst>
                                        <p:tav tm="0" fmla="#ppt_w*sin(2.5*pi*$)">
                                          <p:val>
                                            <p:fltVal val="0"/>
                                          </p:val>
                                        </p:tav>
                                        <p:tav tm="100000">
                                          <p:val>
                                            <p:fltVal val="1"/>
                                          </p:val>
                                        </p:tav>
                                      </p:tavLst>
                                    </p:anim>
                                    <p:anim calcmode="lin" valueType="num">
                                      <p:cBhvr>
                                        <p:cTn id="102"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7" grpId="0" animBg="1"/>
      <p:bldP spid="18" grpId="0" animBg="1"/>
      <p:bldP spid="19" grpId="0" animBg="1"/>
      <p:bldP spid="20" grpId="0" animBg="1"/>
      <p:bldP spid="21"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9440" y="5450669"/>
            <a:ext cx="6594764" cy="1200329"/>
          </a:xfrm>
          <a:prstGeom prst="rect">
            <a:avLst/>
          </a:prstGeom>
          <a:noFill/>
        </p:spPr>
        <p:txBody>
          <a:bodyPr wrap="square" rtlCol="0">
            <a:spAutoFit/>
          </a:bodyPr>
          <a:lstStyle/>
          <a:p>
            <a:r>
              <a:rPr lang="en-US" sz="7200" dirty="0" smtClean="0">
                <a:solidFill>
                  <a:srgbClr val="FFC000"/>
                </a:solidFill>
                <a:latin typeface="Adobe Gothic Std B" pitchFamily="34" charset="-128"/>
                <a:ea typeface="Adobe Gothic Std B" pitchFamily="34" charset="-128"/>
                <a:cs typeface="Angsana New"/>
              </a:rPr>
              <a:t>Summary</a:t>
            </a:r>
            <a:endParaRPr lang="th-TH" sz="7200" b="1" dirty="0">
              <a:solidFill>
                <a:srgbClr val="FFC000"/>
              </a:solidFill>
              <a:latin typeface="Adobe Gothic Std B" pitchFamily="34" charset="-128"/>
              <a:ea typeface="Adobe Gothic Std B" pitchFamily="34" charset="-128"/>
            </a:endParaRPr>
          </a:p>
        </p:txBody>
      </p:sp>
      <p:sp>
        <p:nvSpPr>
          <p:cNvPr id="2" name="TextBox 1"/>
          <p:cNvSpPr txBox="1"/>
          <p:nvPr/>
        </p:nvSpPr>
        <p:spPr>
          <a:xfrm>
            <a:off x="634872" y="891821"/>
            <a:ext cx="8671590" cy="3108543"/>
          </a:xfrm>
          <a:prstGeom prst="rect">
            <a:avLst/>
          </a:prstGeom>
          <a:noFill/>
        </p:spPr>
        <p:txBody>
          <a:bodyPr wrap="square" rtlCol="0">
            <a:spAutoFit/>
          </a:bodyPr>
          <a:lstStyle/>
          <a:p>
            <a:pPr marL="457200" lvl="0" indent="-457200">
              <a:buFont typeface="Arial" pitchFamily="34" charset="0"/>
              <a:buChar char="•"/>
            </a:pPr>
            <a:r>
              <a:rPr lang="en-US" sz="2800" dirty="0" smtClean="0">
                <a:solidFill>
                  <a:srgbClr val="00B050"/>
                </a:solidFill>
                <a:latin typeface="Adobe Gothic Std B" pitchFamily="34" charset="-128"/>
                <a:ea typeface="Adobe Gothic Std B" pitchFamily="34" charset="-128"/>
              </a:rPr>
              <a:t>Show </a:t>
            </a:r>
            <a:r>
              <a:rPr lang="en-US" sz="2800" dirty="0">
                <a:solidFill>
                  <a:srgbClr val="00B050"/>
                </a:solidFill>
                <a:latin typeface="Adobe Gothic Std B" pitchFamily="34" charset="-128"/>
                <a:ea typeface="Adobe Gothic Std B" pitchFamily="34" charset="-128"/>
              </a:rPr>
              <a:t>the complex </a:t>
            </a:r>
            <a:r>
              <a:rPr lang="en-US" sz="2800" dirty="0" smtClean="0">
                <a:solidFill>
                  <a:srgbClr val="00B050"/>
                </a:solidFill>
                <a:latin typeface="Adobe Gothic Std B" pitchFamily="34" charset="-128"/>
                <a:ea typeface="Adobe Gothic Std B" pitchFamily="34" charset="-128"/>
              </a:rPr>
              <a:t>program.(Agent and </a:t>
            </a:r>
            <a:r>
              <a:rPr lang="en-US" sz="2800" dirty="0" err="1" smtClean="0">
                <a:solidFill>
                  <a:srgbClr val="00B050"/>
                </a:solidFill>
                <a:latin typeface="Adobe Gothic Std B" pitchFamily="34" charset="-128"/>
                <a:ea typeface="Adobe Gothic Std B" pitchFamily="34" charset="-128"/>
              </a:rPr>
              <a:t>Reversi</a:t>
            </a:r>
            <a:r>
              <a:rPr lang="en-US" sz="2800" dirty="0" smtClean="0">
                <a:solidFill>
                  <a:srgbClr val="00B050"/>
                </a:solidFill>
                <a:latin typeface="Adobe Gothic Std B" pitchFamily="34" charset="-128"/>
                <a:ea typeface="Adobe Gothic Std B" pitchFamily="34" charset="-128"/>
              </a:rPr>
              <a:t> programs. How </a:t>
            </a:r>
            <a:r>
              <a:rPr lang="en-US" sz="2800" dirty="0">
                <a:solidFill>
                  <a:srgbClr val="00B050"/>
                </a:solidFill>
                <a:latin typeface="Adobe Gothic Std B" pitchFamily="34" charset="-128"/>
                <a:ea typeface="Adobe Gothic Std B" pitchFamily="34" charset="-128"/>
              </a:rPr>
              <a:t>many test cases that they have </a:t>
            </a:r>
            <a:r>
              <a:rPr lang="en-US" sz="2800" dirty="0" smtClean="0">
                <a:solidFill>
                  <a:srgbClr val="00B050"/>
                </a:solidFill>
                <a:latin typeface="Adobe Gothic Std B" pitchFamily="34" charset="-128"/>
                <a:ea typeface="Adobe Gothic Std B" pitchFamily="34" charset="-128"/>
              </a:rPr>
              <a:t>to</a:t>
            </a:r>
            <a:r>
              <a:rPr lang="en-US" sz="2800" dirty="0">
                <a:solidFill>
                  <a:srgbClr val="00B050"/>
                </a:solidFill>
                <a:latin typeface="Adobe Gothic Std B" pitchFamily="34" charset="-128"/>
                <a:ea typeface="Adobe Gothic Std B" pitchFamily="34" charset="-128"/>
              </a:rPr>
              <a:t> </a:t>
            </a:r>
            <a:r>
              <a:rPr lang="en-US" sz="2800" dirty="0" smtClean="0">
                <a:solidFill>
                  <a:srgbClr val="00B050"/>
                </a:solidFill>
                <a:latin typeface="Adobe Gothic Std B" pitchFamily="34" charset="-128"/>
                <a:ea typeface="Adobe Gothic Std B" pitchFamily="34" charset="-128"/>
              </a:rPr>
              <a:t>test?</a:t>
            </a:r>
            <a:endParaRPr lang="en-US" sz="2800" dirty="0">
              <a:solidFill>
                <a:srgbClr val="00B050"/>
              </a:solidFill>
              <a:latin typeface="Adobe Gothic Std B" pitchFamily="34" charset="-128"/>
              <a:ea typeface="Adobe Gothic Std B" pitchFamily="34" charset="-128"/>
            </a:endParaRPr>
          </a:p>
          <a:p>
            <a:pPr marL="457200" lvl="0" indent="-457200">
              <a:buFont typeface="Arial" pitchFamily="34" charset="0"/>
              <a:buChar char="•"/>
            </a:pPr>
            <a:r>
              <a:rPr lang="en-US" sz="2800" dirty="0">
                <a:solidFill>
                  <a:srgbClr val="00B050"/>
                </a:solidFill>
                <a:latin typeface="Adobe Gothic Std B" pitchFamily="34" charset="-128"/>
                <a:ea typeface="Adobe Gothic Std B" pitchFamily="34" charset="-128"/>
              </a:rPr>
              <a:t>How </a:t>
            </a:r>
            <a:r>
              <a:rPr lang="en-US" sz="2800" dirty="0" smtClean="0">
                <a:solidFill>
                  <a:srgbClr val="00B050"/>
                </a:solidFill>
                <a:latin typeface="Adobe Gothic Std B" pitchFamily="34" charset="-128"/>
                <a:ea typeface="Adobe Gothic Std B" pitchFamily="34" charset="-128"/>
              </a:rPr>
              <a:t>Cyclometric Complexity is </a:t>
            </a:r>
            <a:r>
              <a:rPr lang="en-US" sz="2800" dirty="0">
                <a:solidFill>
                  <a:srgbClr val="00B050"/>
                </a:solidFill>
                <a:latin typeface="Adobe Gothic Std B" pitchFamily="34" charset="-128"/>
                <a:ea typeface="Adobe Gothic Std B" pitchFamily="34" charset="-128"/>
              </a:rPr>
              <a:t>important</a:t>
            </a:r>
            <a:r>
              <a:rPr lang="en-US" sz="2800" dirty="0" smtClean="0">
                <a:solidFill>
                  <a:srgbClr val="00B050"/>
                </a:solidFill>
                <a:latin typeface="Adobe Gothic Std B" pitchFamily="34" charset="-128"/>
                <a:ea typeface="Adobe Gothic Std B" pitchFamily="34" charset="-128"/>
              </a:rPr>
              <a:t>.</a:t>
            </a:r>
            <a:endParaRPr lang="en-US" sz="2800" dirty="0">
              <a:solidFill>
                <a:srgbClr val="00B050"/>
              </a:solidFill>
              <a:latin typeface="Adobe Gothic Std B" pitchFamily="34" charset="-128"/>
              <a:ea typeface="Adobe Gothic Std B" pitchFamily="34" charset="-128"/>
            </a:endParaRPr>
          </a:p>
          <a:p>
            <a:pPr marL="457200" lvl="0" indent="-457200">
              <a:buFont typeface="Arial" pitchFamily="34" charset="0"/>
              <a:buChar char="•"/>
            </a:pPr>
            <a:r>
              <a:rPr lang="en-US" sz="2800" dirty="0" smtClean="0">
                <a:solidFill>
                  <a:srgbClr val="00B050"/>
                </a:solidFill>
                <a:latin typeface="Adobe Gothic Std B" pitchFamily="34" charset="-128"/>
                <a:ea typeface="Adobe Gothic Std B" pitchFamily="34" charset="-128"/>
              </a:rPr>
              <a:t>What is Complex </a:t>
            </a:r>
            <a:r>
              <a:rPr lang="en-US" sz="2800" dirty="0">
                <a:solidFill>
                  <a:srgbClr val="00B050"/>
                </a:solidFill>
                <a:latin typeface="Adobe Gothic Std B" pitchFamily="34" charset="-128"/>
                <a:ea typeface="Adobe Gothic Std B" pitchFamily="34" charset="-128"/>
              </a:rPr>
              <a:t>number program. </a:t>
            </a:r>
            <a:r>
              <a:rPr lang="en-US" sz="2800" dirty="0" smtClean="0">
                <a:solidFill>
                  <a:srgbClr val="00B050"/>
                </a:solidFill>
                <a:latin typeface="Adobe Gothic Std B" pitchFamily="34" charset="-128"/>
                <a:ea typeface="Adobe Gothic Std B" pitchFamily="34" charset="-128"/>
              </a:rPr>
              <a:t>(</a:t>
            </a:r>
            <a:r>
              <a:rPr lang="en-US" sz="2800" dirty="0" err="1" smtClean="0">
                <a:solidFill>
                  <a:srgbClr val="00B050"/>
                </a:solidFill>
                <a:latin typeface="Adobe Gothic Std B" pitchFamily="34" charset="-128"/>
                <a:ea typeface="Adobe Gothic Std B" pitchFamily="34" charset="-128"/>
              </a:rPr>
              <a:t>CyVis</a:t>
            </a:r>
            <a:r>
              <a:rPr lang="en-US" sz="2800" dirty="0" smtClean="0">
                <a:solidFill>
                  <a:srgbClr val="00B050"/>
                </a:solidFill>
                <a:latin typeface="Adobe Gothic Std B" pitchFamily="34" charset="-128"/>
                <a:ea typeface="Adobe Gothic Std B" pitchFamily="34" charset="-128"/>
              </a:rPr>
              <a:t>)</a:t>
            </a:r>
            <a:endParaRPr lang="en-US" sz="2800" dirty="0">
              <a:solidFill>
                <a:srgbClr val="00B050"/>
              </a:solidFill>
              <a:latin typeface="Adobe Gothic Std B" pitchFamily="34" charset="-128"/>
              <a:ea typeface="Adobe Gothic Std B" pitchFamily="34" charset="-128"/>
            </a:endParaRPr>
          </a:p>
          <a:p>
            <a:pPr marL="457200" lvl="0" indent="-457200">
              <a:buFont typeface="Arial" pitchFamily="34" charset="0"/>
              <a:buChar char="•"/>
            </a:pPr>
            <a:r>
              <a:rPr lang="en-US" sz="2800" dirty="0">
                <a:solidFill>
                  <a:srgbClr val="00B050"/>
                </a:solidFill>
                <a:latin typeface="Adobe Gothic Std B" pitchFamily="34" charset="-128"/>
                <a:ea typeface="Adobe Gothic Std B" pitchFamily="34" charset="-128"/>
              </a:rPr>
              <a:t>How to do it by hands</a:t>
            </a:r>
            <a:r>
              <a:rPr lang="en-US" sz="2800" dirty="0" smtClean="0">
                <a:solidFill>
                  <a:srgbClr val="00B050"/>
                </a:solidFill>
                <a:latin typeface="Adobe Gothic Std B" pitchFamily="34" charset="-128"/>
                <a:ea typeface="Adobe Gothic Std B" pitchFamily="34" charset="-128"/>
              </a:rPr>
              <a:t>. (Control flow graph)</a:t>
            </a:r>
            <a:endParaRPr lang="en-US" sz="2800" dirty="0">
              <a:solidFill>
                <a:srgbClr val="00B050"/>
              </a:solidFill>
              <a:latin typeface="Adobe Gothic Std B" pitchFamily="34" charset="-128"/>
              <a:ea typeface="Adobe Gothic Std B" pitchFamily="34" charset="-128"/>
            </a:endParaRPr>
          </a:p>
          <a:p>
            <a:pPr marL="457200" lvl="0" indent="-457200">
              <a:buFont typeface="Arial" pitchFamily="34" charset="0"/>
              <a:buChar char="•"/>
            </a:pPr>
            <a:r>
              <a:rPr lang="en-US" sz="2800" dirty="0">
                <a:solidFill>
                  <a:srgbClr val="00B050"/>
                </a:solidFill>
                <a:latin typeface="Adobe Gothic Std B" pitchFamily="34" charset="-128"/>
                <a:ea typeface="Adobe Gothic Std B" pitchFamily="34" charset="-128"/>
              </a:rPr>
              <a:t>Definition</a:t>
            </a:r>
            <a:r>
              <a:rPr lang="en-US" sz="2800" dirty="0" smtClean="0">
                <a:solidFill>
                  <a:srgbClr val="00B050"/>
                </a:solidFill>
                <a:latin typeface="Adobe Gothic Std B" pitchFamily="34" charset="-128"/>
                <a:ea typeface="Adobe Gothic Std B" pitchFamily="34" charset="-128"/>
              </a:rPr>
              <a:t>.</a:t>
            </a:r>
            <a:endParaRPr lang="en-US" sz="2800" dirty="0">
              <a:solidFill>
                <a:srgbClr val="00B050"/>
              </a:solidFill>
              <a:latin typeface="Adobe Gothic Std B" pitchFamily="34" charset="-128"/>
              <a:ea typeface="Adobe Gothic Std B" pitchFamily="34" charset="-128"/>
            </a:endParaRPr>
          </a:p>
        </p:txBody>
      </p:sp>
      <p:pic>
        <p:nvPicPr>
          <p:cNvPr id="5122" name="Picture 2" descr="C:\Users\7q\Documents\testing\WORLD.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5691" y="3448079"/>
            <a:ext cx="2684309" cy="260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33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2207" y="486688"/>
            <a:ext cx="8067368" cy="3970318"/>
          </a:xfrm>
          <a:prstGeom prst="rect">
            <a:avLst/>
          </a:prstGeom>
        </p:spPr>
        <p:txBody>
          <a:bodyPr wrap="square">
            <a:spAutoFit/>
          </a:bodyPr>
          <a:lstStyle/>
          <a:p>
            <a:r>
              <a:rPr lang="en-US" sz="2800" dirty="0">
                <a:solidFill>
                  <a:srgbClr val="00B0F0"/>
                </a:solidFill>
                <a:latin typeface="Adobe Fan Heiti Std B" pitchFamily="34" charset="-128"/>
                <a:ea typeface="Adobe Fan Heiti Std B" pitchFamily="34" charset="-128"/>
              </a:rPr>
              <a:t>	</a:t>
            </a:r>
            <a:r>
              <a:rPr lang="en-US" sz="2800" u="sng" dirty="0">
                <a:solidFill>
                  <a:srgbClr val="00B050"/>
                </a:solidFill>
                <a:latin typeface="Adobe Fan Heiti Std B" pitchFamily="34" charset="-128"/>
                <a:ea typeface="Adobe Fan Heiti Std B" pitchFamily="34" charset="-128"/>
              </a:rPr>
              <a:t>In software testing life </a:t>
            </a:r>
            <a:r>
              <a:rPr lang="en-US" sz="2800" dirty="0">
                <a:solidFill>
                  <a:srgbClr val="00B0F0"/>
                </a:solidFill>
                <a:latin typeface="Adobe Fan Heiti Std B" pitchFamily="34" charset="-128"/>
                <a:ea typeface="Adobe Fan Heiti Std B" pitchFamily="34" charset="-128"/>
              </a:rPr>
              <a:t>we cannot read by your eyes to determine how many test cases that you want. That’s make you less efficient. You can use Cyclometric complexity to measure how program complex is. By using program </a:t>
            </a:r>
            <a:r>
              <a:rPr lang="en-US" sz="2800" dirty="0" err="1">
                <a:solidFill>
                  <a:srgbClr val="00B0F0"/>
                </a:solidFill>
                <a:latin typeface="Adobe Fan Heiti Std B" pitchFamily="34" charset="-128"/>
                <a:ea typeface="Adobe Fan Heiti Std B" pitchFamily="34" charset="-128"/>
              </a:rPr>
              <a:t>CyVis</a:t>
            </a:r>
            <a:r>
              <a:rPr lang="en-US" sz="2800" dirty="0">
                <a:solidFill>
                  <a:srgbClr val="00B0F0"/>
                </a:solidFill>
                <a:latin typeface="Adobe Fan Heiti Std B" pitchFamily="34" charset="-128"/>
                <a:ea typeface="Adobe Fan Heiti Std B" pitchFamily="34" charset="-128"/>
              </a:rPr>
              <a:t> or another program to measure complexity.  In real life you cant trust all of complexity number 99% you can trust and </a:t>
            </a:r>
            <a:r>
              <a:rPr lang="th-TH" sz="2800" dirty="0">
                <a:solidFill>
                  <a:srgbClr val="00B0F0"/>
                </a:solidFill>
                <a:latin typeface="Adobe Fan Heiti Std B" pitchFamily="34" charset="-128"/>
                <a:ea typeface="Adobe Fan Heiti Std B" pitchFamily="34" charset="-128"/>
              </a:rPr>
              <a:t> </a:t>
            </a:r>
            <a:r>
              <a:rPr lang="en-US" sz="2800" dirty="0">
                <a:solidFill>
                  <a:srgbClr val="00B0F0"/>
                </a:solidFill>
                <a:latin typeface="Adobe Fan Heiti Std B" pitchFamily="34" charset="-128"/>
                <a:ea typeface="Adobe Fan Heiti Std B" pitchFamily="34" charset="-128"/>
              </a:rPr>
              <a:t>1%</a:t>
            </a:r>
            <a:r>
              <a:rPr lang="th-TH" sz="2800" dirty="0">
                <a:solidFill>
                  <a:srgbClr val="00B0F0"/>
                </a:solidFill>
                <a:latin typeface="Adobe Fan Heiti Std B" pitchFamily="34" charset="-128"/>
                <a:ea typeface="Adobe Fan Heiti Std B" pitchFamily="34" charset="-128"/>
              </a:rPr>
              <a:t> </a:t>
            </a:r>
            <a:r>
              <a:rPr lang="en-US" sz="2800" dirty="0">
                <a:solidFill>
                  <a:srgbClr val="00B0F0"/>
                </a:solidFill>
                <a:latin typeface="Adobe Fan Heiti Std B" pitchFamily="34" charset="-128"/>
                <a:ea typeface="Adobe Fan Heiti Std B" pitchFamily="34" charset="-128"/>
              </a:rPr>
              <a:t>you cannot trust it</a:t>
            </a:r>
            <a:r>
              <a:rPr lang="en-US" sz="2800" dirty="0" smtClean="0">
                <a:solidFill>
                  <a:srgbClr val="00B0F0"/>
                </a:solidFill>
                <a:latin typeface="Adobe Fan Heiti Std B" pitchFamily="34" charset="-128"/>
                <a:ea typeface="Adobe Fan Heiti Std B" pitchFamily="34" charset="-128"/>
              </a:rPr>
              <a:t>.</a:t>
            </a:r>
            <a:br>
              <a:rPr lang="en-US" sz="2800" dirty="0" smtClean="0">
                <a:solidFill>
                  <a:srgbClr val="00B0F0"/>
                </a:solidFill>
                <a:latin typeface="Adobe Fan Heiti Std B" pitchFamily="34" charset="-128"/>
                <a:ea typeface="Adobe Fan Heiti Std B" pitchFamily="34" charset="-128"/>
              </a:rPr>
            </a:br>
            <a:r>
              <a:rPr lang="en-US" sz="2800" dirty="0" smtClean="0">
                <a:solidFill>
                  <a:srgbClr val="00B0F0"/>
                </a:solidFill>
                <a:latin typeface="Adobe Fan Heiti Std B" pitchFamily="34" charset="-128"/>
                <a:ea typeface="Adobe Fan Heiti Std B" pitchFamily="34" charset="-128"/>
              </a:rPr>
              <a:t> In switch </a:t>
            </a:r>
            <a:r>
              <a:rPr lang="en-US" sz="2800" dirty="0">
                <a:solidFill>
                  <a:srgbClr val="00B0F0"/>
                </a:solidFill>
                <a:latin typeface="Adobe Fan Heiti Std B" pitchFamily="34" charset="-128"/>
                <a:ea typeface="Adobe Fan Heiti Std B" pitchFamily="34" charset="-128"/>
              </a:rPr>
              <a:t>cases </a:t>
            </a:r>
            <a:r>
              <a:rPr lang="en-US" sz="2800" dirty="0" smtClean="0">
                <a:solidFill>
                  <a:srgbClr val="00B0F0"/>
                </a:solidFill>
                <a:latin typeface="Adobe Fan Heiti Std B" pitchFamily="34" charset="-128"/>
                <a:ea typeface="Adobe Fan Heiti Std B" pitchFamily="34" charset="-128"/>
              </a:rPr>
              <a:t>it’s </a:t>
            </a:r>
            <a:r>
              <a:rPr lang="en-US" sz="2800" dirty="0">
                <a:solidFill>
                  <a:srgbClr val="00B0F0"/>
                </a:solidFill>
                <a:latin typeface="Adobe Fan Heiti Std B" pitchFamily="34" charset="-128"/>
                <a:ea typeface="Adobe Fan Heiti Std B" pitchFamily="34" charset="-128"/>
              </a:rPr>
              <a:t>count 1 case to 1 </a:t>
            </a:r>
          </a:p>
        </p:txBody>
      </p:sp>
      <p:sp>
        <p:nvSpPr>
          <p:cNvPr id="13" name="TextBox 12"/>
          <p:cNvSpPr txBox="1"/>
          <p:nvPr/>
        </p:nvSpPr>
        <p:spPr>
          <a:xfrm>
            <a:off x="3419440" y="5450669"/>
            <a:ext cx="6594764" cy="1200329"/>
          </a:xfrm>
          <a:prstGeom prst="rect">
            <a:avLst/>
          </a:prstGeom>
          <a:noFill/>
        </p:spPr>
        <p:txBody>
          <a:bodyPr wrap="square" rtlCol="0">
            <a:spAutoFit/>
          </a:bodyPr>
          <a:lstStyle/>
          <a:p>
            <a:r>
              <a:rPr lang="en-US" sz="7200" dirty="0" smtClean="0">
                <a:solidFill>
                  <a:srgbClr val="FFC000"/>
                </a:solidFill>
                <a:latin typeface="Adobe Gothic Std B" pitchFamily="34" charset="-128"/>
                <a:ea typeface="Adobe Gothic Std B" pitchFamily="34" charset="-128"/>
                <a:cs typeface="Angsana New"/>
              </a:rPr>
              <a:t>Summary</a:t>
            </a:r>
            <a:endParaRPr lang="th-TH" sz="7200" b="1" dirty="0">
              <a:solidFill>
                <a:srgbClr val="FFC000"/>
              </a:solidFill>
              <a:latin typeface="Adobe Gothic Std B" pitchFamily="34" charset="-128"/>
              <a:ea typeface="Adobe Gothic Std B" pitchFamily="34" charset="-128"/>
            </a:endParaRPr>
          </a:p>
        </p:txBody>
      </p:sp>
      <p:pic>
        <p:nvPicPr>
          <p:cNvPr id="14" name="Picture 2" descr="C:\Users\7q\Documents\testing\WORLD.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5691" y="3448079"/>
            <a:ext cx="2684309" cy="2602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2959" y="508356"/>
            <a:ext cx="7613117" cy="40934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err="1" smtClean="0">
                <a:solidFill>
                  <a:schemeClr val="accent2"/>
                </a:solidFill>
                <a:latin typeface="Adobe Fan Heiti Std B" pitchFamily="34" charset="-128"/>
                <a:ea typeface="Adobe Fan Heiti Std B" pitchFamily="34" charset="-128"/>
              </a:rPr>
              <a:t>cons</a:t>
            </a:r>
            <a:r>
              <a:rPr lang="en-US" sz="2000" dirty="0" err="1" smtClean="0">
                <a:solidFill>
                  <a:srgbClr val="00B050"/>
                </a:solidFill>
                <a:latin typeface="Adobe Fan Heiti Std B" pitchFamily="34" charset="-128"/>
                <a:ea typeface="Adobe Fan Heiti Std B" pitchFamily="34" charset="-128"/>
              </a:rPr>
              <a:t>t</a:t>
            </a:r>
            <a:r>
              <a:rPr lang="en-US" sz="2000" dirty="0" smtClean="0">
                <a:solidFill>
                  <a:srgbClr val="00B050"/>
                </a:solidFill>
                <a:latin typeface="Adobe Fan Heiti Std B" pitchFamily="34" charset="-128"/>
                <a:ea typeface="Adobe Fan Heiti Std B" pitchFamily="34" charset="-128"/>
              </a:rPr>
              <a:t> </a:t>
            </a:r>
            <a:r>
              <a:rPr lang="en-US" sz="2000" dirty="0">
                <a:solidFill>
                  <a:srgbClr val="00B050"/>
                </a:solidFill>
                <a:latin typeface="Adobe Fan Heiti Std B" pitchFamily="34" charset="-128"/>
                <a:ea typeface="Adobe Fan Heiti Std B" pitchFamily="34" charset="-128"/>
              </a:rPr>
              <a:t>String </a:t>
            </a:r>
            <a:r>
              <a:rPr lang="en-US" sz="2000" dirty="0" err="1">
                <a:solidFill>
                  <a:srgbClr val="00B050"/>
                </a:solidFill>
                <a:latin typeface="Adobe Fan Heiti Std B" pitchFamily="34" charset="-128"/>
                <a:ea typeface="Adobe Fan Heiti Std B" pitchFamily="34" charset="-128"/>
              </a:rPr>
              <a:t>weekDayName</a:t>
            </a:r>
            <a:r>
              <a:rPr lang="en-US" sz="2000" dirty="0">
                <a:solidFill>
                  <a:srgbClr val="00B050"/>
                </a:solidFill>
                <a:latin typeface="Adobe Fan Heiti Std B" pitchFamily="34" charset="-128"/>
                <a:ea typeface="Adobe Fan Heiti Std B" pitchFamily="34" charset="-128"/>
              </a:rPr>
              <a:t>(</a:t>
            </a:r>
            <a:r>
              <a:rPr lang="en-US" sz="2000" dirty="0" err="1">
                <a:solidFill>
                  <a:srgbClr val="00B050"/>
                </a:solidFill>
                <a:latin typeface="Adobe Fan Heiti Std B" pitchFamily="34" charset="-128"/>
                <a:ea typeface="Adobe Fan Heiti Std B" pitchFamily="34" charset="-128"/>
              </a:rPr>
              <a:t>const</a:t>
            </a:r>
            <a:r>
              <a:rPr lang="en-US" sz="2000" dirty="0">
                <a:solidFill>
                  <a:srgbClr val="00B050"/>
                </a:solidFill>
                <a:latin typeface="Adobe Fan Heiti Std B" pitchFamily="34" charset="-128"/>
                <a:ea typeface="Adobe Fan Heiti Std B" pitchFamily="34" charset="-128"/>
              </a:rPr>
              <a:t> </a:t>
            </a:r>
            <a:r>
              <a:rPr lang="en-US" sz="2000" dirty="0" err="1">
                <a:solidFill>
                  <a:schemeClr val="accent2"/>
                </a:solidFill>
                <a:latin typeface="Adobe Fan Heiti Std B" pitchFamily="34" charset="-128"/>
                <a:ea typeface="Adobe Fan Heiti Std B" pitchFamily="34" charset="-128"/>
              </a:rPr>
              <a:t>int</a:t>
            </a:r>
            <a:r>
              <a:rPr lang="en-US" sz="2000" dirty="0">
                <a:solidFill>
                  <a:srgbClr val="00B050"/>
                </a:solidFill>
                <a:latin typeface="Adobe Fan Heiti Std B" pitchFamily="34" charset="-128"/>
                <a:ea typeface="Adobe Fan Heiti Std B" pitchFamily="34" charset="-128"/>
              </a:rPr>
              <a:t> </a:t>
            </a:r>
            <a:r>
              <a:rPr lang="en-US" sz="2000" dirty="0" smtClean="0">
                <a:solidFill>
                  <a:srgbClr val="00B0F0"/>
                </a:solidFill>
                <a:latin typeface="Adobe Fan Heiti Std B" pitchFamily="34" charset="-128"/>
                <a:ea typeface="Adobe Fan Heiti Std B" pitchFamily="34" charset="-128"/>
              </a:rPr>
              <a:t>number</a:t>
            </a:r>
            <a:r>
              <a:rPr lang="en-US" sz="2000" dirty="0">
                <a:solidFill>
                  <a:srgbClr val="00B050"/>
                </a:solidFill>
                <a:latin typeface="Adobe Fan Heiti Std B" pitchFamily="34" charset="-128"/>
                <a:ea typeface="Adobe Fan Heiti Std B" pitchFamily="34" charset="-128"/>
              </a:rPr>
              <a:t>) {</a:t>
            </a:r>
          </a:p>
          <a:p>
            <a:pPr lvl="1"/>
            <a:r>
              <a:rPr lang="en-US" sz="2000" dirty="0">
                <a:solidFill>
                  <a:srgbClr val="00B050"/>
                </a:solidFill>
                <a:latin typeface="Adobe Fan Heiti Std B" pitchFamily="34" charset="-128"/>
                <a:ea typeface="Adobe Fan Heiti Std B" pitchFamily="34" charset="-128"/>
              </a:rPr>
              <a:t>  switch(</a:t>
            </a:r>
            <a:r>
              <a:rPr lang="en-US" sz="2000" dirty="0">
                <a:solidFill>
                  <a:srgbClr val="00B0F0"/>
                </a:solidFill>
                <a:latin typeface="Adobe Fan Heiti Std B" pitchFamily="34" charset="-128"/>
                <a:ea typeface="Adobe Fan Heiti Std B" pitchFamily="34" charset="-128"/>
              </a:rPr>
              <a:t>number</a:t>
            </a:r>
            <a:r>
              <a:rPr lang="en-US" sz="2000" dirty="0">
                <a:solidFill>
                  <a:srgbClr val="00B050"/>
                </a:solidFill>
                <a:latin typeface="Adobe Fan Heiti Std B" pitchFamily="34" charset="-128"/>
                <a:ea typeface="Adobe Fan Heiti Std B" pitchFamily="34" charset="-128"/>
              </a:rPr>
              <a:t>)</a:t>
            </a:r>
          </a:p>
          <a:p>
            <a:pPr lvl="1"/>
            <a:r>
              <a:rPr lang="en-US" sz="2000" dirty="0">
                <a:solidFill>
                  <a:srgbClr val="00B050"/>
                </a:solidFill>
                <a:latin typeface="Adobe Fan Heiti Std B" pitchFamily="34" charset="-128"/>
                <a:ea typeface="Adobe Fan Heiti Std B" pitchFamily="34" charset="-128"/>
              </a:rPr>
              <a:t>  {</a:t>
            </a:r>
          </a:p>
          <a:p>
            <a:pPr lvl="1"/>
            <a:r>
              <a:rPr lang="en-US" sz="2000" dirty="0">
                <a:solidFill>
                  <a:srgbClr val="00B050"/>
                </a:solidFill>
                <a:latin typeface="Adobe Fan Heiti Std B" pitchFamily="34" charset="-128"/>
                <a:ea typeface="Adobe Fan Heiti Std B" pitchFamily="34" charset="-128"/>
              </a:rPr>
              <a:t>    </a:t>
            </a:r>
            <a:r>
              <a:rPr lang="en-US" sz="2000" dirty="0">
                <a:solidFill>
                  <a:schemeClr val="accent2"/>
                </a:solidFill>
                <a:latin typeface="Adobe Fan Heiti Std B" pitchFamily="34" charset="-128"/>
                <a:ea typeface="Adobe Fan Heiti Std B" pitchFamily="34" charset="-128"/>
              </a:rPr>
              <a:t>case 1: </a:t>
            </a:r>
            <a:r>
              <a:rPr lang="en-US" sz="2000" dirty="0">
                <a:solidFill>
                  <a:srgbClr val="00B0F0"/>
                </a:solidFill>
                <a:latin typeface="Adobe Fan Heiti Std B" pitchFamily="34" charset="-128"/>
                <a:ea typeface="Adobe Fan Heiti Std B" pitchFamily="34" charset="-128"/>
              </a:rPr>
              <a:t>return "Monday";</a:t>
            </a:r>
          </a:p>
          <a:p>
            <a:pPr lvl="1"/>
            <a:r>
              <a:rPr lang="en-US" sz="2000" dirty="0">
                <a:solidFill>
                  <a:schemeClr val="accent2"/>
                </a:solidFill>
                <a:latin typeface="Adobe Fan Heiti Std B" pitchFamily="34" charset="-128"/>
                <a:ea typeface="Adobe Fan Heiti Std B" pitchFamily="34" charset="-128"/>
              </a:rPr>
              <a:t>    case 2: </a:t>
            </a:r>
            <a:r>
              <a:rPr lang="en-US" sz="2000" dirty="0">
                <a:solidFill>
                  <a:srgbClr val="00B0F0"/>
                </a:solidFill>
                <a:latin typeface="Adobe Fan Heiti Std B" pitchFamily="34" charset="-128"/>
                <a:ea typeface="Adobe Fan Heiti Std B" pitchFamily="34" charset="-128"/>
              </a:rPr>
              <a:t>return </a:t>
            </a:r>
            <a:r>
              <a:rPr lang="en-US" sz="2000" dirty="0" smtClean="0">
                <a:solidFill>
                  <a:srgbClr val="00B0F0"/>
                </a:solidFill>
                <a:latin typeface="Adobe Fan Heiti Std B" pitchFamily="34" charset="-128"/>
                <a:ea typeface="Adobe Fan Heiti Std B" pitchFamily="34" charset="-128"/>
              </a:rPr>
              <a:t>" Tuesday</a:t>
            </a:r>
            <a:r>
              <a:rPr lang="en-US" sz="2000" dirty="0">
                <a:solidFill>
                  <a:srgbClr val="00B0F0"/>
                </a:solidFill>
                <a:latin typeface="Adobe Fan Heiti Std B" pitchFamily="34" charset="-128"/>
                <a:ea typeface="Adobe Fan Heiti Std B" pitchFamily="34" charset="-128"/>
              </a:rPr>
              <a:t>";</a:t>
            </a:r>
          </a:p>
          <a:p>
            <a:pPr lvl="1"/>
            <a:r>
              <a:rPr lang="en-US" sz="2000" dirty="0">
                <a:solidFill>
                  <a:schemeClr val="accent2"/>
                </a:solidFill>
                <a:latin typeface="Adobe Fan Heiti Std B" pitchFamily="34" charset="-128"/>
                <a:ea typeface="Adobe Fan Heiti Std B" pitchFamily="34" charset="-128"/>
              </a:rPr>
              <a:t>    case 3</a:t>
            </a:r>
            <a:r>
              <a:rPr lang="en-US" sz="2000" dirty="0">
                <a:solidFill>
                  <a:srgbClr val="00B0F0"/>
                </a:solidFill>
                <a:latin typeface="Adobe Fan Heiti Std B" pitchFamily="34" charset="-128"/>
                <a:ea typeface="Adobe Fan Heiti Std B" pitchFamily="34" charset="-128"/>
              </a:rPr>
              <a:t>: return "Wednesday";</a:t>
            </a:r>
          </a:p>
          <a:p>
            <a:pPr lvl="1"/>
            <a:r>
              <a:rPr lang="en-US" sz="2000" dirty="0">
                <a:solidFill>
                  <a:schemeClr val="accent2"/>
                </a:solidFill>
                <a:latin typeface="Adobe Fan Heiti Std B" pitchFamily="34" charset="-128"/>
                <a:ea typeface="Adobe Fan Heiti Std B" pitchFamily="34" charset="-128"/>
              </a:rPr>
              <a:t>    case 4: </a:t>
            </a:r>
            <a:r>
              <a:rPr lang="en-US" sz="2000" dirty="0">
                <a:solidFill>
                  <a:srgbClr val="00B0F0"/>
                </a:solidFill>
                <a:latin typeface="Adobe Fan Heiti Std B" pitchFamily="34" charset="-128"/>
                <a:ea typeface="Adobe Fan Heiti Std B" pitchFamily="34" charset="-128"/>
              </a:rPr>
              <a:t>return "Thursday";</a:t>
            </a:r>
          </a:p>
          <a:p>
            <a:pPr lvl="1"/>
            <a:r>
              <a:rPr lang="en-US" sz="2000" dirty="0">
                <a:solidFill>
                  <a:schemeClr val="accent2"/>
                </a:solidFill>
                <a:latin typeface="Adobe Fan Heiti Std B" pitchFamily="34" charset="-128"/>
                <a:ea typeface="Adobe Fan Heiti Std B" pitchFamily="34" charset="-128"/>
              </a:rPr>
              <a:t>    case 5: </a:t>
            </a:r>
            <a:r>
              <a:rPr lang="en-US" sz="2000" dirty="0">
                <a:solidFill>
                  <a:schemeClr val="accent3"/>
                </a:solidFill>
                <a:latin typeface="Adobe Fan Heiti Std B" pitchFamily="34" charset="-128"/>
                <a:ea typeface="Adobe Fan Heiti Std B" pitchFamily="34" charset="-128"/>
              </a:rPr>
              <a:t>return "Friday";</a:t>
            </a:r>
          </a:p>
          <a:p>
            <a:pPr lvl="1"/>
            <a:r>
              <a:rPr lang="en-US" sz="2000" dirty="0">
                <a:solidFill>
                  <a:schemeClr val="accent2"/>
                </a:solidFill>
                <a:latin typeface="Adobe Fan Heiti Std B" pitchFamily="34" charset="-128"/>
                <a:ea typeface="Adobe Fan Heiti Std B" pitchFamily="34" charset="-128"/>
              </a:rPr>
              <a:t>    case 6: </a:t>
            </a:r>
            <a:r>
              <a:rPr lang="en-US" sz="2000" dirty="0">
                <a:solidFill>
                  <a:schemeClr val="accent3"/>
                </a:solidFill>
                <a:latin typeface="Adobe Fan Heiti Std B" pitchFamily="34" charset="-128"/>
                <a:ea typeface="Adobe Fan Heiti Std B" pitchFamily="34" charset="-128"/>
              </a:rPr>
              <a:t>return "Saturday";</a:t>
            </a:r>
          </a:p>
          <a:p>
            <a:pPr lvl="1"/>
            <a:r>
              <a:rPr lang="en-US" sz="2000" dirty="0">
                <a:solidFill>
                  <a:schemeClr val="accent2"/>
                </a:solidFill>
                <a:latin typeface="Adobe Fan Heiti Std B" pitchFamily="34" charset="-128"/>
                <a:ea typeface="Adobe Fan Heiti Std B" pitchFamily="34" charset="-128"/>
              </a:rPr>
              <a:t>    case 7: </a:t>
            </a:r>
            <a:r>
              <a:rPr lang="en-US" sz="2000" dirty="0">
                <a:solidFill>
                  <a:schemeClr val="accent3"/>
                </a:solidFill>
                <a:latin typeface="Adobe Fan Heiti Std B" pitchFamily="34" charset="-128"/>
                <a:ea typeface="Adobe Fan Heiti Std B" pitchFamily="34" charset="-128"/>
              </a:rPr>
              <a:t>return "Sunday";</a:t>
            </a:r>
          </a:p>
          <a:p>
            <a:pPr lvl="1"/>
            <a:r>
              <a:rPr lang="en-US" sz="2000" dirty="0">
                <a:solidFill>
                  <a:srgbClr val="00B050"/>
                </a:solidFill>
                <a:latin typeface="Adobe Fan Heiti Std B" pitchFamily="34" charset="-128"/>
                <a:ea typeface="Adobe Fan Heiti Std B" pitchFamily="34" charset="-128"/>
              </a:rPr>
              <a:t>  }</a:t>
            </a:r>
          </a:p>
          <a:p>
            <a:r>
              <a:rPr lang="en-US" sz="2000" dirty="0">
                <a:solidFill>
                  <a:srgbClr val="00B050"/>
                </a:solidFill>
                <a:latin typeface="Adobe Fan Heiti Std B" pitchFamily="34" charset="-128"/>
                <a:ea typeface="Adobe Fan Heiti Std B" pitchFamily="34" charset="-128"/>
              </a:rPr>
              <a:t>  return </a:t>
            </a:r>
            <a:r>
              <a:rPr lang="en-US" sz="2000" dirty="0" smtClean="0">
                <a:solidFill>
                  <a:srgbClr val="00B050"/>
                </a:solidFill>
                <a:latin typeface="Adobe Fan Heiti Std B" pitchFamily="34" charset="-128"/>
                <a:ea typeface="Adobe Fan Heiti Std B" pitchFamily="34" charset="-128"/>
              </a:rPr>
              <a:t>"</a:t>
            </a:r>
            <a:r>
              <a:rPr lang="en-US" sz="2000" dirty="0" smtClean="0">
                <a:solidFill>
                  <a:schemeClr val="accent3"/>
                </a:solidFill>
                <a:latin typeface="Adobe Fan Heiti Std B" pitchFamily="34" charset="-128"/>
                <a:ea typeface="Adobe Fan Heiti Std B" pitchFamily="34" charset="-128"/>
              </a:rPr>
              <a:t>unknown weekday</a:t>
            </a:r>
            <a:r>
              <a:rPr lang="en-US" sz="2000" dirty="0" smtClean="0">
                <a:solidFill>
                  <a:srgbClr val="00B050"/>
                </a:solidFill>
                <a:latin typeface="Adobe Fan Heiti Std B" pitchFamily="34" charset="-128"/>
                <a:ea typeface="Adobe Fan Heiti Std B" pitchFamily="34" charset="-128"/>
              </a:rPr>
              <a:t>";</a:t>
            </a:r>
            <a:endParaRPr lang="en-US" sz="2000" dirty="0">
              <a:solidFill>
                <a:srgbClr val="00B050"/>
              </a:solidFill>
              <a:latin typeface="Adobe Fan Heiti Std B" pitchFamily="34" charset="-128"/>
              <a:ea typeface="Adobe Fan Heiti Std B" pitchFamily="34" charset="-128"/>
            </a:endParaRPr>
          </a:p>
          <a:p>
            <a:r>
              <a:rPr lang="en-US" sz="2000" dirty="0">
                <a:solidFill>
                  <a:srgbClr val="00B050"/>
                </a:solidFill>
                <a:latin typeface="Adobe Fan Heiti Std B" pitchFamily="34" charset="-128"/>
                <a:ea typeface="Adobe Fan Heiti Std B" pitchFamily="34" charset="-128"/>
              </a:rPr>
              <a:t>}</a:t>
            </a:r>
          </a:p>
        </p:txBody>
      </p:sp>
      <p:sp>
        <p:nvSpPr>
          <p:cNvPr id="8" name="TextBox 7"/>
          <p:cNvSpPr txBox="1"/>
          <p:nvPr/>
        </p:nvSpPr>
        <p:spPr>
          <a:xfrm>
            <a:off x="3200860" y="5422641"/>
            <a:ext cx="6594764" cy="1107996"/>
          </a:xfrm>
          <a:prstGeom prst="rect">
            <a:avLst/>
          </a:prstGeom>
          <a:noFill/>
        </p:spPr>
        <p:txBody>
          <a:bodyPr wrap="square" rtlCol="0">
            <a:spAutoFit/>
          </a:bodyPr>
          <a:lstStyle/>
          <a:p>
            <a:r>
              <a:rPr lang="en-US" sz="6600" dirty="0" smtClean="0">
                <a:solidFill>
                  <a:srgbClr val="FFC000"/>
                </a:solidFill>
                <a:latin typeface="Adobe Gothic Std B" pitchFamily="34" charset="-128"/>
                <a:ea typeface="Adobe Gothic Std B" pitchFamily="34" charset="-128"/>
                <a:cs typeface="Angsana New"/>
              </a:rPr>
              <a:t>Switch case Ex</a:t>
            </a:r>
            <a:endParaRPr lang="th-TH" sz="6600" b="1" dirty="0">
              <a:solidFill>
                <a:srgbClr val="FFC000"/>
              </a:solidFill>
              <a:latin typeface="Adobe Gothic Std B" pitchFamily="34" charset="-128"/>
              <a:ea typeface="Adobe Gothic Std B"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358" y="1390846"/>
            <a:ext cx="5652655" cy="3579849"/>
          </a:xfrm>
        </p:spPr>
        <p:txBody>
          <a:bodyPr>
            <a:normAutofit/>
          </a:bodyPr>
          <a:lstStyle/>
          <a:p>
            <a:r>
              <a:rPr lang="en-US" sz="2800" b="0" dirty="0">
                <a:solidFill>
                  <a:srgbClr val="00B050"/>
                </a:solidFill>
                <a:latin typeface="Adobe Fan Heiti Std B" pitchFamily="34" charset="-128"/>
                <a:ea typeface="Adobe Fan Heiti Std B" pitchFamily="34" charset="-128"/>
                <a:cs typeface="Angsana New"/>
              </a:rPr>
              <a:t> </a:t>
            </a:r>
            <a:r>
              <a:rPr lang="en-US" sz="2800" b="0" dirty="0" smtClean="0">
                <a:solidFill>
                  <a:srgbClr val="00B050"/>
                </a:solidFill>
                <a:latin typeface="Adobe Fan Heiti Std B" pitchFamily="34" charset="-128"/>
                <a:ea typeface="Adobe Fan Heiti Std B" pitchFamily="34" charset="-128"/>
                <a:cs typeface="Angsana New"/>
              </a:rPr>
              <a:t>       </a:t>
            </a:r>
            <a:r>
              <a:rPr lang="en-US" sz="2800" b="0" u="sng" dirty="0" smtClean="0">
                <a:solidFill>
                  <a:srgbClr val="00B050"/>
                </a:solidFill>
                <a:latin typeface="Adobe Fan Heiti Std B" pitchFamily="34" charset="-128"/>
                <a:ea typeface="Adobe Fan Heiti Std B" pitchFamily="34" charset="-128"/>
                <a:cs typeface="Angsana New"/>
              </a:rPr>
              <a:t> </a:t>
            </a:r>
            <a:r>
              <a:rPr lang="en-US" sz="2800" b="0" u="sng" dirty="0" smtClean="0">
                <a:solidFill>
                  <a:srgbClr val="00B050"/>
                </a:solidFill>
                <a:latin typeface="Adobe Fan Heiti Std B" pitchFamily="34" charset="-128"/>
                <a:ea typeface="Adobe Fan Heiti Std B" pitchFamily="34" charset="-128"/>
                <a:cs typeface="Angsana New" pitchFamily="18" charset="-34"/>
              </a:rPr>
              <a:t>Think again</a:t>
            </a:r>
            <a:r>
              <a:rPr lang="en-US" sz="2800" b="0" dirty="0" smtClean="0">
                <a:solidFill>
                  <a:srgbClr val="08A1D9"/>
                </a:solidFill>
                <a:latin typeface="Adobe Fan Heiti Std B" pitchFamily="34" charset="-128"/>
                <a:ea typeface="Adobe Fan Heiti Std B" pitchFamily="34" charset="-128"/>
                <a:cs typeface="Angsana New" pitchFamily="18" charset="-34"/>
              </a:rPr>
              <a:t>. This is program </a:t>
            </a:r>
            <a:r>
              <a:rPr lang="en-US" sz="2800" b="0" dirty="0" err="1" smtClean="0">
                <a:solidFill>
                  <a:schemeClr val="accent2"/>
                </a:solidFill>
                <a:latin typeface="Adobe Fan Heiti Std B" pitchFamily="34" charset="-128"/>
                <a:ea typeface="Adobe Fan Heiti Std B" pitchFamily="34" charset="-128"/>
                <a:cs typeface="Angsana New" pitchFamily="18" charset="-34"/>
              </a:rPr>
              <a:t>Reversi</a:t>
            </a:r>
            <a:r>
              <a:rPr lang="en-US" sz="2800" b="0" dirty="0" smtClean="0">
                <a:solidFill>
                  <a:srgbClr val="08A1D9"/>
                </a:solidFill>
                <a:latin typeface="Adobe Fan Heiti Std B" pitchFamily="34" charset="-128"/>
                <a:ea typeface="Adobe Fan Heiti Std B" pitchFamily="34" charset="-128"/>
                <a:cs typeface="Angsana New" pitchFamily="18" charset="-34"/>
              </a:rPr>
              <a:t> Brute force that have lines of code around 800 line. How complex is it. How many test cases at least do you want.</a:t>
            </a:r>
            <a:endParaRPr lang="en-US" sz="2800" b="0" dirty="0">
              <a:solidFill>
                <a:srgbClr val="08A1D9"/>
              </a:solidFill>
              <a:latin typeface="Adobe Fan Heiti Std B" pitchFamily="34" charset="-128"/>
              <a:ea typeface="Adobe Fan Heiti Std B" pitchFamily="34" charset="-128"/>
              <a:cs typeface="Angsana New" pitchFamily="18" charset="-34"/>
            </a:endParaRPr>
          </a:p>
        </p:txBody>
      </p:sp>
      <p:pic>
        <p:nvPicPr>
          <p:cNvPr id="8" name="Picture 7"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7q\Documents\testing\hi-256-0-c0f6551f67bb53cfcb0db198391e0ce1e6f6225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23" y="1100324"/>
            <a:ext cx="3063932" cy="30639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91342" y="5496159"/>
            <a:ext cx="6761019" cy="1569660"/>
          </a:xfrm>
          <a:prstGeom prst="rect">
            <a:avLst/>
          </a:prstGeom>
          <a:noFill/>
        </p:spPr>
        <p:txBody>
          <a:bodyPr wrap="square" rtlCol="0">
            <a:spAutoFit/>
          </a:bodyPr>
          <a:lstStyle/>
          <a:p>
            <a:r>
              <a:rPr lang="en-US" sz="4800" b="1" dirty="0" err="1" smtClean="0">
                <a:solidFill>
                  <a:srgbClr val="FFC000"/>
                </a:solidFill>
                <a:latin typeface="Adobe Gothic Std B" pitchFamily="34" charset="-128"/>
                <a:ea typeface="Adobe Gothic Std B" pitchFamily="34" charset="-128"/>
                <a:cs typeface="Angsana New"/>
              </a:rPr>
              <a:t>Reversi</a:t>
            </a:r>
            <a:r>
              <a:rPr lang="en-US" sz="4800" b="1" dirty="0" smtClean="0">
                <a:solidFill>
                  <a:srgbClr val="FFC000"/>
                </a:solidFill>
                <a:latin typeface="Adobe Gothic Std B" pitchFamily="34" charset="-128"/>
                <a:ea typeface="Adobe Gothic Std B" pitchFamily="34" charset="-128"/>
                <a:cs typeface="Angsana New"/>
              </a:rPr>
              <a:t> [Othello]</a:t>
            </a:r>
            <a:endParaRPr lang="en-US" sz="4800" b="1" dirty="0">
              <a:solidFill>
                <a:srgbClr val="FFC000"/>
              </a:solidFill>
              <a:latin typeface="Adobe Gothic Std B" pitchFamily="34" charset="-128"/>
              <a:ea typeface="Adobe Gothic Std B" pitchFamily="34" charset="-128"/>
              <a:cs typeface="Angsana New"/>
            </a:endParaRPr>
          </a:p>
          <a:p>
            <a:endParaRPr lang="th-TH" sz="4800" b="1" dirty="0">
              <a:solidFill>
                <a:srgbClr val="FFC000"/>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353667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2" y="453731"/>
            <a:ext cx="6123710" cy="4779823"/>
          </a:xfrm>
        </p:spPr>
        <p:txBody>
          <a:bodyPr>
            <a:noAutofit/>
          </a:bodyPr>
          <a:lstStyle/>
          <a:p>
            <a:r>
              <a:rPr lang="en-US" sz="2400" dirty="0" smtClean="0">
                <a:solidFill>
                  <a:srgbClr val="08A1D9"/>
                </a:solidFill>
                <a:latin typeface="Adobe Fan Heiti Std B" pitchFamily="34" charset="-128"/>
                <a:ea typeface="Adobe Fan Heiti Std B" pitchFamily="34" charset="-128"/>
                <a:cs typeface="Angsana New" pitchFamily="18" charset="-34"/>
              </a:rPr>
              <a:t>		  </a:t>
            </a:r>
            <a:r>
              <a:rPr lang="en-US" sz="2400" b="0" u="sng" dirty="0" err="1" smtClean="0">
                <a:solidFill>
                  <a:srgbClr val="00B050"/>
                </a:solidFill>
                <a:latin typeface="Adobe Fan Heiti Std B" pitchFamily="34" charset="-128"/>
                <a:ea typeface="Adobe Fan Heiti Std B" pitchFamily="34" charset="-128"/>
                <a:cs typeface="Angsana New" pitchFamily="18" charset="-34"/>
              </a:rPr>
              <a:t>Cyclomatic</a:t>
            </a:r>
            <a:r>
              <a:rPr lang="en-US" sz="2400" b="0" u="sng" dirty="0" smtClean="0">
                <a:solidFill>
                  <a:srgbClr val="00B050"/>
                </a:solidFill>
                <a:latin typeface="Adobe Fan Heiti Std B" pitchFamily="34" charset="-128"/>
                <a:ea typeface="Adobe Fan Heiti Std B" pitchFamily="34" charset="-128"/>
                <a:cs typeface="Angsana New" pitchFamily="18" charset="-34"/>
              </a:rPr>
              <a:t> </a:t>
            </a:r>
            <a:r>
              <a:rPr lang="en-US" sz="2400" b="0" u="sng" dirty="0">
                <a:solidFill>
                  <a:srgbClr val="00B050"/>
                </a:solidFill>
                <a:latin typeface="Adobe Fan Heiti Std B" pitchFamily="34" charset="-128"/>
                <a:ea typeface="Adobe Fan Heiti Std B" pitchFamily="34" charset="-128"/>
                <a:cs typeface="Angsana New" pitchFamily="18" charset="-34"/>
              </a:rPr>
              <a:t>complexity </a:t>
            </a:r>
            <a:r>
              <a:rPr lang="en-US" sz="2400" b="0" dirty="0">
                <a:solidFill>
                  <a:srgbClr val="08A1D9"/>
                </a:solidFill>
                <a:latin typeface="Adobe Fan Heiti Std B" pitchFamily="34" charset="-128"/>
                <a:ea typeface="Adobe Fan Heiti Std B" pitchFamily="34" charset="-128"/>
                <a:cs typeface="Angsana New" pitchFamily="18" charset="-34"/>
              </a:rPr>
              <a:t>defines, how much complex does our computer program is. Means, it defines the overall degree of hardness in working of our program  by using control flow </a:t>
            </a:r>
            <a:r>
              <a:rPr lang="en-US" sz="2400" b="0" dirty="0" smtClean="0">
                <a:solidFill>
                  <a:srgbClr val="08A1D9"/>
                </a:solidFill>
                <a:latin typeface="Adobe Fan Heiti Std B" pitchFamily="34" charset="-128"/>
                <a:ea typeface="Adobe Fan Heiti Std B" pitchFamily="34" charset="-128"/>
                <a:cs typeface="Angsana New" pitchFamily="18" charset="-34"/>
              </a:rPr>
              <a:t>graph</a:t>
            </a:r>
            <a:br>
              <a:rPr lang="en-US" sz="2400" b="0" dirty="0" smtClean="0">
                <a:solidFill>
                  <a:srgbClr val="08A1D9"/>
                </a:solidFill>
                <a:latin typeface="Adobe Fan Heiti Std B" pitchFamily="34" charset="-128"/>
                <a:ea typeface="Adobe Fan Heiti Std B" pitchFamily="34" charset="-128"/>
                <a:cs typeface="Angsana New" pitchFamily="18" charset="-34"/>
              </a:rPr>
            </a:br>
            <a:r>
              <a:rPr lang="en-US" sz="2400" b="0" dirty="0" smtClean="0">
                <a:solidFill>
                  <a:srgbClr val="08A1D9"/>
                </a:solidFill>
                <a:latin typeface="Adobe Fan Heiti Std B" pitchFamily="34" charset="-128"/>
                <a:ea typeface="Adobe Fan Heiti Std B" pitchFamily="34" charset="-128"/>
                <a:cs typeface="Angsana New" pitchFamily="18" charset="-34"/>
              </a:rPr>
              <a:t>(</a:t>
            </a:r>
            <a:r>
              <a:rPr lang="en-US" sz="2400" b="0" dirty="0" smtClean="0">
                <a:solidFill>
                  <a:schemeClr val="accent2"/>
                </a:solidFill>
                <a:latin typeface="Adobe Fan Heiti Std B" pitchFamily="34" charset="-128"/>
                <a:ea typeface="Adobe Fan Heiti Std B" pitchFamily="34" charset="-128"/>
                <a:cs typeface="Angsana New" pitchFamily="18" charset="-34"/>
              </a:rPr>
              <a:t>we </a:t>
            </a:r>
            <a:r>
              <a:rPr lang="en-US" sz="2400" b="0" dirty="0">
                <a:solidFill>
                  <a:schemeClr val="accent2"/>
                </a:solidFill>
                <a:latin typeface="Adobe Fan Heiti Std B" pitchFamily="34" charset="-128"/>
                <a:ea typeface="Adobe Fan Heiti Std B" pitchFamily="34" charset="-128"/>
                <a:cs typeface="Angsana New" pitchFamily="18" charset="-34"/>
              </a:rPr>
              <a:t>will talk with this topic later</a:t>
            </a:r>
            <a:r>
              <a:rPr lang="en-US" sz="2400" b="0" dirty="0">
                <a:solidFill>
                  <a:srgbClr val="08A1D9"/>
                </a:solidFill>
                <a:latin typeface="Adobe Fan Heiti Std B" pitchFamily="34" charset="-128"/>
                <a:ea typeface="Adobe Fan Heiti Std B" pitchFamily="34" charset="-128"/>
                <a:cs typeface="Angsana New" pitchFamily="18" charset="-34"/>
              </a:rPr>
              <a:t>). </a:t>
            </a:r>
            <a:r>
              <a:rPr lang="en-US" sz="2400" b="0" dirty="0" smtClean="0">
                <a:solidFill>
                  <a:srgbClr val="08A1D9"/>
                </a:solidFill>
                <a:latin typeface="Adobe Fan Heiti Std B" pitchFamily="34" charset="-128"/>
                <a:ea typeface="Adobe Fan Heiti Std B" pitchFamily="34" charset="-128"/>
                <a:cs typeface="Angsana New" pitchFamily="18" charset="-34"/>
              </a:rPr>
              <a:t>One testing strategy called  Basis path Testing ( </a:t>
            </a:r>
            <a:r>
              <a:rPr lang="en-US" sz="2400" b="0" dirty="0" smtClean="0">
                <a:solidFill>
                  <a:schemeClr val="accent2"/>
                </a:solidFill>
                <a:latin typeface="Adobe Fan Heiti Std B" pitchFamily="34" charset="-128"/>
                <a:ea typeface="Adobe Fan Heiti Std B" pitchFamily="34" charset="-128"/>
                <a:cs typeface="Angsana New" pitchFamily="18" charset="-34"/>
              </a:rPr>
              <a:t>by McCabe </a:t>
            </a:r>
            <a:r>
              <a:rPr lang="en-US" sz="2400" b="0" dirty="0" smtClean="0">
                <a:solidFill>
                  <a:srgbClr val="08A1D9"/>
                </a:solidFill>
                <a:latin typeface="Adobe Fan Heiti Std B" pitchFamily="34" charset="-128"/>
                <a:ea typeface="Adobe Fan Heiti Std B" pitchFamily="34" charset="-128"/>
                <a:cs typeface="Angsana New" pitchFamily="18" charset="-34"/>
              </a:rPr>
              <a:t>) first proposed </a:t>
            </a:r>
            <a:r>
              <a:rPr lang="en-US" sz="2400" b="0" dirty="0">
                <a:solidFill>
                  <a:srgbClr val="08A1D9"/>
                </a:solidFill>
                <a:latin typeface="Adobe Fan Heiti Std B" pitchFamily="34" charset="-128"/>
                <a:ea typeface="Adobe Fan Heiti Std B" pitchFamily="34" charset="-128"/>
                <a:cs typeface="Angsana New" pitchFamily="18" charset="-34"/>
              </a:rPr>
              <a:t>is </a:t>
            </a:r>
            <a:br>
              <a:rPr lang="en-US" sz="2400" b="0" dirty="0">
                <a:solidFill>
                  <a:srgbClr val="08A1D9"/>
                </a:solidFill>
                <a:latin typeface="Adobe Fan Heiti Std B" pitchFamily="34" charset="-128"/>
                <a:ea typeface="Adobe Fan Heiti Std B" pitchFamily="34" charset="-128"/>
                <a:cs typeface="Angsana New" pitchFamily="18" charset="-34"/>
              </a:rPr>
            </a:br>
            <a:r>
              <a:rPr lang="en-US" sz="2400" b="0" dirty="0" smtClean="0">
                <a:solidFill>
                  <a:srgbClr val="08A1D9"/>
                </a:solidFill>
                <a:latin typeface="Adobe Fan Heiti Std B" pitchFamily="34" charset="-128"/>
                <a:ea typeface="Adobe Fan Heiti Std B" pitchFamily="34" charset="-128"/>
                <a:cs typeface="Angsana New" pitchFamily="18" charset="-34"/>
              </a:rPr>
              <a:t>to </a:t>
            </a:r>
            <a:r>
              <a:rPr lang="en-US" sz="2400" b="0" dirty="0">
                <a:solidFill>
                  <a:srgbClr val="08A1D9"/>
                </a:solidFill>
                <a:latin typeface="Adobe Fan Heiti Std B" pitchFamily="34" charset="-128"/>
                <a:ea typeface="Adobe Fan Heiti Std B" pitchFamily="34" charset="-128"/>
                <a:cs typeface="Angsana New" pitchFamily="18" charset="-34"/>
              </a:rPr>
              <a:t>test each linearly independent path through the program; in this case, the number of test cases will equal the </a:t>
            </a:r>
            <a:r>
              <a:rPr lang="en-US" sz="2400" b="0" dirty="0" err="1">
                <a:solidFill>
                  <a:srgbClr val="08A1D9"/>
                </a:solidFill>
                <a:latin typeface="Adobe Fan Heiti Std B" pitchFamily="34" charset="-128"/>
                <a:ea typeface="Adobe Fan Heiti Std B" pitchFamily="34" charset="-128"/>
                <a:cs typeface="Angsana New" pitchFamily="18" charset="-34"/>
              </a:rPr>
              <a:t>cyclomatic</a:t>
            </a:r>
            <a:r>
              <a:rPr lang="en-US" sz="2400" b="0" dirty="0">
                <a:solidFill>
                  <a:srgbClr val="08A1D9"/>
                </a:solidFill>
                <a:latin typeface="Adobe Fan Heiti Std B" pitchFamily="34" charset="-128"/>
                <a:ea typeface="Adobe Fan Heiti Std B" pitchFamily="34" charset="-128"/>
                <a:cs typeface="Angsana New" pitchFamily="18" charset="-34"/>
              </a:rPr>
              <a:t> complexity of the program</a:t>
            </a:r>
            <a:r>
              <a:rPr lang="en-US" sz="2400" dirty="0" smtClean="0">
                <a:solidFill>
                  <a:srgbClr val="08A1D9"/>
                </a:solidFill>
                <a:latin typeface="Adobe Fan Heiti Std B" pitchFamily="34" charset="-128"/>
                <a:ea typeface="Adobe Fan Heiti Std B" pitchFamily="34" charset="-128"/>
                <a:cs typeface="Angsana New" pitchFamily="18" charset="-34"/>
              </a:rPr>
              <a:t>.</a:t>
            </a:r>
            <a:endParaRPr lang="en-US" sz="2400" dirty="0">
              <a:solidFill>
                <a:srgbClr val="08A1D9"/>
              </a:solidFill>
              <a:latin typeface="Adobe Fan Heiti Std B" pitchFamily="34" charset="-128"/>
              <a:ea typeface="Adobe Fan Heiti Std B" pitchFamily="34" charset="-128"/>
              <a:cs typeface="Angsana New" pitchFamily="18" charset="-34"/>
            </a:endParaRPr>
          </a:p>
        </p:txBody>
      </p:sp>
      <p:sp>
        <p:nvSpPr>
          <p:cNvPr id="2" name="TextBox 1"/>
          <p:cNvSpPr txBox="1"/>
          <p:nvPr/>
        </p:nvSpPr>
        <p:spPr>
          <a:xfrm>
            <a:off x="3103417" y="5496159"/>
            <a:ext cx="6761019" cy="1569660"/>
          </a:xfrm>
          <a:prstGeom prst="rect">
            <a:avLst/>
          </a:prstGeom>
          <a:noFill/>
        </p:spPr>
        <p:txBody>
          <a:bodyPr wrap="square" rtlCol="0">
            <a:spAutoFit/>
          </a:bodyPr>
          <a:lstStyle/>
          <a:p>
            <a:r>
              <a:rPr lang="en-US" sz="4800" b="1" dirty="0">
                <a:solidFill>
                  <a:srgbClr val="FFC000"/>
                </a:solidFill>
                <a:latin typeface="Adobe Gothic Std B" pitchFamily="34" charset="-128"/>
                <a:ea typeface="Adobe Gothic Std B" pitchFamily="34" charset="-128"/>
                <a:cs typeface="Angsana New"/>
              </a:rPr>
              <a:t>How it is important?</a:t>
            </a:r>
          </a:p>
          <a:p>
            <a:endParaRPr lang="th-TH" sz="4800" b="1" dirty="0">
              <a:solidFill>
                <a:srgbClr val="FFC000"/>
              </a:solidFill>
              <a:latin typeface="Adobe Gothic Std B" pitchFamily="34" charset="-128"/>
              <a:ea typeface="Adobe Gothic Std B" pitchFamily="34" charset="-128"/>
            </a:endParaRPr>
          </a:p>
        </p:txBody>
      </p:sp>
      <p:pic>
        <p:nvPicPr>
          <p:cNvPr id="1026" name="Picture 2" descr="C:\Users\7q\Documents\testing\11954322131712176739question_mark_naught101_02.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0577" y="1216287"/>
            <a:ext cx="2985657" cy="2985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7q\Documents\testing\left.png">
            <a:hlinkClick r:id="" action="ppaction://hlinkshowjump?jump=next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7q\Documents\testing\right.png">
            <a:hlinkClick r:id="" action="ppaction://hlinkshowjump?jump=previous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3417" y="5496159"/>
            <a:ext cx="6761019" cy="1754326"/>
          </a:xfrm>
          <a:prstGeom prst="rect">
            <a:avLst/>
          </a:prstGeom>
          <a:noFill/>
        </p:spPr>
        <p:txBody>
          <a:bodyPr wrap="square" rtlCol="0">
            <a:spAutoFit/>
          </a:bodyPr>
          <a:lstStyle/>
          <a:p>
            <a:r>
              <a:rPr lang="en-US" sz="5400" b="1" dirty="0" smtClean="0">
                <a:solidFill>
                  <a:srgbClr val="FFC000"/>
                </a:solidFill>
                <a:latin typeface="Adobe Gothic Std B" pitchFamily="34" charset="-128"/>
                <a:ea typeface="Adobe Gothic Std B" pitchFamily="34" charset="-128"/>
                <a:cs typeface="Angsana New"/>
              </a:rPr>
              <a:t>White Box Testing</a:t>
            </a:r>
            <a:endParaRPr lang="en-US" sz="5400" b="1" dirty="0">
              <a:solidFill>
                <a:srgbClr val="FFC000"/>
              </a:solidFill>
              <a:latin typeface="Adobe Gothic Std B" pitchFamily="34" charset="-128"/>
              <a:ea typeface="Adobe Gothic Std B" pitchFamily="34" charset="-128"/>
              <a:cs typeface="Angsana New"/>
            </a:endParaRPr>
          </a:p>
          <a:p>
            <a:endParaRPr lang="th-TH" sz="5400" b="1" dirty="0">
              <a:solidFill>
                <a:srgbClr val="FFC000"/>
              </a:solidFill>
              <a:latin typeface="Adobe Gothic Std B" pitchFamily="34" charset="-128"/>
              <a:ea typeface="Adobe Gothic Std B" pitchFamily="34" charset="-128"/>
            </a:endParaRPr>
          </a:p>
        </p:txBody>
      </p:sp>
      <p:pic>
        <p:nvPicPr>
          <p:cNvPr id="10" name="Picture 9"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Petch.Gabriel\Desktop\whitebox.jpg"/>
          <p:cNvPicPr>
            <a:picLocks noGrp="1" noChangeAspect="1" noChangeArrowheads="1"/>
          </p:cNvPicPr>
          <p:nvPr>
            <p:ph idx="1"/>
          </p:nvPr>
        </p:nvPicPr>
        <p:blipFill>
          <a:blip r:embed="rId4" cstate="print"/>
          <a:srcRect/>
          <a:stretch>
            <a:fillRect/>
          </a:stretch>
        </p:blipFill>
        <p:spPr bwMode="auto">
          <a:xfrm>
            <a:off x="2287587" y="54859"/>
            <a:ext cx="4591050" cy="3267075"/>
          </a:xfrm>
          <a:prstGeom prst="rect">
            <a:avLst/>
          </a:prstGeom>
          <a:noFill/>
        </p:spPr>
      </p:pic>
      <p:sp>
        <p:nvSpPr>
          <p:cNvPr id="9" name="TextBox 8"/>
          <p:cNvSpPr txBox="1"/>
          <p:nvPr/>
        </p:nvSpPr>
        <p:spPr>
          <a:xfrm>
            <a:off x="150471" y="3055709"/>
            <a:ext cx="8993528" cy="2031325"/>
          </a:xfrm>
          <a:prstGeom prst="rect">
            <a:avLst/>
          </a:prstGeom>
          <a:noFill/>
        </p:spPr>
        <p:txBody>
          <a:bodyPr wrap="square" rtlCol="0">
            <a:spAutoFit/>
          </a:bodyPr>
          <a:lstStyle/>
          <a:p>
            <a:r>
              <a:rPr lang="en-US" b="1" dirty="0" smtClean="0"/>
              <a:t>White-box testing</a:t>
            </a:r>
            <a:r>
              <a:rPr lang="en-US" dirty="0" smtClean="0"/>
              <a:t> (also known as </a:t>
            </a:r>
            <a:r>
              <a:rPr lang="en-US" b="1" dirty="0" smtClean="0"/>
              <a:t>clear box testing</a:t>
            </a:r>
            <a:r>
              <a:rPr lang="en-US" dirty="0" smtClean="0"/>
              <a:t>, </a:t>
            </a:r>
            <a:r>
              <a:rPr lang="en-US" b="1" dirty="0" smtClean="0"/>
              <a:t>glass box testing</a:t>
            </a:r>
            <a:r>
              <a:rPr lang="en-US" dirty="0" smtClean="0"/>
              <a:t>, </a:t>
            </a:r>
            <a:r>
              <a:rPr lang="en-US" b="1" dirty="0" smtClean="0"/>
              <a:t>transparent box testing</a:t>
            </a:r>
            <a:r>
              <a:rPr lang="en-US" dirty="0" smtClean="0"/>
              <a:t>, and </a:t>
            </a:r>
            <a:r>
              <a:rPr lang="en-US" b="1" dirty="0" smtClean="0"/>
              <a:t>structural testing</a:t>
            </a:r>
            <a:r>
              <a:rPr lang="en-US" dirty="0" smtClean="0"/>
              <a:t>) is a method of testing software that tests internal structures or workings of an application, as opposed to its functionality (i.e. </a:t>
            </a:r>
            <a:r>
              <a:rPr lang="en-US" dirty="0" smtClean="0">
                <a:hlinkClick r:id="rId5" tooltip="Black-box testing"/>
              </a:rPr>
              <a:t>black-box testing</a:t>
            </a:r>
            <a:r>
              <a:rPr lang="en-US" dirty="0" smtClean="0"/>
              <a:t>). In white-box testing an internal perspective of the system, as well as programming skills, are required and used to design test cases. The tester chooses inputs to exercise paths through the code and determine the appropriate outputs. This is analogous to testing nodes in a circuit,</a:t>
            </a:r>
            <a:endParaRPr lang="en-US" dirty="0"/>
          </a:p>
        </p:txBody>
      </p:sp>
    </p:spTree>
    <p:extLst>
      <p:ext uri="{BB962C8B-B14F-4D97-AF65-F5344CB8AC3E}">
        <p14:creationId xmlns:p14="http://schemas.microsoft.com/office/powerpoint/2010/main" val="3883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290" y="6483804"/>
            <a:ext cx="7520940" cy="548640"/>
          </a:xfrm>
        </p:spPr>
        <p:txBody>
          <a:bodyPr/>
          <a:lstStyle/>
          <a:p>
            <a:pPr algn="ctr"/>
            <a:r>
              <a:rPr lang="en-US" dirty="0">
                <a:latin typeface="Adobe Fan Heiti Std B" pitchFamily="34" charset="-128"/>
                <a:ea typeface="Adobe Fan Heiti Std B" pitchFamily="34" charset="-128"/>
              </a:rPr>
              <a:t/>
            </a:r>
            <a:br>
              <a:rPr lang="en-US" dirty="0">
                <a:latin typeface="Adobe Fan Heiti Std B" pitchFamily="34" charset="-128"/>
                <a:ea typeface="Adobe Fan Heiti Std B" pitchFamily="34" charset="-128"/>
              </a:rPr>
            </a:b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83199" y="1782243"/>
            <a:ext cx="8936181" cy="4617033"/>
          </a:xfrm>
        </p:spPr>
        <p:txBody>
          <a:bodyPr>
            <a:noAutofit/>
          </a:bodyPr>
          <a:lstStyle/>
          <a:p>
            <a:r>
              <a:rPr lang="en-GB" sz="2800" b="0" dirty="0" smtClean="0">
                <a:solidFill>
                  <a:srgbClr val="08A1D9"/>
                </a:solidFill>
                <a:latin typeface="Adobe Fan Heiti Std B" pitchFamily="34" charset="-128"/>
                <a:ea typeface="Adobe Fan Heiti Std B" pitchFamily="34" charset="-128"/>
                <a:cs typeface="Angsana New" pitchFamily="18" charset="-34"/>
              </a:rPr>
              <a:t>		</a:t>
            </a:r>
            <a:r>
              <a:rPr lang="en-GB" sz="2400" b="0" u="sng" dirty="0" err="1" smtClean="0">
                <a:solidFill>
                  <a:srgbClr val="00B050"/>
                </a:solidFill>
                <a:latin typeface="Adobe Fan Heiti Std B" pitchFamily="34" charset="-128"/>
                <a:ea typeface="Adobe Fan Heiti Std B" pitchFamily="34" charset="-128"/>
                <a:cs typeface="Angsana New" pitchFamily="18" charset="-34"/>
              </a:rPr>
              <a:t>CyVis</a:t>
            </a:r>
            <a:r>
              <a:rPr lang="en-GB" sz="2400" b="0" dirty="0" smtClean="0">
                <a:solidFill>
                  <a:srgbClr val="08A1D9"/>
                </a:solidFill>
                <a:latin typeface="Adobe Fan Heiti Std B" pitchFamily="34" charset="-128"/>
                <a:ea typeface="Adobe Fan Heiti Std B" pitchFamily="34" charset="-128"/>
                <a:cs typeface="Angsana New" pitchFamily="18" charset="-34"/>
              </a:rPr>
              <a:t> </a:t>
            </a:r>
            <a:r>
              <a:rPr lang="en-GB" sz="2400" b="0" dirty="0">
                <a:solidFill>
                  <a:srgbClr val="08A1D9"/>
                </a:solidFill>
                <a:latin typeface="Adobe Fan Heiti Std B" pitchFamily="34" charset="-128"/>
                <a:ea typeface="Adobe Fan Heiti Std B" pitchFamily="34" charset="-128"/>
                <a:cs typeface="Angsana New" pitchFamily="18" charset="-34"/>
              </a:rPr>
              <a:t>is a </a:t>
            </a:r>
            <a:r>
              <a:rPr lang="en-GB" sz="2400" b="0" dirty="0">
                <a:solidFill>
                  <a:schemeClr val="accent2"/>
                </a:solidFill>
                <a:latin typeface="Adobe Fan Heiti Std B" pitchFamily="34" charset="-128"/>
                <a:ea typeface="Adobe Fan Heiti Std B" pitchFamily="34" charset="-128"/>
                <a:cs typeface="Angsana New" pitchFamily="18" charset="-34"/>
              </a:rPr>
              <a:t>free software metrics </a:t>
            </a:r>
            <a:r>
              <a:rPr lang="en-GB" sz="2400" b="0" dirty="0">
                <a:solidFill>
                  <a:srgbClr val="08A1D9"/>
                </a:solidFill>
                <a:latin typeface="Adobe Fan Heiti Std B" pitchFamily="34" charset="-128"/>
                <a:ea typeface="Adobe Fan Heiti Std B" pitchFamily="34" charset="-128"/>
                <a:cs typeface="Angsana New" pitchFamily="18" charset="-34"/>
              </a:rPr>
              <a:t>collection, analysis and visualisation tool for java based software</a:t>
            </a:r>
            <a:r>
              <a:rPr lang="en-GB" sz="2400" b="0" dirty="0" smtClean="0">
                <a:solidFill>
                  <a:srgbClr val="08A1D9"/>
                </a:solidFill>
                <a:latin typeface="Adobe Fan Heiti Std B" pitchFamily="34" charset="-128"/>
                <a:ea typeface="Adobe Fan Heiti Std B" pitchFamily="34" charset="-128"/>
                <a:cs typeface="Angsana New" pitchFamily="18" charset="-34"/>
              </a:rPr>
              <a:t>.</a:t>
            </a:r>
            <a:br>
              <a:rPr lang="en-GB" sz="2400" b="0" dirty="0" smtClean="0">
                <a:solidFill>
                  <a:srgbClr val="08A1D9"/>
                </a:solidFill>
                <a:latin typeface="Adobe Fan Heiti Std B" pitchFamily="34" charset="-128"/>
                <a:ea typeface="Adobe Fan Heiti Std B" pitchFamily="34" charset="-128"/>
                <a:cs typeface="Angsana New" pitchFamily="18" charset="-34"/>
              </a:rPr>
            </a:br>
            <a:endParaRPr lang="en-US" sz="2400" b="0" dirty="0">
              <a:solidFill>
                <a:srgbClr val="08A1D9"/>
              </a:solidFill>
              <a:latin typeface="Adobe Fan Heiti Std B" pitchFamily="34" charset="-128"/>
              <a:ea typeface="Adobe Fan Heiti Std B" pitchFamily="34" charset="-128"/>
              <a:cs typeface="Angsana New" pitchFamily="18" charset="-34"/>
            </a:endParaRPr>
          </a:p>
          <a:p>
            <a:r>
              <a:rPr lang="en-GB" sz="2400" b="0" dirty="0" smtClean="0">
                <a:solidFill>
                  <a:srgbClr val="08A1D9"/>
                </a:solidFill>
                <a:latin typeface="Adobe Fan Heiti Std B" pitchFamily="34" charset="-128"/>
                <a:ea typeface="Adobe Fan Heiti Std B" pitchFamily="34" charset="-128"/>
                <a:cs typeface="Angsana New" pitchFamily="18" charset="-34"/>
              </a:rPr>
              <a:t>		</a:t>
            </a:r>
            <a:r>
              <a:rPr lang="en-GB" sz="2400" b="0" u="sng" dirty="0" err="1" smtClean="0">
                <a:solidFill>
                  <a:srgbClr val="00B050"/>
                </a:solidFill>
                <a:latin typeface="Adobe Fan Heiti Std B" pitchFamily="34" charset="-128"/>
                <a:ea typeface="Adobe Fan Heiti Std B" pitchFamily="34" charset="-128"/>
                <a:cs typeface="Angsana New" pitchFamily="18" charset="-34"/>
              </a:rPr>
              <a:t>CyVis</a:t>
            </a:r>
            <a:r>
              <a:rPr lang="en-GB" sz="2400" b="0" u="sng" dirty="0" smtClean="0">
                <a:solidFill>
                  <a:srgbClr val="00B050"/>
                </a:solidFill>
                <a:latin typeface="Adobe Fan Heiti Std B" pitchFamily="34" charset="-128"/>
                <a:ea typeface="Adobe Fan Heiti Std B" pitchFamily="34" charset="-128"/>
                <a:cs typeface="Angsana New" pitchFamily="18" charset="-34"/>
              </a:rPr>
              <a:t> </a:t>
            </a:r>
            <a:r>
              <a:rPr lang="en-GB" sz="2400" b="0" dirty="0">
                <a:solidFill>
                  <a:srgbClr val="08A1D9"/>
                </a:solidFill>
                <a:latin typeface="Adobe Fan Heiti Std B" pitchFamily="34" charset="-128"/>
                <a:ea typeface="Adobe Fan Heiti Std B" pitchFamily="34" charset="-128"/>
                <a:cs typeface="Angsana New" pitchFamily="18" charset="-34"/>
              </a:rPr>
              <a:t>collects data from java class or jar files. Once the raw data is collected, certain metrics like number of lines, statements, methods, classes and packages are obtained. Other metrics like </a:t>
            </a:r>
            <a:r>
              <a:rPr lang="en-GB" sz="2400" b="0" dirty="0" err="1">
                <a:solidFill>
                  <a:schemeClr val="accent2"/>
                </a:solidFill>
                <a:latin typeface="Adobe Fan Heiti Std B" pitchFamily="34" charset="-128"/>
                <a:ea typeface="Adobe Fan Heiti Std B" pitchFamily="34" charset="-128"/>
                <a:cs typeface="Angsana New" pitchFamily="18" charset="-34"/>
              </a:rPr>
              <a:t>cyclomatic</a:t>
            </a:r>
            <a:r>
              <a:rPr lang="en-GB" sz="2400" b="0" dirty="0">
                <a:solidFill>
                  <a:schemeClr val="accent2"/>
                </a:solidFill>
                <a:latin typeface="Adobe Fan Heiti Std B" pitchFamily="34" charset="-128"/>
                <a:ea typeface="Adobe Fan Heiti Std B" pitchFamily="34" charset="-128"/>
                <a:cs typeface="Angsana New" pitchFamily="18" charset="-34"/>
              </a:rPr>
              <a:t> complexity </a:t>
            </a:r>
            <a:r>
              <a:rPr lang="en-GB" sz="2400" b="0" dirty="0">
                <a:solidFill>
                  <a:srgbClr val="08A1D9"/>
                </a:solidFill>
                <a:latin typeface="Adobe Fan Heiti Std B" pitchFamily="34" charset="-128"/>
                <a:ea typeface="Adobe Fan Heiti Std B" pitchFamily="34" charset="-128"/>
                <a:cs typeface="Angsana New" pitchFamily="18" charset="-34"/>
              </a:rPr>
              <a:t>etc. are also being deducted</a:t>
            </a:r>
            <a:r>
              <a:rPr lang="en-GB" sz="2400" b="0" dirty="0" smtClean="0">
                <a:solidFill>
                  <a:srgbClr val="08A1D9"/>
                </a:solidFill>
                <a:latin typeface="Adobe Fan Heiti Std B" pitchFamily="34" charset="-128"/>
                <a:ea typeface="Adobe Fan Heiti Std B" pitchFamily="34" charset="-128"/>
                <a:cs typeface="Angsana New" pitchFamily="18" charset="-34"/>
              </a:rPr>
              <a:t>.</a:t>
            </a:r>
            <a:endParaRPr lang="en-US" sz="2400" b="0" dirty="0">
              <a:solidFill>
                <a:srgbClr val="08A1D9"/>
              </a:solidFill>
              <a:latin typeface="Adobe Fan Heiti Std B" pitchFamily="34" charset="-128"/>
              <a:ea typeface="Adobe Fan Heiti Std B" pitchFamily="34" charset="-128"/>
              <a:cs typeface="Angsana New" pitchFamily="18" charset="-34"/>
            </a:endParaRPr>
          </a:p>
          <a:p>
            <a:r>
              <a:rPr lang="en-GB" sz="2000" dirty="0" smtClean="0">
                <a:solidFill>
                  <a:srgbClr val="08A1D9"/>
                </a:solidFill>
                <a:latin typeface="Adobe Fan Heiti Std B" pitchFamily="34" charset="-128"/>
                <a:ea typeface="Adobe Fan Heiti Std B" pitchFamily="34" charset="-128"/>
                <a:cs typeface="Angsana New"/>
              </a:rPr>
              <a:t>		</a:t>
            </a:r>
            <a:endParaRPr lang="en-GB" sz="100" dirty="0">
              <a:latin typeface="Adobe Fan Heiti Std B" pitchFamily="34" charset="-128"/>
              <a:ea typeface="Adobe Fan Heiti Std B" pitchFamily="34" charset="-128"/>
            </a:endParaRPr>
          </a:p>
          <a:p>
            <a:r>
              <a:rPr lang="en-GB" sz="100" dirty="0" smtClean="0">
                <a:latin typeface="Adobe Fan Heiti Std B" pitchFamily="34" charset="-128"/>
                <a:ea typeface="Adobe Fan Heiti Std B" pitchFamily="34" charset="-128"/>
              </a:rPr>
              <a:t>						</a:t>
            </a:r>
          </a:p>
          <a:p>
            <a:endParaRPr lang="en-US" sz="100" dirty="0">
              <a:latin typeface="Adobe Fan Heiti Std B" pitchFamily="34" charset="-128"/>
              <a:ea typeface="Adobe Fan Heiti Std B" pitchFamily="34" charset="-128"/>
            </a:endParaRPr>
          </a:p>
          <a:p>
            <a:endParaRPr lang="en-US" sz="100" dirty="0">
              <a:latin typeface="Adobe Fan Heiti Std B" pitchFamily="34" charset="-128"/>
              <a:ea typeface="Adobe Fan Heiti Std B" pitchFamily="34" charset="-128"/>
            </a:endParaRPr>
          </a:p>
        </p:txBody>
      </p:sp>
      <p:pic>
        <p:nvPicPr>
          <p:cNvPr id="8" name="Picture 7"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69673" y="5496159"/>
            <a:ext cx="6594764" cy="1569660"/>
          </a:xfrm>
          <a:prstGeom prst="rect">
            <a:avLst/>
          </a:prstGeom>
          <a:noFill/>
        </p:spPr>
        <p:txBody>
          <a:bodyPr wrap="square" rtlCol="0">
            <a:spAutoFit/>
          </a:bodyPr>
          <a:lstStyle/>
          <a:p>
            <a:r>
              <a:rPr lang="en-US" sz="4800" b="1" dirty="0" smtClean="0">
                <a:solidFill>
                  <a:srgbClr val="FFC000"/>
                </a:solidFill>
                <a:latin typeface="Adobe Gothic Std B" pitchFamily="34" charset="-128"/>
                <a:ea typeface="Adobe Gothic Std B" pitchFamily="34" charset="-128"/>
                <a:cs typeface="Angsana New"/>
              </a:rPr>
              <a:t>What is </a:t>
            </a:r>
            <a:r>
              <a:rPr lang="en-US" sz="4800" b="1" dirty="0" err="1" smtClean="0">
                <a:solidFill>
                  <a:srgbClr val="FFC000"/>
                </a:solidFill>
                <a:latin typeface="Adobe Gothic Std B" pitchFamily="34" charset="-128"/>
                <a:ea typeface="Adobe Gothic Std B" pitchFamily="34" charset="-128"/>
                <a:cs typeface="Angsana New"/>
              </a:rPr>
              <a:t>CyVis</a:t>
            </a:r>
            <a:r>
              <a:rPr lang="en-US" sz="4800" b="1" dirty="0" smtClean="0">
                <a:solidFill>
                  <a:srgbClr val="FFC000"/>
                </a:solidFill>
                <a:latin typeface="Adobe Gothic Std B" pitchFamily="34" charset="-128"/>
                <a:ea typeface="Adobe Gothic Std B" pitchFamily="34" charset="-128"/>
                <a:cs typeface="Angsana New"/>
              </a:rPr>
              <a:t>?</a:t>
            </a:r>
            <a:endParaRPr lang="en-US" sz="4800" b="1" dirty="0">
              <a:solidFill>
                <a:srgbClr val="FFC000"/>
              </a:solidFill>
              <a:latin typeface="Adobe Gothic Std B" pitchFamily="34" charset="-128"/>
              <a:ea typeface="Adobe Gothic Std B" pitchFamily="34" charset="-128"/>
              <a:cs typeface="Angsana New"/>
            </a:endParaRPr>
          </a:p>
          <a:p>
            <a:endParaRPr lang="th-TH" sz="4800" b="1" dirty="0">
              <a:solidFill>
                <a:srgbClr val="FFC000"/>
              </a:solidFill>
              <a:latin typeface="Adobe Gothic Std B" pitchFamily="34" charset="-128"/>
              <a:ea typeface="Adobe Gothic Std B" pitchFamily="34" charset="-128"/>
            </a:endParaRPr>
          </a:p>
        </p:txBody>
      </p:sp>
      <p:pic>
        <p:nvPicPr>
          <p:cNvPr id="3074" name="Picture 2" descr="C:\Users\7q\Documents\testing\cyv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022" y="207875"/>
            <a:ext cx="7048535" cy="148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7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290" y="6483804"/>
            <a:ext cx="7520940" cy="548640"/>
          </a:xfrm>
        </p:spPr>
        <p:txBody>
          <a:bodyPr/>
          <a:lstStyle/>
          <a:p>
            <a:pPr algn="ctr"/>
            <a:r>
              <a:rPr lang="en-US" dirty="0">
                <a:latin typeface="Adobe Fan Heiti Std B" pitchFamily="34" charset="-128"/>
                <a:ea typeface="Adobe Fan Heiti Std B" pitchFamily="34" charset="-128"/>
              </a:rPr>
              <a:t/>
            </a:r>
            <a:br>
              <a:rPr lang="en-US" dirty="0">
                <a:latin typeface="Adobe Fan Heiti Std B" pitchFamily="34" charset="-128"/>
                <a:ea typeface="Adobe Fan Heiti Std B" pitchFamily="34" charset="-128"/>
              </a:rPr>
            </a:br>
            <a:endParaRPr lang="en-US" dirty="0">
              <a:latin typeface="Adobe Fan Heiti Std B" pitchFamily="34" charset="-128"/>
              <a:ea typeface="Adobe Fan Heiti Std B" pitchFamily="34" charset="-128"/>
            </a:endParaRPr>
          </a:p>
        </p:txBody>
      </p:sp>
      <p:pic>
        <p:nvPicPr>
          <p:cNvPr id="8" name="Picture 7"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69864" y="5582761"/>
            <a:ext cx="6594764" cy="769441"/>
          </a:xfrm>
          <a:prstGeom prst="rect">
            <a:avLst/>
          </a:prstGeom>
          <a:noFill/>
        </p:spPr>
        <p:txBody>
          <a:bodyPr wrap="square" rtlCol="0">
            <a:spAutoFit/>
          </a:bodyPr>
          <a:lstStyle/>
          <a:p>
            <a:r>
              <a:rPr lang="en-US" sz="4400" b="1" dirty="0" smtClean="0">
                <a:solidFill>
                  <a:srgbClr val="FFC000"/>
                </a:solidFill>
                <a:latin typeface="Adobe Gothic Std B" pitchFamily="34" charset="-128"/>
                <a:ea typeface="Adobe Gothic Std B" pitchFamily="34" charset="-128"/>
                <a:cs typeface="Angsana New"/>
              </a:rPr>
              <a:t>Complex / No Complex</a:t>
            </a:r>
            <a:endParaRPr lang="th-TH" sz="4400" b="1" dirty="0">
              <a:solidFill>
                <a:srgbClr val="FFC000"/>
              </a:solidFill>
              <a:latin typeface="Adobe Gothic Std B" pitchFamily="34" charset="-128"/>
              <a:ea typeface="Adobe Gothic Std B" pitchFamily="34" charset="-128"/>
            </a:endParaRPr>
          </a:p>
        </p:txBody>
      </p:sp>
      <p:sp>
        <p:nvSpPr>
          <p:cNvPr id="4" name="Content Placeholder 3"/>
          <p:cNvSpPr>
            <a:spLocks noGrp="1"/>
          </p:cNvSpPr>
          <p:nvPr>
            <p:ph idx="1"/>
          </p:nvPr>
        </p:nvSpPr>
        <p:spPr>
          <a:xfrm>
            <a:off x="523306" y="621838"/>
            <a:ext cx="8620693" cy="4191808"/>
          </a:xfrm>
        </p:spPr>
        <p:txBody>
          <a:bodyPr>
            <a:noAutofit/>
          </a:bodyPr>
          <a:lstStyle/>
          <a:p>
            <a:r>
              <a:rPr lang="en-US" sz="1800" b="0" dirty="0">
                <a:solidFill>
                  <a:srgbClr val="00B050"/>
                </a:solidFill>
                <a:latin typeface="Adobe Fan Heiti Std B" pitchFamily="34" charset="-128"/>
                <a:ea typeface="Adobe Fan Heiti Std B" pitchFamily="34" charset="-128"/>
              </a:rPr>
              <a:t>A sequence of digits is obtained by writing down decimal </a:t>
            </a:r>
            <a:r>
              <a:rPr lang="en-US" sz="1800" b="0" dirty="0" smtClean="0">
                <a:solidFill>
                  <a:srgbClr val="00B050"/>
                </a:solidFill>
                <a:latin typeface="Adobe Fan Heiti Std B" pitchFamily="34" charset="-128"/>
                <a:ea typeface="Adobe Fan Heiti Std B" pitchFamily="34" charset="-128"/>
              </a:rPr>
              <a:t>representations</a:t>
            </a:r>
          </a:p>
          <a:p>
            <a:r>
              <a:rPr lang="en-US" sz="1800" b="0" dirty="0" smtClean="0">
                <a:solidFill>
                  <a:srgbClr val="00B050"/>
                </a:solidFill>
                <a:latin typeface="Adobe Fan Heiti Std B" pitchFamily="34" charset="-128"/>
                <a:ea typeface="Adobe Fan Heiti Std B" pitchFamily="34" charset="-128"/>
              </a:rPr>
              <a:t>of</a:t>
            </a:r>
            <a:r>
              <a:rPr lang="en-US" sz="1800" b="0" dirty="0">
                <a:solidFill>
                  <a:srgbClr val="00B050"/>
                </a:solidFill>
                <a:latin typeface="Adobe Fan Heiti Std B" pitchFamily="34" charset="-128"/>
                <a:ea typeface="Adobe Fan Heiti Std B" pitchFamily="34" charset="-128"/>
              </a:rPr>
              <a:t> </a:t>
            </a:r>
            <a:r>
              <a:rPr lang="en-US" sz="1800" dirty="0">
                <a:solidFill>
                  <a:srgbClr val="00B050"/>
                </a:solidFill>
                <a:latin typeface="Adobe Fan Heiti Std B" pitchFamily="34" charset="-128"/>
                <a:ea typeface="Adobe Fan Heiti Std B" pitchFamily="34" charset="-128"/>
              </a:rPr>
              <a:t>all</a:t>
            </a:r>
            <a:r>
              <a:rPr lang="en-US" sz="1800" b="0" dirty="0">
                <a:solidFill>
                  <a:srgbClr val="00B050"/>
                </a:solidFill>
                <a:latin typeface="Adobe Fan Heiti Std B" pitchFamily="34" charset="-128"/>
                <a:ea typeface="Adobe Fan Heiti Std B" pitchFamily="34" charset="-128"/>
              </a:rPr>
              <a:t> integers starting with </a:t>
            </a:r>
            <a:r>
              <a:rPr lang="en-US" sz="1800" dirty="0">
                <a:solidFill>
                  <a:srgbClr val="00B050"/>
                </a:solidFill>
                <a:latin typeface="Adobe Fan Heiti Std B" pitchFamily="34" charset="-128"/>
                <a:ea typeface="Adobe Fan Heiti Std B" pitchFamily="34" charset="-128"/>
              </a:rPr>
              <a:t>1</a:t>
            </a:r>
            <a:r>
              <a:rPr lang="en-US" sz="1800" b="0" dirty="0">
                <a:solidFill>
                  <a:srgbClr val="00B050"/>
                </a:solidFill>
                <a:latin typeface="Adobe Fan Heiti Std B" pitchFamily="34" charset="-128"/>
                <a:ea typeface="Adobe Fan Heiti Std B" pitchFamily="34" charset="-128"/>
              </a:rPr>
              <a:t> and continuing up to a </a:t>
            </a:r>
            <a:r>
              <a:rPr lang="en-US" sz="1800" b="0" dirty="0" smtClean="0">
                <a:solidFill>
                  <a:srgbClr val="00B050"/>
                </a:solidFill>
                <a:latin typeface="Adobe Fan Heiti Std B" pitchFamily="34" charset="-128"/>
                <a:ea typeface="Adobe Fan Heiti Std B" pitchFamily="34" charset="-128"/>
              </a:rPr>
              <a:t>certain number</a:t>
            </a:r>
            <a:r>
              <a:rPr lang="en-US" sz="1800" b="0" dirty="0">
                <a:solidFill>
                  <a:srgbClr val="00B050"/>
                </a:solidFill>
                <a:latin typeface="Adobe Fan Heiti Std B" pitchFamily="34" charset="-128"/>
                <a:ea typeface="Adobe Fan Heiti Std B" pitchFamily="34" charset="-128"/>
              </a:rPr>
              <a:t> </a:t>
            </a:r>
            <a:r>
              <a:rPr lang="en-US" sz="1800" dirty="0">
                <a:solidFill>
                  <a:srgbClr val="00B050"/>
                </a:solidFill>
                <a:latin typeface="Adobe Fan Heiti Std B" pitchFamily="34" charset="-128"/>
                <a:ea typeface="Adobe Fan Heiti Std B" pitchFamily="34" charset="-128"/>
              </a:rPr>
              <a:t>N </a:t>
            </a:r>
            <a:endParaRPr lang="en-US" sz="1800" dirty="0" smtClean="0">
              <a:solidFill>
                <a:srgbClr val="00B050"/>
              </a:solidFill>
              <a:latin typeface="Adobe Fan Heiti Std B" pitchFamily="34" charset="-128"/>
              <a:ea typeface="Adobe Fan Heiti Std B" pitchFamily="34" charset="-128"/>
            </a:endParaRPr>
          </a:p>
          <a:p>
            <a:r>
              <a:rPr lang="en-US" sz="1800" b="0" dirty="0" smtClean="0">
                <a:solidFill>
                  <a:srgbClr val="00B050"/>
                </a:solidFill>
                <a:latin typeface="Adobe Fan Heiti Std B" pitchFamily="34" charset="-128"/>
                <a:ea typeface="Adobe Fan Heiti Std B" pitchFamily="34" charset="-128"/>
              </a:rPr>
              <a:t>consecutively </a:t>
            </a:r>
            <a:r>
              <a:rPr lang="en-US" sz="1800" b="0" dirty="0">
                <a:solidFill>
                  <a:srgbClr val="00B050"/>
                </a:solidFill>
                <a:latin typeface="Adobe Fan Heiti Std B" pitchFamily="34" charset="-128"/>
                <a:ea typeface="Adobe Fan Heiti Std B" pitchFamily="34" charset="-128"/>
              </a:rPr>
              <a:t>like </a:t>
            </a:r>
            <a:r>
              <a:rPr lang="en-US" sz="1800" b="0" dirty="0" smtClean="0">
                <a:solidFill>
                  <a:srgbClr val="00B050"/>
                </a:solidFill>
                <a:latin typeface="Adobe Fan Heiti Std B" pitchFamily="34" charset="-128"/>
                <a:ea typeface="Adobe Fan Heiti Std B" pitchFamily="34" charset="-128"/>
              </a:rPr>
              <a:t>this  </a:t>
            </a:r>
            <a:r>
              <a:rPr lang="en-US" sz="1800" b="0" dirty="0" smtClean="0">
                <a:solidFill>
                  <a:srgbClr val="00B0F0"/>
                </a:solidFill>
                <a:latin typeface="Adobe Fan Heiti Std B" pitchFamily="34" charset="-128"/>
                <a:ea typeface="Adobe Fan Heiti Std B" pitchFamily="34" charset="-128"/>
              </a:rPr>
              <a:t>12345678910111213141516171819202122</a:t>
            </a:r>
            <a:r>
              <a:rPr lang="en-US" sz="1800" b="0" dirty="0" smtClean="0">
                <a:solidFill>
                  <a:srgbClr val="00B050"/>
                </a:solidFill>
                <a:latin typeface="Adobe Fan Heiti Std B" pitchFamily="34" charset="-128"/>
                <a:ea typeface="Adobe Fan Heiti Std B" pitchFamily="34" charset="-128"/>
              </a:rPr>
              <a:t> </a:t>
            </a:r>
            <a:r>
              <a:rPr lang="en-US" sz="1800" b="0" dirty="0">
                <a:solidFill>
                  <a:srgbClr val="00B050"/>
                </a:solidFill>
                <a:latin typeface="Adobe Fan Heiti Std B" pitchFamily="34" charset="-128"/>
                <a:ea typeface="Adobe Fan Heiti Std B" pitchFamily="34" charset="-128"/>
              </a:rPr>
              <a:t>... etc</a:t>
            </a:r>
            <a:r>
              <a:rPr lang="en-US" sz="1800" b="0" dirty="0" smtClean="0">
                <a:solidFill>
                  <a:srgbClr val="00B050"/>
                </a:solidFill>
                <a:latin typeface="Adobe Fan Heiti Std B" pitchFamily="34" charset="-128"/>
                <a:ea typeface="Adobe Fan Heiti Std B" pitchFamily="34" charset="-128"/>
              </a:rPr>
              <a:t>.</a:t>
            </a:r>
          </a:p>
          <a:p>
            <a:endParaRPr lang="en-US" sz="1800" b="0" dirty="0">
              <a:solidFill>
                <a:srgbClr val="00B050"/>
              </a:solidFill>
              <a:latin typeface="Adobe Fan Heiti Std B" pitchFamily="34" charset="-128"/>
              <a:ea typeface="Adobe Fan Heiti Std B" pitchFamily="34" charset="-128"/>
            </a:endParaRPr>
          </a:p>
          <a:p>
            <a:r>
              <a:rPr lang="en-US" sz="1800" b="0" u="sng" dirty="0">
                <a:solidFill>
                  <a:srgbClr val="92D050"/>
                </a:solidFill>
                <a:latin typeface="Adobe Fan Heiti Std B" pitchFamily="34" charset="-128"/>
                <a:ea typeface="Adobe Fan Heiti Std B" pitchFamily="34" charset="-128"/>
              </a:rPr>
              <a:t>Task</a:t>
            </a:r>
          </a:p>
          <a:p>
            <a:r>
              <a:rPr lang="en-US" sz="1800" b="0" dirty="0" smtClean="0">
                <a:solidFill>
                  <a:srgbClr val="00B050"/>
                </a:solidFill>
                <a:latin typeface="Adobe Fan Heiti Std B" pitchFamily="34" charset="-128"/>
                <a:ea typeface="Adobe Fan Heiti Std B" pitchFamily="34" charset="-128"/>
              </a:rPr>
              <a:t>	Write </a:t>
            </a:r>
            <a:r>
              <a:rPr lang="en-US" sz="1800" b="0" dirty="0">
                <a:solidFill>
                  <a:srgbClr val="00B050"/>
                </a:solidFill>
                <a:latin typeface="Adobe Fan Heiti Std B" pitchFamily="34" charset="-128"/>
                <a:ea typeface="Adobe Fan Heiti Std B" pitchFamily="34" charset="-128"/>
              </a:rPr>
              <a:t>a program that will compute </a:t>
            </a:r>
            <a:r>
              <a:rPr lang="en-US" sz="1800" dirty="0">
                <a:solidFill>
                  <a:srgbClr val="00B050"/>
                </a:solidFill>
                <a:latin typeface="Adobe Fan Heiti Std B" pitchFamily="34" charset="-128"/>
                <a:ea typeface="Adobe Fan Heiti Std B" pitchFamily="34" charset="-128"/>
              </a:rPr>
              <a:t>the number of digits</a:t>
            </a:r>
            <a:r>
              <a:rPr lang="en-US" sz="1800" b="0" dirty="0">
                <a:solidFill>
                  <a:srgbClr val="00B050"/>
                </a:solidFill>
                <a:latin typeface="Adobe Fan Heiti Std B" pitchFamily="34" charset="-128"/>
                <a:ea typeface="Adobe Fan Heiti Std B" pitchFamily="34" charset="-128"/>
              </a:rPr>
              <a:t> in such a sequence</a:t>
            </a:r>
            <a:r>
              <a:rPr lang="en-US" sz="1800" b="0" dirty="0" smtClean="0">
                <a:solidFill>
                  <a:srgbClr val="00B050"/>
                </a:solidFill>
                <a:latin typeface="Adobe Fan Heiti Std B" pitchFamily="34" charset="-128"/>
                <a:ea typeface="Adobe Fan Heiti Std B" pitchFamily="34" charset="-128"/>
              </a:rPr>
              <a:t>.</a:t>
            </a:r>
            <a:endParaRPr lang="en-US" sz="1800" b="0" dirty="0">
              <a:solidFill>
                <a:srgbClr val="00B050"/>
              </a:solidFill>
              <a:latin typeface="Adobe Fan Heiti Std B" pitchFamily="34" charset="-128"/>
              <a:ea typeface="Adobe Fan Heiti Std B" pitchFamily="34" charset="-128"/>
            </a:endParaRPr>
          </a:p>
          <a:p>
            <a:r>
              <a:rPr lang="en-US" sz="1800" u="sng" dirty="0">
                <a:solidFill>
                  <a:srgbClr val="92D050"/>
                </a:solidFill>
                <a:latin typeface="Adobe Fan Heiti Std B" pitchFamily="34" charset="-128"/>
                <a:ea typeface="Adobe Fan Heiti Std B" pitchFamily="34" charset="-128"/>
              </a:rPr>
              <a:t>Input</a:t>
            </a:r>
          </a:p>
          <a:p>
            <a:r>
              <a:rPr lang="en-US" sz="1800" b="0" dirty="0" smtClean="0">
                <a:solidFill>
                  <a:srgbClr val="00B050"/>
                </a:solidFill>
                <a:latin typeface="Adobe Fan Heiti Std B" pitchFamily="34" charset="-128"/>
                <a:ea typeface="Adobe Fan Heiti Std B" pitchFamily="34" charset="-128"/>
              </a:rPr>
              <a:t>	The </a:t>
            </a:r>
            <a:r>
              <a:rPr lang="en-US" sz="1800" b="0" dirty="0">
                <a:solidFill>
                  <a:srgbClr val="00B050"/>
                </a:solidFill>
                <a:latin typeface="Adobe Fan Heiti Std B" pitchFamily="34" charset="-128"/>
                <a:ea typeface="Adobe Fan Heiti Std B" pitchFamily="34" charset="-128"/>
              </a:rPr>
              <a:t>first and only line of input contains an integer </a:t>
            </a:r>
            <a:r>
              <a:rPr lang="en-US" sz="1800" dirty="0">
                <a:solidFill>
                  <a:srgbClr val="00B0F0"/>
                </a:solidFill>
                <a:latin typeface="Adobe Fan Heiti Std B" pitchFamily="34" charset="-128"/>
                <a:ea typeface="Adobe Fan Heiti Std B" pitchFamily="34" charset="-128"/>
              </a:rPr>
              <a:t>N</a:t>
            </a:r>
            <a:r>
              <a:rPr lang="en-US" sz="1800" b="0" dirty="0">
                <a:solidFill>
                  <a:srgbClr val="00B0F0"/>
                </a:solidFill>
                <a:latin typeface="Adobe Fan Heiti Std B" pitchFamily="34" charset="-128"/>
                <a:ea typeface="Adobe Fan Heiti Std B" pitchFamily="34" charset="-128"/>
              </a:rPr>
              <a:t>, 1 ≤ </a:t>
            </a:r>
            <a:r>
              <a:rPr lang="en-US" sz="1800" dirty="0">
                <a:solidFill>
                  <a:srgbClr val="00B0F0"/>
                </a:solidFill>
                <a:latin typeface="Adobe Fan Heiti Std B" pitchFamily="34" charset="-128"/>
                <a:ea typeface="Adobe Fan Heiti Std B" pitchFamily="34" charset="-128"/>
              </a:rPr>
              <a:t>N</a:t>
            </a:r>
            <a:r>
              <a:rPr lang="en-US" sz="1800" b="0" dirty="0">
                <a:solidFill>
                  <a:srgbClr val="00B0F0"/>
                </a:solidFill>
                <a:latin typeface="Adobe Fan Heiti Std B" pitchFamily="34" charset="-128"/>
                <a:ea typeface="Adobe Fan Heiti Std B" pitchFamily="34" charset="-128"/>
              </a:rPr>
              <a:t> ≤ 100,000,000.</a:t>
            </a:r>
          </a:p>
          <a:p>
            <a:r>
              <a:rPr lang="en-US" sz="1800" b="0" u="sng" dirty="0">
                <a:solidFill>
                  <a:srgbClr val="92D050"/>
                </a:solidFill>
                <a:latin typeface="Adobe Fan Heiti Std B" pitchFamily="34" charset="-128"/>
                <a:ea typeface="Adobe Fan Heiti Std B" pitchFamily="34" charset="-128"/>
              </a:rPr>
              <a:t>Output</a:t>
            </a:r>
          </a:p>
          <a:p>
            <a:r>
              <a:rPr lang="en-US" sz="1800" b="0" dirty="0">
                <a:solidFill>
                  <a:srgbClr val="00B050"/>
                </a:solidFill>
                <a:latin typeface="Adobe Fan Heiti Std B" pitchFamily="34" charset="-128"/>
                <a:ea typeface="Adobe Fan Heiti Std B" pitchFamily="34" charset="-128"/>
              </a:rPr>
              <a:t>The first and only line of output should contain the number of digits in </a:t>
            </a:r>
            <a:r>
              <a:rPr lang="en-US" sz="1800" b="0" dirty="0" smtClean="0">
                <a:solidFill>
                  <a:srgbClr val="00B050"/>
                </a:solidFill>
                <a:latin typeface="Adobe Fan Heiti Std B" pitchFamily="34" charset="-128"/>
                <a:ea typeface="Adobe Fan Heiti Std B" pitchFamily="34" charset="-128"/>
              </a:rPr>
              <a:t>a sequence </a:t>
            </a:r>
            <a:r>
              <a:rPr lang="en-US" sz="1800" b="0" dirty="0">
                <a:solidFill>
                  <a:srgbClr val="00B050"/>
                </a:solidFill>
                <a:latin typeface="Adobe Fan Heiti Std B" pitchFamily="34" charset="-128"/>
                <a:ea typeface="Adobe Fan Heiti Std B" pitchFamily="34" charset="-128"/>
              </a:rPr>
              <a:t>determined by the number given in the input.</a:t>
            </a:r>
          </a:p>
          <a:p>
            <a:endParaRPr lang="th-TH" sz="1800" dirty="0">
              <a:solidFill>
                <a:srgbClr val="00B050"/>
              </a:solidFill>
              <a:latin typeface="Adobe Fan Heiti Std B" pitchFamily="34" charset="-128"/>
              <a:ea typeface="Adobe Fan Heiti Std B" pitchFamily="34" charset="-128"/>
            </a:endParaRPr>
          </a:p>
        </p:txBody>
      </p:sp>
      <p:pic>
        <p:nvPicPr>
          <p:cNvPr id="4099" name="Picture 3" descr="C:\Users\7q\Documents\testing\tokjai.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75069">
            <a:off x="7782336" y="4221098"/>
            <a:ext cx="1238864" cy="123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23307" y="529997"/>
            <a:ext cx="8225541" cy="4145629"/>
          </a:xfrm>
          <a:prstGeom prst="rect">
            <a:avLst/>
          </a:prstGeom>
          <a:noFill/>
          <a:ln w="9525">
            <a:noFill/>
            <a:miter lim="800000"/>
            <a:headEnd/>
            <a:tailEnd/>
          </a:ln>
        </p:spPr>
      </p:pic>
      <p:sp>
        <p:nvSpPr>
          <p:cNvPr id="4" name="TextBox 3"/>
          <p:cNvSpPr txBox="1"/>
          <p:nvPr/>
        </p:nvSpPr>
        <p:spPr>
          <a:xfrm>
            <a:off x="2937164" y="5593144"/>
            <a:ext cx="6594764" cy="923330"/>
          </a:xfrm>
          <a:prstGeom prst="rect">
            <a:avLst/>
          </a:prstGeom>
          <a:noFill/>
        </p:spPr>
        <p:txBody>
          <a:bodyPr wrap="square" rtlCol="0">
            <a:spAutoFit/>
          </a:bodyPr>
          <a:lstStyle/>
          <a:p>
            <a:r>
              <a:rPr lang="en-US" sz="5400" b="1" dirty="0">
                <a:solidFill>
                  <a:srgbClr val="FFC000"/>
                </a:solidFill>
                <a:latin typeface="Adobe Gothic Std B" pitchFamily="34" charset="-128"/>
                <a:ea typeface="Adobe Gothic Std B" pitchFamily="34" charset="-128"/>
              </a:rPr>
              <a:t>Control flow graph</a:t>
            </a:r>
            <a:endParaRPr lang="th-TH" sz="5400" b="1" dirty="0">
              <a:solidFill>
                <a:srgbClr val="FFC000"/>
              </a:solidFill>
              <a:latin typeface="Adobe Gothic Std B" pitchFamily="34" charset="-128"/>
              <a:ea typeface="Adobe Gothic Std B" pitchFamily="34" charset="-128"/>
            </a:endParaRPr>
          </a:p>
        </p:txBody>
      </p:sp>
      <p:pic>
        <p:nvPicPr>
          <p:cNvPr id="5" name="Picture 4" descr="C:\Users\7q\Documents\testing\left.png">
            <a:hlinkClick r:id="" action="ppaction://hlinkshowjump?jump=next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7q\Documents\testing\right.png">
            <a:hlinkClick r:id="" action="ppaction://hlinkshowjump?jump=previous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6413" y="859883"/>
            <a:ext cx="2292280" cy="3477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smtClean="0">
                <a:latin typeface="Adobe Gothic Std B" pitchFamily="34" charset="-128"/>
                <a:ea typeface="Adobe Gothic Std B" pitchFamily="34" charset="-128"/>
              </a:rPr>
              <a:t>Sum = sum = 10;</a:t>
            </a:r>
          </a:p>
          <a:p>
            <a:endParaRPr lang="en-US" sz="2000" b="1" dirty="0" smtClean="0">
              <a:latin typeface="Adobe Gothic Std B" pitchFamily="34" charset="-128"/>
              <a:ea typeface="Adobe Gothic Std B" pitchFamily="34" charset="-128"/>
            </a:endParaRPr>
          </a:p>
          <a:p>
            <a:r>
              <a:rPr lang="en-US" sz="2000" b="1" dirty="0" smtClean="0">
                <a:latin typeface="Adobe Gothic Std B" pitchFamily="34" charset="-128"/>
                <a:ea typeface="Adobe Gothic Std B" pitchFamily="34" charset="-128"/>
              </a:rPr>
              <a:t>If (sum &gt; 100)</a:t>
            </a:r>
          </a:p>
          <a:p>
            <a:endParaRPr lang="en-US" sz="2000" b="1" dirty="0" smtClean="0">
              <a:latin typeface="Adobe Gothic Std B" pitchFamily="34" charset="-128"/>
              <a:ea typeface="Adobe Gothic Std B" pitchFamily="34" charset="-128"/>
            </a:endParaRPr>
          </a:p>
          <a:p>
            <a:r>
              <a:rPr lang="en-US" sz="2000" b="1" dirty="0" smtClean="0">
                <a:latin typeface="Adobe Gothic Std B" pitchFamily="34" charset="-128"/>
                <a:ea typeface="Adobe Gothic Std B" pitchFamily="34" charset="-128"/>
              </a:rPr>
              <a:t>    done = 1;</a:t>
            </a:r>
          </a:p>
          <a:p>
            <a:endParaRPr lang="en-US" sz="2000" b="1" dirty="0" smtClean="0">
              <a:latin typeface="Adobe Gothic Std B" pitchFamily="34" charset="-128"/>
              <a:ea typeface="Adobe Gothic Std B" pitchFamily="34" charset="-128"/>
            </a:endParaRPr>
          </a:p>
          <a:p>
            <a:r>
              <a:rPr lang="en-US" sz="2000" b="1" dirty="0" smtClean="0">
                <a:latin typeface="Adobe Gothic Std B" pitchFamily="34" charset="-128"/>
                <a:ea typeface="Adobe Gothic Std B" pitchFamily="34" charset="-128"/>
              </a:rPr>
              <a:t>Else</a:t>
            </a:r>
          </a:p>
          <a:p>
            <a:endParaRPr lang="en-US" sz="2000" b="1" dirty="0" smtClean="0">
              <a:latin typeface="Adobe Gothic Std B" pitchFamily="34" charset="-128"/>
              <a:ea typeface="Adobe Gothic Std B" pitchFamily="34" charset="-128"/>
            </a:endParaRPr>
          </a:p>
          <a:p>
            <a:r>
              <a:rPr lang="en-US" sz="2000" b="1" dirty="0" smtClean="0">
                <a:latin typeface="Adobe Gothic Std B" pitchFamily="34" charset="-128"/>
                <a:ea typeface="Adobe Gothic Std B" pitchFamily="34" charset="-128"/>
              </a:rPr>
              <a:t>    done = 0;</a:t>
            </a:r>
          </a:p>
          <a:p>
            <a:endParaRPr lang="en-US" sz="2000" b="1" dirty="0" smtClean="0">
              <a:latin typeface="Adobe Gothic Std B" pitchFamily="34" charset="-128"/>
              <a:ea typeface="Adobe Gothic Std B" pitchFamily="34" charset="-128"/>
            </a:endParaRPr>
          </a:p>
          <a:p>
            <a:r>
              <a:rPr lang="en-US" sz="2000" b="1" dirty="0" err="1" smtClean="0">
                <a:latin typeface="Adobe Gothic Std B" pitchFamily="34" charset="-128"/>
                <a:ea typeface="Adobe Gothic Std B" pitchFamily="34" charset="-128"/>
              </a:rPr>
              <a:t>Endif</a:t>
            </a:r>
            <a:endParaRPr lang="en-US" sz="2000" b="1" dirty="0" smtClean="0">
              <a:latin typeface="Adobe Gothic Std B" pitchFamily="34" charset="-128"/>
              <a:ea typeface="Adobe Gothic Std B" pitchFamily="34" charset="-128"/>
            </a:endParaRPr>
          </a:p>
        </p:txBody>
      </p:sp>
      <p:sp>
        <p:nvSpPr>
          <p:cNvPr id="9" name="Content Placeholder 8"/>
          <p:cNvSpPr>
            <a:spLocks noGrp="1"/>
          </p:cNvSpPr>
          <p:nvPr>
            <p:ph idx="1"/>
          </p:nvPr>
        </p:nvSpPr>
        <p:spPr>
          <a:xfrm>
            <a:off x="5582720" y="1908255"/>
            <a:ext cx="1544040" cy="38501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1800" dirty="0" smtClean="0">
                <a:latin typeface="Adobe Gothic Std B" pitchFamily="34" charset="-128"/>
                <a:ea typeface="Adobe Gothic Std B" pitchFamily="34" charset="-128"/>
              </a:rPr>
              <a:t>sum  &gt; 100;</a:t>
            </a:r>
            <a:endParaRPr lang="en-US" sz="1800" dirty="0">
              <a:latin typeface="Adobe Gothic Std B" pitchFamily="34" charset="-128"/>
              <a:ea typeface="Adobe Gothic Std B" pitchFamily="34" charset="-128"/>
            </a:endParaRPr>
          </a:p>
        </p:txBody>
      </p:sp>
      <p:sp>
        <p:nvSpPr>
          <p:cNvPr id="10" name="TextBox 9"/>
          <p:cNvSpPr txBox="1"/>
          <p:nvPr/>
        </p:nvSpPr>
        <p:spPr>
          <a:xfrm>
            <a:off x="5211030" y="927898"/>
            <a:ext cx="235353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smtClean="0">
                <a:latin typeface="Adobe Gothic Std B" pitchFamily="34" charset="-128"/>
                <a:ea typeface="Adobe Gothic Std B" pitchFamily="34" charset="-128"/>
              </a:rPr>
              <a:t>sum = sum +10;</a:t>
            </a:r>
            <a:endParaRPr lang="en-US" sz="2000" b="1" dirty="0">
              <a:latin typeface="Adobe Gothic Std B" pitchFamily="34" charset="-128"/>
              <a:ea typeface="Adobe Gothic Std B" pitchFamily="34" charset="-128"/>
            </a:endParaRPr>
          </a:p>
        </p:txBody>
      </p:sp>
      <p:sp>
        <p:nvSpPr>
          <p:cNvPr id="11" name="TextBox 10"/>
          <p:cNvSpPr txBox="1"/>
          <p:nvPr/>
        </p:nvSpPr>
        <p:spPr>
          <a:xfrm>
            <a:off x="4606465" y="3042353"/>
            <a:ext cx="15223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smtClean="0">
                <a:latin typeface="Adobe Gothic Std B" pitchFamily="34" charset="-128"/>
                <a:ea typeface="Adobe Gothic Std B" pitchFamily="34" charset="-128"/>
              </a:rPr>
              <a:t>done = 1;</a:t>
            </a:r>
            <a:endParaRPr lang="en-US" sz="2000" b="1" dirty="0">
              <a:latin typeface="Adobe Gothic Std B" pitchFamily="34" charset="-128"/>
              <a:ea typeface="Adobe Gothic Std B" pitchFamily="34" charset="-128"/>
            </a:endParaRPr>
          </a:p>
        </p:txBody>
      </p:sp>
      <p:sp>
        <p:nvSpPr>
          <p:cNvPr id="12" name="TextBox 11"/>
          <p:cNvSpPr txBox="1"/>
          <p:nvPr/>
        </p:nvSpPr>
        <p:spPr>
          <a:xfrm>
            <a:off x="6652022" y="3042353"/>
            <a:ext cx="15223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smtClean="0">
                <a:latin typeface="Adobe Gothic Std B" pitchFamily="34" charset="-128"/>
                <a:ea typeface="Adobe Gothic Std B" pitchFamily="34" charset="-128"/>
              </a:rPr>
              <a:t>done = 0;</a:t>
            </a:r>
            <a:endParaRPr lang="en-US" sz="2000" b="1" dirty="0">
              <a:latin typeface="Adobe Gothic Std B" pitchFamily="34" charset="-128"/>
              <a:ea typeface="Adobe Gothic Std B" pitchFamily="34" charset="-128"/>
            </a:endParaRPr>
          </a:p>
        </p:txBody>
      </p:sp>
      <p:sp>
        <p:nvSpPr>
          <p:cNvPr id="13" name="TextBox 12"/>
          <p:cNvSpPr txBox="1"/>
          <p:nvPr/>
        </p:nvSpPr>
        <p:spPr>
          <a:xfrm>
            <a:off x="5863952" y="3955633"/>
            <a:ext cx="1117683"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b="1" dirty="0" smtClean="0">
                <a:latin typeface="Adobe Gothic Std B" pitchFamily="34" charset="-128"/>
                <a:ea typeface="Adobe Gothic Std B" pitchFamily="34" charset="-128"/>
              </a:rPr>
              <a:t>End if</a:t>
            </a:r>
            <a:endParaRPr lang="en-US" sz="2000" b="1" dirty="0">
              <a:latin typeface="Adobe Gothic Std B" pitchFamily="34" charset="-128"/>
              <a:ea typeface="Adobe Gothic Std B" pitchFamily="34" charset="-128"/>
            </a:endParaRPr>
          </a:p>
        </p:txBody>
      </p:sp>
      <p:sp>
        <p:nvSpPr>
          <p:cNvPr id="14" name="Right Arrow 13"/>
          <p:cNvSpPr/>
          <p:nvPr/>
        </p:nvSpPr>
        <p:spPr>
          <a:xfrm>
            <a:off x="3618161" y="2213811"/>
            <a:ext cx="613611" cy="385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dobe Gothic Std B" pitchFamily="34" charset="-128"/>
              <a:ea typeface="Adobe Gothic Std B" pitchFamily="34" charset="-128"/>
            </a:endParaRPr>
          </a:p>
        </p:txBody>
      </p:sp>
      <p:cxnSp>
        <p:nvCxnSpPr>
          <p:cNvPr id="16" name="Straight Arrow Connector 15"/>
          <p:cNvCxnSpPr/>
          <p:nvPr/>
        </p:nvCxnSpPr>
        <p:spPr>
          <a:xfrm>
            <a:off x="6382462" y="1311085"/>
            <a:ext cx="0" cy="583315"/>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18" name="Straight Arrow Connector 17"/>
          <p:cNvCxnSpPr/>
          <p:nvPr/>
        </p:nvCxnSpPr>
        <p:spPr>
          <a:xfrm flipH="1">
            <a:off x="5236442" y="2320975"/>
            <a:ext cx="902368" cy="693668"/>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20" name="Straight Arrow Connector 19"/>
          <p:cNvCxnSpPr/>
          <p:nvPr/>
        </p:nvCxnSpPr>
        <p:spPr>
          <a:xfrm>
            <a:off x="6560021" y="2320975"/>
            <a:ext cx="762495" cy="693668"/>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22" name="Straight Arrow Connector 21"/>
          <p:cNvCxnSpPr/>
          <p:nvPr/>
        </p:nvCxnSpPr>
        <p:spPr>
          <a:xfrm>
            <a:off x="5236442" y="3453250"/>
            <a:ext cx="902368" cy="460818"/>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24" name="Straight Arrow Connector 23"/>
          <p:cNvCxnSpPr/>
          <p:nvPr/>
        </p:nvCxnSpPr>
        <p:spPr>
          <a:xfrm flipH="1">
            <a:off x="6560021" y="3453250"/>
            <a:ext cx="866274" cy="460818"/>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sp>
        <p:nvSpPr>
          <p:cNvPr id="15" name="TextBox 14"/>
          <p:cNvSpPr txBox="1"/>
          <p:nvPr/>
        </p:nvSpPr>
        <p:spPr>
          <a:xfrm>
            <a:off x="2871662" y="5633747"/>
            <a:ext cx="6594764" cy="830997"/>
          </a:xfrm>
          <a:prstGeom prst="rect">
            <a:avLst/>
          </a:prstGeom>
          <a:noFill/>
        </p:spPr>
        <p:txBody>
          <a:bodyPr wrap="square" rtlCol="0">
            <a:spAutoFit/>
          </a:bodyPr>
          <a:lstStyle/>
          <a:p>
            <a:r>
              <a:rPr lang="en-US" sz="4600" b="1" dirty="0" smtClean="0">
                <a:solidFill>
                  <a:srgbClr val="FFC000"/>
                </a:solidFill>
                <a:latin typeface="Adobe Gothic Std B" pitchFamily="34" charset="-128"/>
                <a:ea typeface="Adobe Gothic Std B" pitchFamily="34" charset="-128"/>
              </a:rPr>
              <a:t>How </a:t>
            </a:r>
            <a:r>
              <a:rPr lang="en-US" sz="4600" b="1" dirty="0">
                <a:solidFill>
                  <a:srgbClr val="FFC000"/>
                </a:solidFill>
                <a:latin typeface="Adobe Gothic Std B" pitchFamily="34" charset="-128"/>
                <a:ea typeface="Adobe Gothic Std B" pitchFamily="34" charset="-128"/>
              </a:rPr>
              <a:t>to do it by hands.</a:t>
            </a:r>
            <a:endParaRPr lang="th-TH" sz="4600" b="1" dirty="0">
              <a:solidFill>
                <a:srgbClr val="FFC000"/>
              </a:solidFill>
              <a:latin typeface="Adobe Gothic Std B" pitchFamily="34" charset="-128"/>
              <a:ea typeface="Adobe Gothic Std B" pitchFamily="34" charset="-128"/>
            </a:endParaRPr>
          </a:p>
        </p:txBody>
      </p:sp>
      <p:pic>
        <p:nvPicPr>
          <p:cNvPr id="36" name="Picture 35" descr="C:\Users\7q\Documents\testing\left.png">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151989" y="-70692"/>
            <a:ext cx="935173" cy="10488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7q\Documents\testing\right.png">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046617" cy="921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par>
                                <p:cTn id="8" presetID="10" presetClass="entr" presetSubtype="0" fill="hold" nodeType="withEffect">
                                  <p:stCondLst>
                                    <p:cond delay="2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0</TotalTime>
  <Words>1205</Words>
  <Application>Microsoft Office PowerPoint</Application>
  <PresentationFormat>Bildschirmpräsentation (4:3)</PresentationFormat>
  <Paragraphs>180</Paragraphs>
  <Slides>26</Slides>
  <Notes>2</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Angles</vt:lpstr>
      <vt:lpstr>cyclomatric complexity</vt:lpstr>
      <vt:lpstr>PowerPoint-Präsentation</vt:lpstr>
      <vt:lpstr>PowerPoint-Präsentation</vt:lpstr>
      <vt:lpstr>PowerPoint-Präsentation</vt:lpstr>
      <vt:lpstr>PowerPoint-Präsentation</vt:lpstr>
      <vt:lpstr> </vt:lpstr>
      <vt:lpstr> </vt:lpstr>
      <vt:lpstr>PowerPoint-Präsentation</vt:lpstr>
      <vt:lpstr>PowerPoint-Präsentation</vt:lpstr>
      <vt:lpstr>PowerPoint-Präsentation</vt:lpstr>
      <vt:lpstr>PowerPoint-Präsentation</vt:lpstr>
      <vt:lpstr> </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cyclometric complexity</dc:title>
  <dc:creator>Piyada</dc:creator>
  <cp:lastModifiedBy>Uwe</cp:lastModifiedBy>
  <cp:revision>94</cp:revision>
  <dcterms:created xsi:type="dcterms:W3CDTF">2012-01-25T09:34:05Z</dcterms:created>
  <dcterms:modified xsi:type="dcterms:W3CDTF">2012-02-06T01:47:14Z</dcterms:modified>
</cp:coreProperties>
</file>