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omments/comment1.xml" ContentType="application/vnd.openxmlformats-officedocument.presentationml.comment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6" r:id="rId1"/>
  </p:sldMasterIdLst>
  <p:notesMasterIdLst>
    <p:notesMasterId r:id="rId105"/>
  </p:notesMasterIdLst>
  <p:sldIdLst>
    <p:sldId id="432" r:id="rId2"/>
    <p:sldId id="426" r:id="rId3"/>
    <p:sldId id="274" r:id="rId4"/>
    <p:sldId id="282" r:id="rId5"/>
    <p:sldId id="283" r:id="rId6"/>
    <p:sldId id="284" r:id="rId7"/>
    <p:sldId id="272" r:id="rId8"/>
    <p:sldId id="271" r:id="rId9"/>
    <p:sldId id="275" r:id="rId10"/>
    <p:sldId id="261" r:id="rId11"/>
    <p:sldId id="263" r:id="rId12"/>
    <p:sldId id="259" r:id="rId13"/>
    <p:sldId id="264" r:id="rId14"/>
    <p:sldId id="265" r:id="rId15"/>
    <p:sldId id="269" r:id="rId16"/>
    <p:sldId id="276" r:id="rId17"/>
    <p:sldId id="277" r:id="rId18"/>
    <p:sldId id="278" r:id="rId19"/>
    <p:sldId id="285" r:id="rId20"/>
    <p:sldId id="394" r:id="rId21"/>
    <p:sldId id="395" r:id="rId22"/>
    <p:sldId id="396" r:id="rId23"/>
    <p:sldId id="397" r:id="rId24"/>
    <p:sldId id="398" r:id="rId25"/>
    <p:sldId id="399" r:id="rId26"/>
    <p:sldId id="400" r:id="rId27"/>
    <p:sldId id="401" r:id="rId28"/>
    <p:sldId id="402" r:id="rId29"/>
    <p:sldId id="435" r:id="rId30"/>
    <p:sldId id="436" r:id="rId31"/>
    <p:sldId id="437" r:id="rId32"/>
    <p:sldId id="438" r:id="rId33"/>
    <p:sldId id="439" r:id="rId34"/>
    <p:sldId id="440" r:id="rId35"/>
    <p:sldId id="446" r:id="rId36"/>
    <p:sldId id="444" r:id="rId37"/>
    <p:sldId id="441" r:id="rId38"/>
    <p:sldId id="442" r:id="rId39"/>
    <p:sldId id="445" r:id="rId40"/>
    <p:sldId id="293" r:id="rId41"/>
    <p:sldId id="294" r:id="rId42"/>
    <p:sldId id="295" r:id="rId43"/>
    <p:sldId id="296" r:id="rId44"/>
    <p:sldId id="297" r:id="rId45"/>
    <p:sldId id="299" r:id="rId46"/>
    <p:sldId id="300" r:id="rId47"/>
    <p:sldId id="301" r:id="rId48"/>
    <p:sldId id="302" r:id="rId49"/>
    <p:sldId id="306" r:id="rId50"/>
    <p:sldId id="307" r:id="rId51"/>
    <p:sldId id="308" r:id="rId52"/>
    <p:sldId id="309" r:id="rId53"/>
    <p:sldId id="310" r:id="rId54"/>
    <p:sldId id="313" r:id="rId55"/>
    <p:sldId id="447" r:id="rId56"/>
    <p:sldId id="315" r:id="rId57"/>
    <p:sldId id="316" r:id="rId58"/>
    <p:sldId id="317" r:id="rId59"/>
    <p:sldId id="318" r:id="rId60"/>
    <p:sldId id="319" r:id="rId61"/>
    <p:sldId id="320" r:id="rId62"/>
    <p:sldId id="321" r:id="rId63"/>
    <p:sldId id="322" r:id="rId64"/>
    <p:sldId id="323" r:id="rId65"/>
    <p:sldId id="326" r:id="rId66"/>
    <p:sldId id="327" r:id="rId67"/>
    <p:sldId id="328" r:id="rId68"/>
    <p:sldId id="330" r:id="rId69"/>
    <p:sldId id="331" r:id="rId70"/>
    <p:sldId id="372" r:id="rId71"/>
    <p:sldId id="373" r:id="rId72"/>
    <p:sldId id="374" r:id="rId73"/>
    <p:sldId id="375" r:id="rId74"/>
    <p:sldId id="376" r:id="rId75"/>
    <p:sldId id="377" r:id="rId76"/>
    <p:sldId id="378" r:id="rId77"/>
    <p:sldId id="379" r:id="rId78"/>
    <p:sldId id="380" r:id="rId79"/>
    <p:sldId id="381" r:id="rId80"/>
    <p:sldId id="382" r:id="rId81"/>
    <p:sldId id="383" r:id="rId82"/>
    <p:sldId id="384" r:id="rId83"/>
    <p:sldId id="385" r:id="rId84"/>
    <p:sldId id="431" r:id="rId85"/>
    <p:sldId id="407" r:id="rId86"/>
    <p:sldId id="408" r:id="rId87"/>
    <p:sldId id="409" r:id="rId88"/>
    <p:sldId id="410" r:id="rId89"/>
    <p:sldId id="411" r:id="rId90"/>
    <p:sldId id="412" r:id="rId91"/>
    <p:sldId id="413" r:id="rId92"/>
    <p:sldId id="414" r:id="rId93"/>
    <p:sldId id="415" r:id="rId94"/>
    <p:sldId id="416" r:id="rId95"/>
    <p:sldId id="417" r:id="rId96"/>
    <p:sldId id="418" r:id="rId97"/>
    <p:sldId id="419" r:id="rId98"/>
    <p:sldId id="420" r:id="rId99"/>
    <p:sldId id="421" r:id="rId100"/>
    <p:sldId id="422" r:id="rId101"/>
    <p:sldId id="423" r:id="rId102"/>
    <p:sldId id="424" r:id="rId103"/>
    <p:sldId id="425" r:id="rId104"/>
  </p:sldIdLst>
  <p:sldSz cx="9144000" cy="6858000" type="screen4x3"/>
  <p:notesSz cx="6858000" cy="9144000"/>
  <p:defaultTextStyle>
    <a:defPPr>
      <a:defRPr lang="th-TH"/>
    </a:defPPr>
    <a:lvl1pPr marL="0" algn="l" defTabSz="914400" rtl="0" eaLnBrk="1" latinLnBrk="0" hangingPunct="1">
      <a:defRPr sz="2800" kern="1200">
        <a:solidFill>
          <a:schemeClr val="tx1"/>
        </a:solidFill>
        <a:latin typeface="+mn-lt"/>
        <a:ea typeface="+mn-ea"/>
        <a:cs typeface="+mn-cs"/>
      </a:defRPr>
    </a:lvl1pPr>
    <a:lvl2pPr marL="457200" algn="l" defTabSz="914400" rtl="0" eaLnBrk="1" latinLnBrk="0" hangingPunct="1">
      <a:defRPr sz="2800" kern="1200">
        <a:solidFill>
          <a:schemeClr val="tx1"/>
        </a:solidFill>
        <a:latin typeface="+mn-lt"/>
        <a:ea typeface="+mn-ea"/>
        <a:cs typeface="+mn-cs"/>
      </a:defRPr>
    </a:lvl2pPr>
    <a:lvl3pPr marL="914400" algn="l" defTabSz="914400" rtl="0" eaLnBrk="1" latinLnBrk="0" hangingPunct="1">
      <a:defRPr sz="2800" kern="1200">
        <a:solidFill>
          <a:schemeClr val="tx1"/>
        </a:solidFill>
        <a:latin typeface="+mn-lt"/>
        <a:ea typeface="+mn-ea"/>
        <a:cs typeface="+mn-cs"/>
      </a:defRPr>
    </a:lvl3pPr>
    <a:lvl4pPr marL="1371600" algn="l" defTabSz="914400" rtl="0" eaLnBrk="1" latinLnBrk="0" hangingPunct="1">
      <a:defRPr sz="2800" kern="1200">
        <a:solidFill>
          <a:schemeClr val="tx1"/>
        </a:solidFill>
        <a:latin typeface="+mn-lt"/>
        <a:ea typeface="+mn-ea"/>
        <a:cs typeface="+mn-cs"/>
      </a:defRPr>
    </a:lvl4pPr>
    <a:lvl5pPr marL="1828800" algn="l" defTabSz="914400" rtl="0" eaLnBrk="1" latinLnBrk="0" hangingPunct="1">
      <a:defRPr sz="2800" kern="1200">
        <a:solidFill>
          <a:schemeClr val="tx1"/>
        </a:solidFill>
        <a:latin typeface="+mn-lt"/>
        <a:ea typeface="+mn-ea"/>
        <a:cs typeface="+mn-cs"/>
      </a:defRPr>
    </a:lvl5pPr>
    <a:lvl6pPr marL="2286000" algn="l" defTabSz="914400" rtl="0" eaLnBrk="1" latinLnBrk="0" hangingPunct="1">
      <a:defRPr sz="2800" kern="1200">
        <a:solidFill>
          <a:schemeClr val="tx1"/>
        </a:solidFill>
        <a:latin typeface="+mn-lt"/>
        <a:ea typeface="+mn-ea"/>
        <a:cs typeface="+mn-cs"/>
      </a:defRPr>
    </a:lvl6pPr>
    <a:lvl7pPr marL="2743200" algn="l" defTabSz="914400" rtl="0" eaLnBrk="1" latinLnBrk="0" hangingPunct="1">
      <a:defRPr sz="2800" kern="1200">
        <a:solidFill>
          <a:schemeClr val="tx1"/>
        </a:solidFill>
        <a:latin typeface="+mn-lt"/>
        <a:ea typeface="+mn-ea"/>
        <a:cs typeface="+mn-cs"/>
      </a:defRPr>
    </a:lvl7pPr>
    <a:lvl8pPr marL="3200400" algn="l" defTabSz="914400" rtl="0" eaLnBrk="1" latinLnBrk="0" hangingPunct="1">
      <a:defRPr sz="2800" kern="1200">
        <a:solidFill>
          <a:schemeClr val="tx1"/>
        </a:solidFill>
        <a:latin typeface="+mn-lt"/>
        <a:ea typeface="+mn-ea"/>
        <a:cs typeface="+mn-cs"/>
      </a:defRPr>
    </a:lvl8pPr>
    <a:lvl9pPr marL="3657600" algn="l" defTabSz="914400" rtl="0" eaLnBrk="1" latinLnBrk="0" hangingPunct="1">
      <a:defRPr sz="2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Uwe" initials="U"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9900"/>
    <a:srgbClr val="0000CC"/>
    <a:srgbClr val="CC6600"/>
    <a:srgbClr val="FFFF66"/>
    <a:srgbClr val="FFCC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88" autoAdjust="0"/>
    <p:restoredTop sz="94624" autoAdjust="0"/>
  </p:normalViewPr>
  <p:slideViewPr>
    <p:cSldViewPr>
      <p:cViewPr varScale="1">
        <p:scale>
          <a:sx n="70" d="100"/>
          <a:sy n="70" d="100"/>
        </p:scale>
        <p:origin x="-1386" y="-9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6018"/>
    </p:cViewPr>
  </p:sorter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07" Type="http://schemas.openxmlformats.org/officeDocument/2006/relationships/presProps" Target="presProps.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102" Type="http://schemas.openxmlformats.org/officeDocument/2006/relationships/slide" Target="slides/slide101.xml"/><Relationship Id="rId110" Type="http://schemas.openxmlformats.org/officeDocument/2006/relationships/tableStyles" Target="tableStyles.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commentAuthors" Target="commentAuthor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theme" Target="theme/theme1.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s>
</file>

<file path=ppt/comments/comment1.xml><?xml version="1.0" encoding="utf-8"?>
<p:cmLst xmlns:a="http://schemas.openxmlformats.org/drawingml/2006/main" xmlns:r="http://schemas.openxmlformats.org/officeDocument/2006/relationships" xmlns:p="http://schemas.openxmlformats.org/presentationml/2006/main">
  <p:cm authorId="0" dt="2012-01-15T02:21:02.341" idx="1">
    <p:pos x="4962" y="1351"/>
    <p:text>Attention: Right answer is 'B'</p:tex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th-TH"/>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A9C9ED5-A8D6-4DA2-B993-A5F6944972D8}" type="datetimeFigureOut">
              <a:rPr lang="th-TH" smtClean="0"/>
              <a:pPr/>
              <a:t>15/01/55</a:t>
            </a:fld>
            <a:endParaRPr lang="th-TH"/>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th-TH"/>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th-TH"/>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2E64CDE-EA1B-4103-99B5-B2D74D77024D}" type="slidenum">
              <a:rPr lang="th-TH" smtClean="0"/>
              <a:pPr/>
              <a:t>‹Nr.›</a:t>
            </a:fld>
            <a:endParaRPr lang="th-TH"/>
          </a:p>
        </p:txBody>
      </p:sp>
    </p:spTree>
    <p:extLst>
      <p:ext uri="{BB962C8B-B14F-4D97-AF65-F5344CB8AC3E}">
        <p14:creationId xmlns:p14="http://schemas.microsoft.com/office/powerpoint/2010/main" val="2682599931"/>
      </p:ext>
    </p:extLst>
  </p:cSld>
  <p:clrMap bg1="lt1" tx1="dk1" bg2="lt2" tx2="dk2" accent1="accent1" accent2="accent2" accent3="accent3" accent4="accent4" accent5="accent5" accent6="accent6" hlink="hlink" folHlink="folHlink"/>
  <p:notes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3CC85EC-B105-497A-B1C0-2F74DB5057E6}" type="slidenum">
              <a:rPr lang="en-US"/>
              <a:pPr/>
              <a:t>4</a:t>
            </a:fld>
            <a:endParaRPr lang="en-US"/>
          </a:p>
        </p:txBody>
      </p:sp>
      <p:sp>
        <p:nvSpPr>
          <p:cNvPr id="29698" name="Rectangle 2"/>
          <p:cNvSpPr>
            <a:spLocks noGrp="1" noRot="1" noChangeAspect="1" noChangeArrowheads="1" noTextEdit="1"/>
          </p:cNvSpPr>
          <p:nvPr>
            <p:ph type="sldImg"/>
          </p:nvPr>
        </p:nvSpPr>
        <p:spPr>
          <a:ln/>
        </p:spPr>
      </p:sp>
      <p:sp>
        <p:nvSpPr>
          <p:cNvPr id="29699" name="Rectangle 3"/>
          <p:cNvSpPr>
            <a:spLocks noGrp="1" noChangeArrowheads="1"/>
          </p:cNvSpPr>
          <p:nvPr>
            <p:ph type="body" idx="1"/>
          </p:nvPr>
        </p:nvSpPr>
        <p:spPr>
          <a:xfrm>
            <a:off x="914400" y="4343400"/>
            <a:ext cx="5029200" cy="4114800"/>
          </a:xfrm>
        </p:spPr>
        <p:txBody>
          <a:bodyPr/>
          <a:lstStyle/>
          <a:p>
            <a:pPr>
              <a:spcBef>
                <a:spcPct val="20000"/>
              </a:spcBef>
              <a:buFontTx/>
              <a:buChar char="•"/>
            </a:pPr>
            <a:r>
              <a:rPr lang="en-GB" sz="3200">
                <a:solidFill>
                  <a:schemeClr val="bg1"/>
                </a:solidFill>
              </a:rPr>
              <a:t>Input data and output results often fall into different classes where all members of a class are related</a:t>
            </a:r>
          </a:p>
          <a:p>
            <a:pPr>
              <a:spcBef>
                <a:spcPct val="20000"/>
              </a:spcBef>
              <a:buFontTx/>
              <a:buChar char="•"/>
            </a:pPr>
            <a:r>
              <a:rPr lang="en-GB" sz="3200">
                <a:solidFill>
                  <a:schemeClr val="bg1"/>
                </a:solidFill>
              </a:rPr>
              <a:t>Each of these classes is an equivalence partition where the program behaves in an equivalent way for each class member</a:t>
            </a:r>
          </a:p>
          <a:p>
            <a:pPr>
              <a:spcBef>
                <a:spcPct val="20000"/>
              </a:spcBef>
              <a:buFontTx/>
              <a:buChar char="•"/>
            </a:pPr>
            <a:r>
              <a:rPr lang="en-GB" sz="3200">
                <a:solidFill>
                  <a:schemeClr val="bg1"/>
                </a:solidFill>
              </a:rPr>
              <a:t>Test cases should be chosen from each partition</a:t>
            </a:r>
          </a:p>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ln/>
        </p:spPr>
        <p:txBody>
          <a:bodyPr/>
          <a:lstStyle/>
          <a:p>
            <a:r>
              <a:rPr lang="en-US"/>
              <a:t>Handouts</a:t>
            </a:r>
          </a:p>
        </p:txBody>
      </p:sp>
      <p:sp>
        <p:nvSpPr>
          <p:cNvPr id="5" name="Rectangle 5"/>
          <p:cNvSpPr>
            <a:spLocks noGrp="1" noChangeArrowheads="1"/>
          </p:cNvSpPr>
          <p:nvPr>
            <p:ph type="sldNum" sz="quarter" idx="5"/>
          </p:nvPr>
        </p:nvSpPr>
        <p:spPr>
          <a:ln/>
        </p:spPr>
        <p:txBody>
          <a:bodyPr/>
          <a:lstStyle/>
          <a:p>
            <a:fld id="{C0093967-7A44-458B-A812-C3D7F3C96782}" type="slidenum">
              <a:rPr lang="en-US"/>
              <a:pPr/>
              <a:t>54</a:t>
            </a:fld>
            <a:endParaRPr lang="en-US"/>
          </a:p>
        </p:txBody>
      </p:sp>
      <p:sp>
        <p:nvSpPr>
          <p:cNvPr id="358402" name="Rectangle 2"/>
          <p:cNvSpPr>
            <a:spLocks noGrp="1" noRot="1" noChangeAspect="1" noChangeArrowheads="1" noTextEdit="1"/>
          </p:cNvSpPr>
          <p:nvPr>
            <p:ph type="sldImg"/>
          </p:nvPr>
        </p:nvSpPr>
        <p:spPr>
          <a:ln/>
        </p:spPr>
      </p:sp>
      <p:sp>
        <p:nvSpPr>
          <p:cNvPr id="358403" name="Rectangle 3"/>
          <p:cNvSpPr>
            <a:spLocks noGrp="1" noChangeArrowheads="1"/>
          </p:cNvSpPr>
          <p:nvPr>
            <p:ph type="body" idx="1"/>
          </p:nvPr>
        </p:nvSpPr>
        <p:spPr/>
        <p:txBody>
          <a:bodyPr/>
          <a:lstStyle/>
          <a:p>
            <a:endParaRPr lang="th-TH"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D99D1BB-4533-4295-B794-BF7D0B48C13E}" type="slidenum">
              <a:rPr lang="en-US"/>
              <a:pPr/>
              <a:t>5</a:t>
            </a:fld>
            <a:endParaRPr lang="en-US"/>
          </a:p>
        </p:txBody>
      </p:sp>
      <p:sp>
        <p:nvSpPr>
          <p:cNvPr id="31746" name="Rectangle 2"/>
          <p:cNvSpPr>
            <a:spLocks noGrp="1" noRot="1" noChangeAspect="1" noChangeArrowheads="1" noTextEdit="1"/>
          </p:cNvSpPr>
          <p:nvPr>
            <p:ph type="sldImg"/>
          </p:nvPr>
        </p:nvSpPr>
        <p:spPr>
          <a:ln/>
        </p:spPr>
      </p:sp>
      <p:sp>
        <p:nvSpPr>
          <p:cNvPr id="31747" name="Rectangle 3"/>
          <p:cNvSpPr>
            <a:spLocks noGrp="1" noChangeArrowheads="1"/>
          </p:cNvSpPr>
          <p:nvPr>
            <p:ph type="body" idx="1"/>
          </p:nvPr>
        </p:nvSpPr>
        <p:spPr>
          <a:xfrm>
            <a:off x="914400" y="4343400"/>
            <a:ext cx="5029200" cy="4114800"/>
          </a:xfrm>
        </p:spPr>
        <p:txBody>
          <a:bodyPr/>
          <a:lstStyle/>
          <a:p>
            <a:pPr>
              <a:lnSpc>
                <a:spcPct val="90000"/>
              </a:lnSpc>
              <a:spcBef>
                <a:spcPct val="20000"/>
              </a:spcBef>
              <a:buFontTx/>
              <a:buChar char="•"/>
            </a:pPr>
            <a:r>
              <a:rPr lang="en-US" sz="2800"/>
              <a:t>Program specification states that the system will accept between 4 and 10 inputs which are 5-digit integers. Partition system inputs and outputs into ‘equivalence sets’</a:t>
            </a:r>
          </a:p>
          <a:p>
            <a:pPr lvl="1">
              <a:lnSpc>
                <a:spcPct val="90000"/>
              </a:lnSpc>
              <a:spcBef>
                <a:spcPct val="20000"/>
              </a:spcBef>
              <a:buFontTx/>
              <a:buChar char="–"/>
            </a:pPr>
            <a:r>
              <a:rPr lang="en-US" sz="2400"/>
              <a:t>If input is a 5-digit integer between 10000 ad 99999, equivalence partitions are </a:t>
            </a:r>
          </a:p>
          <a:p>
            <a:pPr lvl="1">
              <a:lnSpc>
                <a:spcPct val="90000"/>
              </a:lnSpc>
              <a:spcBef>
                <a:spcPct val="20000"/>
              </a:spcBef>
            </a:pPr>
            <a:r>
              <a:rPr lang="en-US" sz="2400"/>
              <a:t>	&lt;10000, 10000-99999 and &gt;10000</a:t>
            </a:r>
          </a:p>
          <a:p>
            <a:pPr>
              <a:lnSpc>
                <a:spcPct val="90000"/>
              </a:lnSpc>
              <a:spcBef>
                <a:spcPct val="20000"/>
              </a:spcBef>
              <a:buFontTx/>
              <a:buChar char="•"/>
            </a:pPr>
            <a:r>
              <a:rPr lang="en-US" sz="2800"/>
              <a:t>Choose test cases at the boundary of these </a:t>
            </a:r>
            <a:br>
              <a:rPr lang="en-US" sz="2800"/>
            </a:br>
            <a:r>
              <a:rPr lang="en-US" sz="2800"/>
              <a:t>sets</a:t>
            </a:r>
          </a:p>
          <a:p>
            <a:pPr lvl="1">
              <a:lnSpc>
                <a:spcPct val="90000"/>
              </a:lnSpc>
              <a:spcBef>
                <a:spcPct val="20000"/>
              </a:spcBef>
              <a:buFontTx/>
              <a:buChar char="–"/>
            </a:pPr>
            <a:r>
              <a:rPr lang="en-US" sz="2400"/>
              <a:t>00000, 09999, 10000, 99999, 10001</a:t>
            </a:r>
          </a:p>
          <a:p>
            <a:pPr>
              <a:lnSpc>
                <a:spcPct val="90000"/>
              </a:lnSpc>
              <a:spcBef>
                <a:spcPct val="20000"/>
              </a:spcBef>
              <a:buFontTx/>
              <a:buChar char="•"/>
            </a:pPr>
            <a:endParaRPr lang="en-US" sz="2800"/>
          </a:p>
          <a:p>
            <a:pPr>
              <a:lnSpc>
                <a:spcPct val="90000"/>
              </a:lnSpc>
            </a:pPr>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DD500F4-AA35-43CD-8CC9-0A718B33B7D1}" type="slidenum">
              <a:rPr lang="en-US"/>
              <a:pPr/>
              <a:t>6</a:t>
            </a:fld>
            <a:endParaRPr lang="en-US"/>
          </a:p>
        </p:txBody>
      </p:sp>
      <p:sp>
        <p:nvSpPr>
          <p:cNvPr id="86018" name="Rectangle 2"/>
          <p:cNvSpPr>
            <a:spLocks noGrp="1" noRot="1" noChangeAspect="1" noChangeArrowheads="1" noTextEdit="1"/>
          </p:cNvSpPr>
          <p:nvPr>
            <p:ph type="sldImg"/>
          </p:nvPr>
        </p:nvSpPr>
        <p:spPr>
          <a:ln/>
        </p:spPr>
      </p:sp>
      <p:sp>
        <p:nvSpPr>
          <p:cNvPr id="86019" name="Rectangle 3"/>
          <p:cNvSpPr>
            <a:spLocks noGrp="1" noChangeArrowheads="1"/>
          </p:cNvSpPr>
          <p:nvPr>
            <p:ph type="body" idx="1"/>
          </p:nvPr>
        </p:nvSpPr>
        <p:spPr/>
        <p:txBody>
          <a:bodyPr/>
          <a:lstStyle/>
          <a:p>
            <a:endParaRPr lang="th-TH"/>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body" idx="1"/>
          </p:nvPr>
        </p:nvSpPr>
        <p:spPr>
          <a:ln/>
        </p:spPr>
        <p:txBody>
          <a:bodyPr/>
          <a:lstStyle/>
          <a:p>
            <a:endParaRPr lang="th-TH"/>
          </a:p>
        </p:txBody>
      </p:sp>
      <p:sp>
        <p:nvSpPr>
          <p:cNvPr id="20483" name="Rectangle 3"/>
          <p:cNvSpPr>
            <a:spLocks noGrp="1" noRot="1" noChangeAspect="1" noChangeArrowheads="1" noTextEdit="1"/>
          </p:cNvSpPr>
          <p:nvPr>
            <p:ph type="sldImg"/>
          </p:nvPr>
        </p:nvSpPr>
        <p:spPr>
          <a:ln cap="flat"/>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ln/>
        </p:spPr>
        <p:txBody>
          <a:bodyPr/>
          <a:lstStyle/>
          <a:p>
            <a:r>
              <a:rPr lang="en-US"/>
              <a:t>Handouts</a:t>
            </a:r>
          </a:p>
        </p:txBody>
      </p:sp>
      <p:sp>
        <p:nvSpPr>
          <p:cNvPr id="5" name="Rectangle 5"/>
          <p:cNvSpPr>
            <a:spLocks noGrp="1" noChangeArrowheads="1"/>
          </p:cNvSpPr>
          <p:nvPr>
            <p:ph type="sldNum" sz="quarter" idx="5"/>
          </p:nvPr>
        </p:nvSpPr>
        <p:spPr>
          <a:ln/>
        </p:spPr>
        <p:txBody>
          <a:bodyPr/>
          <a:lstStyle/>
          <a:p>
            <a:fld id="{A2445FBF-9AA2-4C8A-9A78-408DA556F61B}" type="slidenum">
              <a:rPr lang="en-US"/>
              <a:pPr/>
              <a:t>19</a:t>
            </a:fld>
            <a:endParaRPr lang="en-US"/>
          </a:p>
        </p:txBody>
      </p:sp>
      <p:sp>
        <p:nvSpPr>
          <p:cNvPr id="349186" name="Rectangle 2"/>
          <p:cNvSpPr>
            <a:spLocks noGrp="1" noRot="1" noChangeAspect="1" noChangeArrowheads="1" noTextEdit="1"/>
          </p:cNvSpPr>
          <p:nvPr>
            <p:ph type="sldImg"/>
          </p:nvPr>
        </p:nvSpPr>
        <p:spPr>
          <a:ln/>
        </p:spPr>
      </p:sp>
      <p:sp>
        <p:nvSpPr>
          <p:cNvPr id="349187" name="Rectangle 3"/>
          <p:cNvSpPr>
            <a:spLocks noGrp="1" noChangeArrowheads="1"/>
          </p:cNvSpPr>
          <p:nvPr>
            <p:ph type="body" idx="1"/>
          </p:nvPr>
        </p:nvSpPr>
        <p:spPr/>
        <p:txBody>
          <a:bodyPr/>
          <a:lstStyle/>
          <a:p>
            <a:endParaRPr lang="th-TH"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ln/>
        </p:spPr>
        <p:txBody>
          <a:bodyPr/>
          <a:lstStyle/>
          <a:p>
            <a:r>
              <a:rPr lang="en-US"/>
              <a:t>Handouts</a:t>
            </a:r>
          </a:p>
        </p:txBody>
      </p:sp>
      <p:sp>
        <p:nvSpPr>
          <p:cNvPr id="5" name="Rectangle 5"/>
          <p:cNvSpPr>
            <a:spLocks noGrp="1" noChangeArrowheads="1"/>
          </p:cNvSpPr>
          <p:nvPr>
            <p:ph type="sldNum" sz="quarter" idx="5"/>
          </p:nvPr>
        </p:nvSpPr>
        <p:spPr>
          <a:ln/>
        </p:spPr>
        <p:txBody>
          <a:bodyPr/>
          <a:lstStyle/>
          <a:p>
            <a:fld id="{97AF9611-1A39-4332-AB4E-01C1A36A762B}" type="slidenum">
              <a:rPr lang="en-US"/>
              <a:pPr/>
              <a:t>39</a:t>
            </a:fld>
            <a:endParaRPr lang="en-US"/>
          </a:p>
        </p:txBody>
      </p:sp>
      <p:sp>
        <p:nvSpPr>
          <p:cNvPr id="355330" name="Rectangle 2"/>
          <p:cNvSpPr>
            <a:spLocks noGrp="1" noRot="1" noChangeAspect="1" noChangeArrowheads="1" noTextEdit="1"/>
          </p:cNvSpPr>
          <p:nvPr>
            <p:ph type="sldImg"/>
          </p:nvPr>
        </p:nvSpPr>
        <p:spPr>
          <a:ln/>
        </p:spPr>
      </p:sp>
      <p:sp>
        <p:nvSpPr>
          <p:cNvPr id="355331" name="Rectangle 3"/>
          <p:cNvSpPr>
            <a:spLocks noGrp="1" noChangeArrowheads="1"/>
          </p:cNvSpPr>
          <p:nvPr>
            <p:ph type="body" idx="1"/>
          </p:nvPr>
        </p:nvSpPr>
        <p:spPr/>
        <p:txBody>
          <a:bodyPr/>
          <a:lstStyle/>
          <a:p>
            <a:endParaRPr lang="th-TH"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2F1AC29-AA07-405D-ABE1-51FCF78F1C15}" type="slidenum">
              <a:rPr lang="en-US"/>
              <a:pPr/>
              <a:t>40</a:t>
            </a:fld>
            <a:endParaRPr lang="en-US"/>
          </a:p>
        </p:txBody>
      </p:sp>
      <p:sp>
        <p:nvSpPr>
          <p:cNvPr id="87042" name="Rectangle 2"/>
          <p:cNvSpPr>
            <a:spLocks noGrp="1" noRot="1" noChangeAspect="1" noChangeArrowheads="1" noTextEdit="1"/>
          </p:cNvSpPr>
          <p:nvPr>
            <p:ph type="sldImg"/>
          </p:nvPr>
        </p:nvSpPr>
        <p:spPr>
          <a:ln/>
        </p:spPr>
      </p:sp>
      <p:sp>
        <p:nvSpPr>
          <p:cNvPr id="87043" name="Rectangle 3"/>
          <p:cNvSpPr>
            <a:spLocks noGrp="1" noChangeArrowheads="1"/>
          </p:cNvSpPr>
          <p:nvPr>
            <p:ph type="body" idx="1"/>
          </p:nvPr>
        </p:nvSpPr>
        <p:spPr/>
        <p:txBody>
          <a:bodyPr/>
          <a:lstStyle/>
          <a:p>
            <a:endParaRPr lang="th-TH"/>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D561CCA-CB07-4765-A5F1-360F8AF184CA}" type="slidenum">
              <a:rPr lang="en-US"/>
              <a:pPr/>
              <a:t>42</a:t>
            </a:fld>
            <a:endParaRPr lang="en-US"/>
          </a:p>
        </p:txBody>
      </p:sp>
      <p:sp>
        <p:nvSpPr>
          <p:cNvPr id="88066" name="Rectangle 2"/>
          <p:cNvSpPr>
            <a:spLocks noGrp="1" noRot="1" noChangeAspect="1" noChangeArrowheads="1" noTextEdit="1"/>
          </p:cNvSpPr>
          <p:nvPr>
            <p:ph type="sldImg"/>
          </p:nvPr>
        </p:nvSpPr>
        <p:spPr>
          <a:ln/>
        </p:spPr>
      </p:sp>
      <p:sp>
        <p:nvSpPr>
          <p:cNvPr id="88067" name="Rectangle 3"/>
          <p:cNvSpPr>
            <a:spLocks noGrp="1" noChangeArrowheads="1"/>
          </p:cNvSpPr>
          <p:nvPr>
            <p:ph type="body" idx="1"/>
          </p:nvPr>
        </p:nvSpPr>
        <p:spPr/>
        <p:txBody>
          <a:bodyPr/>
          <a:lstStyle/>
          <a:p>
            <a:endParaRPr lang="th-TH"/>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B17FFC3-0240-410D-8565-F22175682534}" type="slidenum">
              <a:rPr lang="en-US"/>
              <a:pPr/>
              <a:t>43</a:t>
            </a:fld>
            <a:endParaRPr lang="en-US"/>
          </a:p>
        </p:txBody>
      </p:sp>
      <p:sp>
        <p:nvSpPr>
          <p:cNvPr id="90114" name="Rectangle 2"/>
          <p:cNvSpPr>
            <a:spLocks noGrp="1" noRot="1" noChangeAspect="1" noChangeArrowheads="1" noTextEdit="1"/>
          </p:cNvSpPr>
          <p:nvPr>
            <p:ph type="sldImg"/>
          </p:nvPr>
        </p:nvSpPr>
        <p:spPr>
          <a:ln/>
        </p:spPr>
      </p:sp>
      <p:sp>
        <p:nvSpPr>
          <p:cNvPr id="90115" name="Rectangle 3"/>
          <p:cNvSpPr>
            <a:spLocks noGrp="1" noChangeArrowheads="1"/>
          </p:cNvSpPr>
          <p:nvPr>
            <p:ph type="body" idx="1"/>
          </p:nvPr>
        </p:nvSpPr>
        <p:spPr/>
        <p:txBody>
          <a:bodyPr/>
          <a:lstStyle/>
          <a:p>
            <a:endParaRPr lang="th-TH"/>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3">
        <a:schemeClr val="bg1"/>
      </p:bgRef>
    </p:bg>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3" name="Rounded Rectangle 12"/>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9" name="Subtitle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r>
              <a:rPr lang="th-TH" smtClean="0"/>
              <a:t>1/13/2012</a:t>
            </a:r>
            <a:endParaRPr lang="th-TH"/>
          </a:p>
        </p:txBody>
      </p:sp>
      <p:sp>
        <p:nvSpPr>
          <p:cNvPr id="17" name="Footer Placeholder 16"/>
          <p:cNvSpPr>
            <a:spLocks noGrp="1"/>
          </p:cNvSpPr>
          <p:nvPr>
            <p:ph type="ftr" sz="quarter" idx="11"/>
          </p:nvPr>
        </p:nvSpPr>
        <p:spPr/>
        <p:txBody>
          <a:bodyPr/>
          <a:lstStyle/>
          <a:p>
            <a:r>
              <a:rPr lang="en-US" smtClean="0"/>
              <a:t>IT Quality and Software Test. Topic Equivalence Partitioning and Boundary Value Analysis</a:t>
            </a:r>
            <a:endParaRPr lang="th-TH"/>
          </a:p>
        </p:txBody>
      </p:sp>
      <p:sp>
        <p:nvSpPr>
          <p:cNvPr id="29" name="Slide Number Placeholder 28"/>
          <p:cNvSpPr>
            <a:spLocks noGrp="1"/>
          </p:cNvSpPr>
          <p:nvPr>
            <p:ph type="sldNum" sz="quarter" idx="12"/>
          </p:nvPr>
        </p:nvSpPr>
        <p:spPr/>
        <p:txBody>
          <a:bodyPr lIns="0" tIns="0" rIns="0" bIns="0">
            <a:noAutofit/>
          </a:bodyPr>
          <a:lstStyle>
            <a:lvl1pPr>
              <a:defRPr sz="1400">
                <a:solidFill>
                  <a:srgbClr val="FFFFFF"/>
                </a:solidFill>
              </a:defRPr>
            </a:lvl1pPr>
          </a:lstStyle>
          <a:p>
            <a:fld id="{C47F1BCF-1B0A-4C4B-86C3-8A1C8916313F}" type="slidenum">
              <a:rPr lang="th-TH" smtClean="0"/>
              <a:pPr/>
              <a:t>‹Nr.›</a:t>
            </a:fld>
            <a:endParaRPr lang="th-TH"/>
          </a:p>
        </p:txBody>
      </p:sp>
      <p:sp>
        <p:nvSpPr>
          <p:cNvPr id="7" name="Rectangle 6"/>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r>
              <a:rPr lang="th-TH" smtClean="0"/>
              <a:t>1/13/2012</a:t>
            </a:r>
            <a:endParaRPr lang="th-TH"/>
          </a:p>
        </p:txBody>
      </p:sp>
      <p:sp>
        <p:nvSpPr>
          <p:cNvPr id="5" name="Footer Placeholder 4"/>
          <p:cNvSpPr>
            <a:spLocks noGrp="1"/>
          </p:cNvSpPr>
          <p:nvPr>
            <p:ph type="ftr" sz="quarter" idx="11"/>
          </p:nvPr>
        </p:nvSpPr>
        <p:spPr/>
        <p:txBody>
          <a:bodyPr/>
          <a:lstStyle/>
          <a:p>
            <a:r>
              <a:rPr lang="en-US" smtClean="0"/>
              <a:t>IT Quality and Software Test. Topic Equivalence Partitioning and Boundary Value Analysis</a:t>
            </a:r>
            <a:endParaRPr lang="th-TH"/>
          </a:p>
        </p:txBody>
      </p:sp>
      <p:sp>
        <p:nvSpPr>
          <p:cNvPr id="6" name="Slide Number Placeholder 5"/>
          <p:cNvSpPr>
            <a:spLocks noGrp="1"/>
          </p:cNvSpPr>
          <p:nvPr>
            <p:ph type="sldNum" sz="quarter" idx="12"/>
          </p:nvPr>
        </p:nvSpPr>
        <p:spPr/>
        <p:txBody>
          <a:bodyPr/>
          <a:lstStyle/>
          <a:p>
            <a:fld id="{C47F1BCF-1B0A-4C4B-86C3-8A1C8916313F}" type="slidenum">
              <a:rPr lang="th-TH" smtClean="0"/>
              <a:pPr/>
              <a:t>‹Nr.›</a:t>
            </a:fld>
            <a:endParaRPr lang="th-TH"/>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1"/>
            <a:ext cx="201168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914400" y="274640"/>
            <a:ext cx="55626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r>
              <a:rPr lang="th-TH" smtClean="0"/>
              <a:t>1/13/2012</a:t>
            </a:r>
            <a:endParaRPr lang="th-TH"/>
          </a:p>
        </p:txBody>
      </p:sp>
      <p:sp>
        <p:nvSpPr>
          <p:cNvPr id="5" name="Footer Placeholder 4"/>
          <p:cNvSpPr>
            <a:spLocks noGrp="1"/>
          </p:cNvSpPr>
          <p:nvPr>
            <p:ph type="ftr" sz="quarter" idx="11"/>
          </p:nvPr>
        </p:nvSpPr>
        <p:spPr/>
        <p:txBody>
          <a:bodyPr/>
          <a:lstStyle/>
          <a:p>
            <a:r>
              <a:rPr lang="en-US" smtClean="0"/>
              <a:t>IT Quality and Software Test. Topic Equivalence Partitioning and Boundary Value Analysis</a:t>
            </a:r>
            <a:endParaRPr lang="th-TH"/>
          </a:p>
        </p:txBody>
      </p:sp>
      <p:sp>
        <p:nvSpPr>
          <p:cNvPr id="6" name="Slide Number Placeholder 5"/>
          <p:cNvSpPr>
            <a:spLocks noGrp="1"/>
          </p:cNvSpPr>
          <p:nvPr>
            <p:ph type="sldNum" sz="quarter" idx="12"/>
          </p:nvPr>
        </p:nvSpPr>
        <p:spPr/>
        <p:txBody>
          <a:bodyPr/>
          <a:lstStyle/>
          <a:p>
            <a:fld id="{C47F1BCF-1B0A-4C4B-86C3-8A1C8916313F}" type="slidenum">
              <a:rPr lang="th-TH" smtClean="0"/>
              <a:pPr/>
              <a:t>‹Nr.›</a:t>
            </a:fld>
            <a:endParaRPr lang="th-TH"/>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r>
              <a:rPr lang="th-TH" smtClean="0"/>
              <a:t>1/13/2012</a:t>
            </a:r>
            <a:endParaRPr lang="th-TH"/>
          </a:p>
        </p:txBody>
      </p:sp>
      <p:sp>
        <p:nvSpPr>
          <p:cNvPr id="5" name="Footer Placeholder 4"/>
          <p:cNvSpPr>
            <a:spLocks noGrp="1"/>
          </p:cNvSpPr>
          <p:nvPr>
            <p:ph type="ftr" sz="quarter" idx="11"/>
          </p:nvPr>
        </p:nvSpPr>
        <p:spPr/>
        <p:txBody>
          <a:bodyPr/>
          <a:lstStyle/>
          <a:p>
            <a:r>
              <a:rPr lang="en-US" smtClean="0"/>
              <a:t>IT Quality and Software Test. Topic Equivalence Partitioning and Boundary Value Analysis</a:t>
            </a:r>
            <a:endParaRPr lang="th-TH"/>
          </a:p>
        </p:txBody>
      </p:sp>
      <p:sp>
        <p:nvSpPr>
          <p:cNvPr id="6" name="Slide Number Placeholder 5"/>
          <p:cNvSpPr>
            <a:spLocks noGrp="1"/>
          </p:cNvSpPr>
          <p:nvPr>
            <p:ph type="sldNum" sz="quarter" idx="12"/>
          </p:nvPr>
        </p:nvSpPr>
        <p:spPr/>
        <p:txBody>
          <a:bodyPr/>
          <a:lstStyle/>
          <a:p>
            <a:fld id="{C47F1BCF-1B0A-4C4B-86C3-8A1C8916313F}" type="slidenum">
              <a:rPr lang="th-TH" smtClean="0"/>
              <a:pPr/>
              <a:t>‹Nr.›</a:t>
            </a:fld>
            <a:endParaRPr lang="th-TH"/>
          </a:p>
        </p:txBody>
      </p:sp>
      <p:sp>
        <p:nvSpPr>
          <p:cNvPr id="8" name="Content Placeholder 7"/>
          <p:cNvSpPr>
            <a:spLocks noGrp="1"/>
          </p:cNvSpPr>
          <p:nvPr>
            <p:ph sz="quarter" idx="1"/>
          </p:nvPr>
        </p:nvSpPr>
        <p:spPr>
          <a:xfrm>
            <a:off x="914400" y="1447800"/>
            <a:ext cx="777240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0" name="Rounded Rectangle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722313" y="952500"/>
            <a:ext cx="7772400" cy="1362075"/>
          </a:xfrm>
        </p:spPr>
        <p:txBody>
          <a:bodyPr anchor="b" anchorCtr="0"/>
          <a:lstStyle>
            <a:lvl1pPr algn="l">
              <a:buNone/>
              <a:defRPr sz="4000" b="0" cap="none"/>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r>
              <a:rPr lang="th-TH" smtClean="0"/>
              <a:t>1/13/2012</a:t>
            </a:r>
            <a:endParaRPr lang="th-TH"/>
          </a:p>
        </p:txBody>
      </p:sp>
      <p:sp>
        <p:nvSpPr>
          <p:cNvPr id="5" name="Footer Placeholder 4"/>
          <p:cNvSpPr>
            <a:spLocks noGrp="1"/>
          </p:cNvSpPr>
          <p:nvPr>
            <p:ph type="ftr" sz="quarter" idx="11"/>
          </p:nvPr>
        </p:nvSpPr>
        <p:spPr>
          <a:xfrm>
            <a:off x="800100" y="6172200"/>
            <a:ext cx="4000500" cy="457200"/>
          </a:xfrm>
        </p:spPr>
        <p:txBody>
          <a:bodyPr/>
          <a:lstStyle/>
          <a:p>
            <a:r>
              <a:rPr lang="en-US" smtClean="0"/>
              <a:t>IT Quality and Software Test. Topic Equivalence Partitioning and Boundary Value Analysis</a:t>
            </a:r>
            <a:endParaRPr lang="th-TH"/>
          </a:p>
        </p:txBody>
      </p:sp>
      <p:sp>
        <p:nvSpPr>
          <p:cNvPr id="7" name="Rectangle 6"/>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146304" y="6208776"/>
            <a:ext cx="457200" cy="457200"/>
          </a:xfrm>
        </p:spPr>
        <p:txBody>
          <a:bodyPr/>
          <a:lstStyle/>
          <a:p>
            <a:fld id="{C47F1BCF-1B0A-4C4B-86C3-8A1C8916313F}" type="slidenum">
              <a:rPr lang="th-TH" smtClean="0"/>
              <a:pPr/>
              <a:t>‹Nr.›</a:t>
            </a:fld>
            <a:endParaRPr lang="th-TH"/>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r>
              <a:rPr lang="th-TH" smtClean="0"/>
              <a:t>1/13/2012</a:t>
            </a:r>
            <a:endParaRPr lang="th-TH"/>
          </a:p>
        </p:txBody>
      </p:sp>
      <p:sp>
        <p:nvSpPr>
          <p:cNvPr id="6" name="Footer Placeholder 5"/>
          <p:cNvSpPr>
            <a:spLocks noGrp="1"/>
          </p:cNvSpPr>
          <p:nvPr>
            <p:ph type="ftr" sz="quarter" idx="11"/>
          </p:nvPr>
        </p:nvSpPr>
        <p:spPr/>
        <p:txBody>
          <a:bodyPr/>
          <a:lstStyle/>
          <a:p>
            <a:r>
              <a:rPr lang="en-US" smtClean="0"/>
              <a:t>IT Quality and Software Test. Topic Equivalence Partitioning and Boundary Value Analysis</a:t>
            </a:r>
            <a:endParaRPr lang="th-TH"/>
          </a:p>
        </p:txBody>
      </p:sp>
      <p:sp>
        <p:nvSpPr>
          <p:cNvPr id="7" name="Slide Number Placeholder 6"/>
          <p:cNvSpPr>
            <a:spLocks noGrp="1"/>
          </p:cNvSpPr>
          <p:nvPr>
            <p:ph type="sldNum" sz="quarter" idx="12"/>
          </p:nvPr>
        </p:nvSpPr>
        <p:spPr/>
        <p:txBody>
          <a:bodyPr/>
          <a:lstStyle/>
          <a:p>
            <a:fld id="{C47F1BCF-1B0A-4C4B-86C3-8A1C8916313F}" type="slidenum">
              <a:rPr lang="th-TH" smtClean="0"/>
              <a:pPr/>
              <a:t>‹Nr.›</a:t>
            </a:fld>
            <a:endParaRPr lang="th-TH"/>
          </a:p>
        </p:txBody>
      </p:sp>
      <p:sp>
        <p:nvSpPr>
          <p:cNvPr id="9" name="Content Placeholder 8"/>
          <p:cNvSpPr>
            <a:spLocks noGrp="1"/>
          </p:cNvSpPr>
          <p:nvPr>
            <p:ph sz="quarter" idx="1"/>
          </p:nvPr>
        </p:nvSpPr>
        <p:spPr>
          <a:xfrm>
            <a:off x="91440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93395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4400" y="273050"/>
            <a:ext cx="7772400" cy="1143000"/>
          </a:xfrm>
        </p:spPr>
        <p:txBody>
          <a:bodyPr anchor="b" anchorCtr="0"/>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r>
              <a:rPr lang="th-TH" smtClean="0"/>
              <a:t>1/13/2012</a:t>
            </a:r>
            <a:endParaRPr lang="th-TH"/>
          </a:p>
        </p:txBody>
      </p:sp>
      <p:sp>
        <p:nvSpPr>
          <p:cNvPr id="8" name="Footer Placeholder 7"/>
          <p:cNvSpPr>
            <a:spLocks noGrp="1"/>
          </p:cNvSpPr>
          <p:nvPr>
            <p:ph type="ftr" sz="quarter" idx="11"/>
          </p:nvPr>
        </p:nvSpPr>
        <p:spPr/>
        <p:txBody>
          <a:bodyPr/>
          <a:lstStyle/>
          <a:p>
            <a:r>
              <a:rPr lang="en-US" smtClean="0"/>
              <a:t>IT Quality and Software Test. Topic Equivalence Partitioning and Boundary Value Analysis</a:t>
            </a:r>
            <a:endParaRPr lang="th-TH"/>
          </a:p>
        </p:txBody>
      </p:sp>
      <p:sp>
        <p:nvSpPr>
          <p:cNvPr id="9" name="Slide Number Placeholder 8"/>
          <p:cNvSpPr>
            <a:spLocks noGrp="1"/>
          </p:cNvSpPr>
          <p:nvPr>
            <p:ph type="sldNum" sz="quarter" idx="12"/>
          </p:nvPr>
        </p:nvSpPr>
        <p:spPr/>
        <p:txBody>
          <a:bodyPr/>
          <a:lstStyle/>
          <a:p>
            <a:fld id="{C47F1BCF-1B0A-4C4B-86C3-8A1C8916313F}" type="slidenum">
              <a:rPr lang="th-TH" smtClean="0"/>
              <a:pPr/>
              <a:t>‹Nr.›</a:t>
            </a:fld>
            <a:endParaRPr lang="th-TH"/>
          </a:p>
        </p:txBody>
      </p:sp>
      <p:sp>
        <p:nvSpPr>
          <p:cNvPr id="11" name="Content Placeholder 10"/>
          <p:cNvSpPr>
            <a:spLocks noGrp="1"/>
          </p:cNvSpPr>
          <p:nvPr>
            <p:ph sz="half" idx="2"/>
          </p:nvPr>
        </p:nvSpPr>
        <p:spPr>
          <a:xfrm>
            <a:off x="9144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4"/>
          </p:nvPr>
        </p:nvSpPr>
        <p:spPr>
          <a:xfrm>
            <a:off x="49530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r>
              <a:rPr lang="th-TH" smtClean="0"/>
              <a:t>1/13/2012</a:t>
            </a:r>
            <a:endParaRPr lang="th-TH"/>
          </a:p>
        </p:txBody>
      </p:sp>
      <p:sp>
        <p:nvSpPr>
          <p:cNvPr id="4" name="Footer Placeholder 3"/>
          <p:cNvSpPr>
            <a:spLocks noGrp="1"/>
          </p:cNvSpPr>
          <p:nvPr>
            <p:ph type="ftr" sz="quarter" idx="11"/>
          </p:nvPr>
        </p:nvSpPr>
        <p:spPr/>
        <p:txBody>
          <a:bodyPr/>
          <a:lstStyle/>
          <a:p>
            <a:r>
              <a:rPr lang="en-US" smtClean="0"/>
              <a:t>IT Quality and Software Test. Topic Equivalence Partitioning and Boundary Value Analysis</a:t>
            </a:r>
            <a:endParaRPr lang="th-TH"/>
          </a:p>
        </p:txBody>
      </p:sp>
      <p:sp>
        <p:nvSpPr>
          <p:cNvPr id="5" name="Slide Number Placeholder 4"/>
          <p:cNvSpPr>
            <a:spLocks noGrp="1"/>
          </p:cNvSpPr>
          <p:nvPr>
            <p:ph type="sldNum" sz="quarter" idx="12"/>
          </p:nvPr>
        </p:nvSpPr>
        <p:spPr/>
        <p:txBody>
          <a:bodyPr/>
          <a:lstStyle/>
          <a:p>
            <a:fld id="{C47F1BCF-1B0A-4C4B-86C3-8A1C8916313F}" type="slidenum">
              <a:rPr lang="th-TH" smtClean="0"/>
              <a:pPr/>
              <a:t>‹Nr.›</a:t>
            </a:fld>
            <a:endParaRPr lang="th-TH"/>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th-TH" smtClean="0"/>
              <a:t>1/13/2012</a:t>
            </a:r>
            <a:endParaRPr lang="th-TH"/>
          </a:p>
        </p:txBody>
      </p:sp>
      <p:sp>
        <p:nvSpPr>
          <p:cNvPr id="3" name="Footer Placeholder 2"/>
          <p:cNvSpPr>
            <a:spLocks noGrp="1"/>
          </p:cNvSpPr>
          <p:nvPr>
            <p:ph type="ftr" sz="quarter" idx="11"/>
          </p:nvPr>
        </p:nvSpPr>
        <p:spPr/>
        <p:txBody>
          <a:bodyPr/>
          <a:lstStyle/>
          <a:p>
            <a:r>
              <a:rPr lang="en-US" smtClean="0"/>
              <a:t>IT Quality and Software Test. Topic Equivalence Partitioning and Boundary Value Analysis</a:t>
            </a:r>
            <a:endParaRPr lang="th-TH"/>
          </a:p>
        </p:txBody>
      </p:sp>
      <p:sp>
        <p:nvSpPr>
          <p:cNvPr id="4" name="Slide Number Placeholder 3"/>
          <p:cNvSpPr>
            <a:spLocks noGrp="1"/>
          </p:cNvSpPr>
          <p:nvPr>
            <p:ph type="sldNum" sz="quarter" idx="12"/>
          </p:nvPr>
        </p:nvSpPr>
        <p:spPr/>
        <p:txBody>
          <a:bodyPr/>
          <a:lstStyle/>
          <a:p>
            <a:fld id="{C47F1BCF-1B0A-4C4B-86C3-8A1C8916313F}" type="slidenum">
              <a:rPr lang="th-TH" smtClean="0"/>
              <a:pPr/>
              <a:t>‹Nr.›</a:t>
            </a:fld>
            <a:endParaRPr lang="th-TH"/>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9" name="Rounded Rectangle 8"/>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914400" y="273050"/>
            <a:ext cx="7772400" cy="1143000"/>
          </a:xfrm>
        </p:spPr>
        <p:txBody>
          <a:bodyPr anchor="b" anchorCtr="0"/>
          <a:lstStyle>
            <a:lvl1pPr algn="l">
              <a:buNone/>
              <a:defRPr sz="4000" b="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r>
              <a:rPr lang="th-TH" smtClean="0"/>
              <a:t>1/13/2012</a:t>
            </a:r>
            <a:endParaRPr lang="th-TH"/>
          </a:p>
        </p:txBody>
      </p:sp>
      <p:sp>
        <p:nvSpPr>
          <p:cNvPr id="6" name="Footer Placeholder 5"/>
          <p:cNvSpPr>
            <a:spLocks noGrp="1"/>
          </p:cNvSpPr>
          <p:nvPr>
            <p:ph type="ftr" sz="quarter" idx="11"/>
          </p:nvPr>
        </p:nvSpPr>
        <p:spPr/>
        <p:txBody>
          <a:bodyPr/>
          <a:lstStyle/>
          <a:p>
            <a:r>
              <a:rPr lang="en-US" smtClean="0"/>
              <a:t>IT Quality and Software Test. Topic Equivalence Partitioning and Boundary Value Analysis</a:t>
            </a:r>
            <a:endParaRPr lang="th-TH"/>
          </a:p>
        </p:txBody>
      </p:sp>
      <p:sp>
        <p:nvSpPr>
          <p:cNvPr id="7" name="Slide Number Placeholder 6"/>
          <p:cNvSpPr>
            <a:spLocks noGrp="1"/>
          </p:cNvSpPr>
          <p:nvPr>
            <p:ph type="sldNum" sz="quarter" idx="12"/>
          </p:nvPr>
        </p:nvSpPr>
        <p:spPr/>
        <p:txBody>
          <a:bodyPr/>
          <a:lstStyle/>
          <a:p>
            <a:fld id="{C47F1BCF-1B0A-4C4B-86C3-8A1C8916313F}" type="slidenum">
              <a:rPr lang="th-TH" smtClean="0"/>
              <a:pPr/>
              <a:t>‹Nr.›</a:t>
            </a:fld>
            <a:endParaRPr lang="th-TH"/>
          </a:p>
        </p:txBody>
      </p:sp>
      <p:sp>
        <p:nvSpPr>
          <p:cNvPr id="11" name="Content Placeholder 10"/>
          <p:cNvSpPr>
            <a:spLocks noGrp="1"/>
          </p:cNvSpPr>
          <p:nvPr>
            <p:ph sz="quarter" idx="1"/>
          </p:nvPr>
        </p:nvSpPr>
        <p:spPr>
          <a:xfrm>
            <a:off x="2971800" y="1600200"/>
            <a:ext cx="5715000" cy="44958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4900550"/>
            <a:ext cx="7315200" cy="522288"/>
          </a:xfrm>
        </p:spPr>
        <p:txBody>
          <a:bodyPr anchor="ctr">
            <a:noAutofit/>
          </a:bodyPr>
          <a:lstStyle>
            <a:lvl1pPr algn="l">
              <a:buNone/>
              <a:defRPr sz="2800" b="0"/>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r>
              <a:rPr lang="th-TH" smtClean="0"/>
              <a:t>1/13/2012</a:t>
            </a:r>
            <a:endParaRPr lang="th-TH"/>
          </a:p>
        </p:txBody>
      </p:sp>
      <p:sp>
        <p:nvSpPr>
          <p:cNvPr id="6" name="Footer Placeholder 5"/>
          <p:cNvSpPr>
            <a:spLocks noGrp="1"/>
          </p:cNvSpPr>
          <p:nvPr>
            <p:ph type="ftr" sz="quarter" idx="11"/>
          </p:nvPr>
        </p:nvSpPr>
        <p:spPr>
          <a:xfrm>
            <a:off x="914400" y="6172200"/>
            <a:ext cx="3886200" cy="457200"/>
          </a:xfrm>
        </p:spPr>
        <p:txBody>
          <a:bodyPr/>
          <a:lstStyle/>
          <a:p>
            <a:r>
              <a:rPr lang="en-US" smtClean="0"/>
              <a:t>IT Quality and Software Test. Topic Equivalence Partitioning and Boundary Value Analysis</a:t>
            </a:r>
            <a:endParaRPr lang="th-TH"/>
          </a:p>
        </p:txBody>
      </p:sp>
      <p:sp>
        <p:nvSpPr>
          <p:cNvPr id="7" name="Slide Number Placeholder 6"/>
          <p:cNvSpPr>
            <a:spLocks noGrp="1"/>
          </p:cNvSpPr>
          <p:nvPr>
            <p:ph type="sldNum" sz="quarter" idx="12"/>
          </p:nvPr>
        </p:nvSpPr>
        <p:spPr>
          <a:xfrm>
            <a:off x="146304" y="6208776"/>
            <a:ext cx="457200" cy="457200"/>
          </a:xfrm>
        </p:spPr>
        <p:txBody>
          <a:bodyPr/>
          <a:lstStyle/>
          <a:p>
            <a:fld id="{C47F1BCF-1B0A-4C4B-86C3-8A1C8916313F}" type="slidenum">
              <a:rPr lang="th-TH" smtClean="0"/>
              <a:pPr/>
              <a:t>‹Nr.›</a:t>
            </a:fld>
            <a:endParaRPr lang="th-TH"/>
          </a:p>
        </p:txBody>
      </p:sp>
      <p:sp>
        <p:nvSpPr>
          <p:cNvPr id="11" name="Rectangle 10"/>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Picture Placeholder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en-US" smtClean="0"/>
              <a:t>Click icon to add picture</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8" name="Rounded Rectangle 7"/>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2" name="Title Placeholder 21"/>
          <p:cNvSpPr>
            <a:spLocks noGrp="1"/>
          </p:cNvSpPr>
          <p:nvPr>
            <p:ph type="title"/>
          </p:nvPr>
        </p:nvSpPr>
        <p:spPr>
          <a:xfrm>
            <a:off x="914400" y="274638"/>
            <a:ext cx="7772400" cy="1143000"/>
          </a:xfrm>
          <a:prstGeom prst="rect">
            <a:avLst/>
          </a:prstGeom>
        </p:spPr>
        <p:txBody>
          <a:bodyPr bIns="91440" anchor="b" anchorCtr="0">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r>
              <a:rPr lang="th-TH" smtClean="0"/>
              <a:t>1/13/2012</a:t>
            </a:r>
            <a:endParaRPr lang="th-TH"/>
          </a:p>
        </p:txBody>
      </p:sp>
      <p:sp>
        <p:nvSpPr>
          <p:cNvPr id="3" name="Footer Placeholder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r>
              <a:rPr lang="en-US" smtClean="0"/>
              <a:t>IT Quality and Software Test. Topic Equivalence Partitioning and Boundary Value Analysis</a:t>
            </a:r>
            <a:endParaRPr lang="th-TH"/>
          </a:p>
        </p:txBody>
      </p:sp>
      <p:sp>
        <p:nvSpPr>
          <p:cNvPr id="23" name="Slide Number Placeholder 22"/>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C47F1BCF-1B0A-4C4B-86C3-8A1C8916313F}" type="slidenum">
              <a:rPr lang="th-TH" smtClean="0"/>
              <a:pPr/>
              <a:t>‹Nr.›</a:t>
            </a:fld>
            <a:endParaRPr lang="th-TH"/>
          </a:p>
        </p:txBody>
      </p:sp>
    </p:spTree>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Lst>
  <p:hf hdr="0"/>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7.wmf"/><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2" Type="http://schemas.openxmlformats.org/officeDocument/2006/relationships/comments" Target="../comments/comment1.xml"/><Relationship Id="rId1" Type="http://schemas.openxmlformats.org/officeDocument/2006/relationships/slideLayout" Target="../slideLayouts/slideLayout7.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3.xml.rels><?xml version="1.0" encoding="UTF-8" standalone="yes"?>
<Relationships xmlns="http://schemas.openxmlformats.org/package/2006/relationships"><Relationship Id="rId8" Type="http://schemas.openxmlformats.org/officeDocument/2006/relationships/hyperlink" Target="http://sqa.fyicenter.com/FAQ/Why-Bugs-in-Software/EXAMPLES_OF_EQUIVALENCE_CLASSES.html" TargetMode="External"/><Relationship Id="rId3" Type="http://schemas.openxmlformats.org/officeDocument/2006/relationships/hyperlink" Target="http://www.softwaretestinggenius.com/" TargetMode="External"/><Relationship Id="rId7" Type="http://schemas.openxmlformats.org/officeDocument/2006/relationships/hyperlink" Target="http://mathforum.org/library/drmath/view/54266.html" TargetMode="External"/><Relationship Id="rId2" Type="http://schemas.openxmlformats.org/officeDocument/2006/relationships/hyperlink" Target="http://www.oxon.bcs.org/downloads/state_transition_testing_handout.pdf" TargetMode="External"/><Relationship Id="rId1" Type="http://schemas.openxmlformats.org/officeDocument/2006/relationships/slideLayout" Target="../slideLayouts/slideLayout2.xml"/><Relationship Id="rId6" Type="http://schemas.openxmlformats.org/officeDocument/2006/relationships/hyperlink" Target="http://www.softwaretestinghelp.com/istqb-exam-questions-equivalence-partitioning-boundary-value-analysis/" TargetMode="External"/><Relationship Id="rId5" Type="http://schemas.openxmlformats.org/officeDocument/2006/relationships/hyperlink" Target="https://www.cs.zju.edu.cn/students.cs.byu.edu/~cs340ta" TargetMode="External"/><Relationship Id="rId4" Type="http://schemas.openxmlformats.org/officeDocument/2006/relationships/hyperlink" Target="https://ece.uwaterloo.ca/" TargetMode="External"/></Relationships>
</file>

<file path=ppt/slides/_rels/slide11.xml.rels><?xml version="1.0" encoding="UTF-8" standalone="yes"?>
<Relationships xmlns="http://schemas.openxmlformats.org/package/2006/relationships"><Relationship Id="rId2" Type="http://schemas.openxmlformats.org/officeDocument/2006/relationships/image" Target="../media/image8.wm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5.xml"/><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0.xml"/></Relationships>
</file>

<file path=ppt/slides/_rels/slide55.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0.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th-TH" smtClean="0"/>
              <a:t>1/13/2012</a:t>
            </a:r>
            <a:endParaRPr lang="th-TH"/>
          </a:p>
        </p:txBody>
      </p:sp>
      <p:sp>
        <p:nvSpPr>
          <p:cNvPr id="3" name="Footer Placeholder 2"/>
          <p:cNvSpPr>
            <a:spLocks noGrp="1"/>
          </p:cNvSpPr>
          <p:nvPr>
            <p:ph type="ftr" sz="quarter" idx="11"/>
          </p:nvPr>
        </p:nvSpPr>
        <p:spPr/>
        <p:txBody>
          <a:bodyPr/>
          <a:lstStyle/>
          <a:p>
            <a:r>
              <a:rPr lang="en-US" smtClean="0"/>
              <a:t>IT Quality and Software Test. Topic Equivalence Partitioning and Boundary Value Analysis</a:t>
            </a:r>
            <a:endParaRPr lang="th-TH"/>
          </a:p>
        </p:txBody>
      </p:sp>
      <p:sp>
        <p:nvSpPr>
          <p:cNvPr id="4" name="Slide Number Placeholder 3"/>
          <p:cNvSpPr>
            <a:spLocks noGrp="1"/>
          </p:cNvSpPr>
          <p:nvPr>
            <p:ph type="sldNum" sz="quarter" idx="12"/>
          </p:nvPr>
        </p:nvSpPr>
        <p:spPr/>
        <p:txBody>
          <a:bodyPr/>
          <a:lstStyle/>
          <a:p>
            <a:fld id="{C47F1BCF-1B0A-4C4B-86C3-8A1C8916313F}" type="slidenum">
              <a:rPr lang="th-TH" smtClean="0"/>
              <a:pPr/>
              <a:t>1</a:t>
            </a:fld>
            <a:endParaRPr lang="th-TH"/>
          </a:p>
        </p:txBody>
      </p:sp>
      <p:sp>
        <p:nvSpPr>
          <p:cNvPr id="6" name="TextBox 5"/>
          <p:cNvSpPr txBox="1"/>
          <p:nvPr/>
        </p:nvSpPr>
        <p:spPr>
          <a:xfrm>
            <a:off x="0" y="-24"/>
            <a:ext cx="9144000" cy="694036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square" rtlCol="0">
            <a:spAutoFit/>
          </a:bodyPr>
          <a:lstStyle/>
          <a:p>
            <a:pPr lvl="0" algn="ctr"/>
            <a:endParaRPr lang="en-US" sz="5500"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pPr lvl="0" algn="ctr"/>
            <a:r>
              <a:rPr lang="en-US" sz="55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Equivalence Partitioning &amp; Boundary Value Analysis</a:t>
            </a:r>
          </a:p>
          <a:p>
            <a:pPr lvl="0" algn="ctr"/>
            <a:endParaRPr lang="en-US"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pPr lvl="0" algn="ctr"/>
            <a:endParaRPr lang="en-US"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pPr lvl="0" algn="ctr"/>
            <a:endParaRPr lang="en-US"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pPr lvl="0" algn="ctr"/>
            <a:r>
              <a:rPr lang="en-US"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Presented By</a:t>
            </a:r>
          </a:p>
          <a:p>
            <a:pPr lvl="0" algn="ctr"/>
            <a:endParaRPr lang="en-US"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pPr lvl="0" algn="ctr"/>
            <a:endParaRPr lang="en-US"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pPr lvl="0" algn="ctr"/>
            <a:r>
              <a:rPr lang="en-US"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a:t>
            </a:r>
            <a:r>
              <a:rPr lang="en-US" dirty="0" err="1" smtClean="0">
                <a:ln w="18415" cmpd="sng">
                  <a:solidFill>
                    <a:srgbClr val="FFFFFF"/>
                  </a:solidFill>
                  <a:prstDash val="solid"/>
                </a:ln>
                <a:solidFill>
                  <a:srgbClr val="FFFFFF"/>
                </a:solidFill>
                <a:effectLst>
                  <a:outerShdw blurRad="63500" dir="3600000" algn="tl" rotWithShape="0">
                    <a:srgbClr val="000000">
                      <a:alpha val="70000"/>
                    </a:srgbClr>
                  </a:outerShdw>
                </a:effectLst>
              </a:rPr>
              <a:t>Nopparat</a:t>
            </a:r>
            <a:r>
              <a:rPr lang="en-US"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a:t>
            </a:r>
            <a:r>
              <a:rPr lang="en-US" dirty="0" err="1" smtClean="0">
                <a:ln w="18415" cmpd="sng">
                  <a:solidFill>
                    <a:srgbClr val="FFFFFF"/>
                  </a:solidFill>
                  <a:prstDash val="solid"/>
                </a:ln>
                <a:solidFill>
                  <a:srgbClr val="FFFFFF"/>
                </a:solidFill>
                <a:effectLst>
                  <a:outerShdw blurRad="63500" dir="3600000" algn="tl" rotWithShape="0">
                    <a:srgbClr val="000000">
                      <a:alpha val="70000"/>
                    </a:srgbClr>
                  </a:outerShdw>
                </a:effectLst>
              </a:rPr>
              <a:t>Chinarongritti</a:t>
            </a:r>
            <a:r>
              <a:rPr lang="en-US"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5210546209</a:t>
            </a:r>
          </a:p>
          <a:p>
            <a:pPr lvl="0" algn="ctr"/>
            <a:r>
              <a:rPr lang="en-US"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a:t>
            </a:r>
            <a:r>
              <a:rPr lang="en-US" dirty="0" err="1" smtClean="0">
                <a:ln w="18415" cmpd="sng">
                  <a:solidFill>
                    <a:srgbClr val="FFFFFF"/>
                  </a:solidFill>
                  <a:prstDash val="solid"/>
                </a:ln>
                <a:solidFill>
                  <a:srgbClr val="FFFFFF"/>
                </a:solidFill>
                <a:effectLst>
                  <a:outerShdw blurRad="63500" dir="3600000" algn="tl" rotWithShape="0">
                    <a:srgbClr val="000000">
                      <a:alpha val="70000"/>
                    </a:srgbClr>
                  </a:outerShdw>
                </a:effectLst>
              </a:rPr>
              <a:t>Jompon</a:t>
            </a:r>
            <a:r>
              <a:rPr lang="en-US"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a:t>
            </a:r>
            <a:r>
              <a:rPr lang="en-US" dirty="0" err="1" smtClean="0">
                <a:ln w="18415" cmpd="sng">
                  <a:solidFill>
                    <a:srgbClr val="FFFFFF"/>
                  </a:solidFill>
                  <a:prstDash val="solid"/>
                </a:ln>
                <a:solidFill>
                  <a:srgbClr val="FFFFFF"/>
                </a:solidFill>
                <a:effectLst>
                  <a:outerShdw blurRad="63500" dir="3600000" algn="tl" rotWithShape="0">
                    <a:srgbClr val="000000">
                      <a:alpha val="70000"/>
                    </a:srgbClr>
                  </a:outerShdw>
                </a:effectLst>
              </a:rPr>
              <a:t>Kittisupjaroen</a:t>
            </a:r>
            <a:r>
              <a:rPr lang="en-US"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5210546659</a:t>
            </a:r>
          </a:p>
          <a:p>
            <a:pPr lvl="0" algn="ctr"/>
            <a:r>
              <a:rPr lang="en-US" dirty="0" err="1" smtClean="0">
                <a:ln w="18415" cmpd="sng">
                  <a:solidFill>
                    <a:srgbClr val="FFFFFF"/>
                  </a:solidFill>
                  <a:prstDash val="solid"/>
                </a:ln>
                <a:solidFill>
                  <a:srgbClr val="FFFFFF"/>
                </a:solidFill>
                <a:effectLst>
                  <a:outerShdw blurRad="63500" dir="3600000" algn="tl" rotWithShape="0">
                    <a:srgbClr val="000000">
                      <a:alpha val="70000"/>
                    </a:srgbClr>
                  </a:outerShdw>
                </a:effectLst>
              </a:rPr>
              <a:t>Patorn</a:t>
            </a:r>
            <a:r>
              <a:rPr lang="en-US"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a:t>
            </a:r>
            <a:r>
              <a:rPr lang="en-US" dirty="0" err="1" smtClean="0">
                <a:ln w="18415" cmpd="sng">
                  <a:solidFill>
                    <a:srgbClr val="FFFFFF"/>
                  </a:solidFill>
                  <a:prstDash val="solid"/>
                </a:ln>
                <a:solidFill>
                  <a:srgbClr val="FFFFFF"/>
                </a:solidFill>
                <a:effectLst>
                  <a:outerShdw blurRad="63500" dir="3600000" algn="tl" rotWithShape="0">
                    <a:srgbClr val="000000">
                      <a:alpha val="70000"/>
                    </a:srgbClr>
                  </a:outerShdw>
                </a:effectLst>
              </a:rPr>
              <a:t>Wanpen</a:t>
            </a:r>
            <a:r>
              <a:rPr lang="en-US"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5210546772</a:t>
            </a:r>
          </a:p>
          <a:p>
            <a:pPr lvl="0" algn="ctr"/>
            <a:r>
              <a:rPr lang="en-US" dirty="0" err="1" smtClean="0">
                <a:ln w="18415" cmpd="sng">
                  <a:solidFill>
                    <a:srgbClr val="FFFFFF"/>
                  </a:solidFill>
                  <a:prstDash val="solid"/>
                </a:ln>
                <a:solidFill>
                  <a:srgbClr val="FFFFFF"/>
                </a:solidFill>
                <a:effectLst>
                  <a:outerShdw blurRad="63500" dir="3600000" algn="tl" rotWithShape="0">
                    <a:srgbClr val="000000">
                      <a:alpha val="70000"/>
                    </a:srgbClr>
                  </a:outerShdw>
                </a:effectLst>
              </a:rPr>
              <a:t>Attawat</a:t>
            </a:r>
            <a:r>
              <a:rPr lang="en-US"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a:t>
            </a:r>
            <a:r>
              <a:rPr lang="en-US" dirty="0" err="1" smtClean="0">
                <a:ln w="18415" cmpd="sng">
                  <a:solidFill>
                    <a:srgbClr val="FFFFFF"/>
                  </a:solidFill>
                  <a:prstDash val="solid"/>
                </a:ln>
                <a:solidFill>
                  <a:srgbClr val="FFFFFF"/>
                </a:solidFill>
                <a:effectLst>
                  <a:outerShdw blurRad="63500" dir="3600000" algn="tl" rotWithShape="0">
                    <a:srgbClr val="000000">
                      <a:alpha val="70000"/>
                    </a:srgbClr>
                  </a:outerShdw>
                </a:effectLst>
              </a:rPr>
              <a:t>Panich</a:t>
            </a:r>
            <a:r>
              <a:rPr lang="en-US"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5210546861</a:t>
            </a:r>
          </a:p>
        </p:txBody>
      </p:sp>
      <p:pic>
        <p:nvPicPr>
          <p:cNvPr id="1026" name="Picture 2"/>
          <p:cNvPicPr>
            <a:picLocks noChangeAspect="1" noChangeArrowheads="1"/>
          </p:cNvPicPr>
          <p:nvPr/>
        </p:nvPicPr>
        <p:blipFill>
          <a:blip r:embed="rId2" cstate="print"/>
          <a:srcRect/>
          <a:stretch>
            <a:fillRect/>
          </a:stretch>
        </p:blipFill>
        <p:spPr bwMode="auto">
          <a:xfrm>
            <a:off x="3929058" y="2552705"/>
            <a:ext cx="1233485" cy="123348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noFill/>
          <a:ln/>
        </p:spPr>
        <p:txBody>
          <a:bodyPr/>
          <a:lstStyle/>
          <a:p>
            <a:r>
              <a:rPr lang="en-GB"/>
              <a:t>Equivalence partitioning</a:t>
            </a:r>
          </a:p>
        </p:txBody>
      </p:sp>
      <p:sp>
        <p:nvSpPr>
          <p:cNvPr id="4" name="Date Placeholder 3"/>
          <p:cNvSpPr>
            <a:spLocks noGrp="1"/>
          </p:cNvSpPr>
          <p:nvPr>
            <p:ph type="dt" sz="half" idx="10"/>
          </p:nvPr>
        </p:nvSpPr>
        <p:spPr/>
        <p:txBody>
          <a:bodyPr/>
          <a:lstStyle/>
          <a:p>
            <a:r>
              <a:rPr lang="th-TH" smtClean="0"/>
              <a:t>1/13/2012</a:t>
            </a:r>
            <a:endParaRPr lang="th-TH"/>
          </a:p>
        </p:txBody>
      </p:sp>
      <p:sp>
        <p:nvSpPr>
          <p:cNvPr id="6" name="Footer Placeholder 5"/>
          <p:cNvSpPr>
            <a:spLocks noGrp="1"/>
          </p:cNvSpPr>
          <p:nvPr>
            <p:ph type="ftr" sz="quarter" idx="11"/>
          </p:nvPr>
        </p:nvSpPr>
        <p:spPr/>
        <p:txBody>
          <a:bodyPr/>
          <a:lstStyle/>
          <a:p>
            <a:r>
              <a:rPr lang="en-US" smtClean="0"/>
              <a:t>IT Quality and Software Test. Topic Equivalence Partitioning and Boundary Value Analysis</a:t>
            </a:r>
            <a:endParaRPr lang="th-TH"/>
          </a:p>
        </p:txBody>
      </p:sp>
      <p:sp>
        <p:nvSpPr>
          <p:cNvPr id="5" name="Slide Number Placeholder 4"/>
          <p:cNvSpPr>
            <a:spLocks noGrp="1"/>
          </p:cNvSpPr>
          <p:nvPr>
            <p:ph type="sldNum" sz="quarter" idx="12"/>
          </p:nvPr>
        </p:nvSpPr>
        <p:spPr/>
        <p:txBody>
          <a:bodyPr/>
          <a:lstStyle/>
          <a:p>
            <a:fld id="{C47F1BCF-1B0A-4C4B-86C3-8A1C8916313F}" type="slidenum">
              <a:rPr lang="th-TH" smtClean="0"/>
              <a:pPr/>
              <a:t>10</a:t>
            </a:fld>
            <a:endParaRPr lang="th-TH"/>
          </a:p>
        </p:txBody>
      </p:sp>
      <p:pic>
        <p:nvPicPr>
          <p:cNvPr id="19461" name="Picture 5"/>
          <p:cNvPicPr>
            <a:picLocks noChangeArrowheads="1"/>
          </p:cNvPicPr>
          <p:nvPr/>
        </p:nvPicPr>
        <p:blipFill>
          <a:blip r:embed="rId3" cstate="print"/>
          <a:srcRect/>
          <a:stretch>
            <a:fillRect/>
          </a:stretch>
        </p:blipFill>
        <p:spPr bwMode="auto">
          <a:xfrm>
            <a:off x="2447925" y="1606550"/>
            <a:ext cx="4056063" cy="4708525"/>
          </a:xfrm>
          <a:prstGeom prst="rect">
            <a:avLst/>
          </a:prstGeom>
          <a:noFill/>
          <a:ln w="12700">
            <a:noFill/>
            <a:miter lim="800000"/>
            <a:headEnd/>
            <a:tailEnd/>
          </a:ln>
          <a:effectLst/>
        </p:spPr>
      </p:pic>
    </p:spTree>
  </p:cSld>
  <p:clrMapOvr>
    <a:masterClrMapping/>
  </p:clrMapOvr>
  <p:transition/>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27584" y="764704"/>
            <a:ext cx="7488832" cy="2246769"/>
          </a:xfrm>
          <a:prstGeom prst="rect">
            <a:avLst/>
          </a:prstGeom>
        </p:spPr>
        <p:txBody>
          <a:bodyPr wrap="square">
            <a:spAutoFit/>
          </a:bodyPr>
          <a:lstStyle/>
          <a:p>
            <a:r>
              <a:rPr lang="en-US" b="1" dirty="0"/>
              <a:t>Solution</a:t>
            </a:r>
            <a:r>
              <a:rPr lang="en-US" dirty="0"/>
              <a:t/>
            </a:r>
            <a:br>
              <a:rPr lang="en-US" dirty="0"/>
            </a:br>
            <a:r>
              <a:rPr lang="en-US" dirty="0"/>
              <a:t>The classes are already divided in question # 7. We have to select a value which is a boundary value (start/end value). 33501 is a boundary value. </a:t>
            </a:r>
            <a:r>
              <a:rPr lang="en-US" b="1" dirty="0"/>
              <a:t>So answer is ‘C’</a:t>
            </a:r>
            <a:r>
              <a:rPr lang="en-US" dirty="0"/>
              <a:t>.</a:t>
            </a:r>
          </a:p>
        </p:txBody>
      </p:sp>
      <p:sp>
        <p:nvSpPr>
          <p:cNvPr id="3" name="Date Placeholder 2"/>
          <p:cNvSpPr>
            <a:spLocks noGrp="1"/>
          </p:cNvSpPr>
          <p:nvPr>
            <p:ph type="dt" sz="half" idx="10"/>
          </p:nvPr>
        </p:nvSpPr>
        <p:spPr/>
        <p:txBody>
          <a:bodyPr/>
          <a:lstStyle/>
          <a:p>
            <a:r>
              <a:rPr lang="th-TH" smtClean="0"/>
              <a:t>1/13/2012</a:t>
            </a:r>
            <a:endParaRPr lang="th-TH"/>
          </a:p>
        </p:txBody>
      </p:sp>
      <p:sp>
        <p:nvSpPr>
          <p:cNvPr id="5" name="Footer Placeholder 4"/>
          <p:cNvSpPr>
            <a:spLocks noGrp="1"/>
          </p:cNvSpPr>
          <p:nvPr>
            <p:ph type="ftr" sz="quarter" idx="11"/>
          </p:nvPr>
        </p:nvSpPr>
        <p:spPr/>
        <p:txBody>
          <a:bodyPr/>
          <a:lstStyle/>
          <a:p>
            <a:r>
              <a:rPr lang="en-US" smtClean="0"/>
              <a:t>IT Quality and Software Test. Topic Equivalence Partitioning and Boundary Value Analysis</a:t>
            </a:r>
            <a:endParaRPr lang="th-TH"/>
          </a:p>
        </p:txBody>
      </p:sp>
      <p:sp>
        <p:nvSpPr>
          <p:cNvPr id="4" name="Slide Number Placeholder 3"/>
          <p:cNvSpPr>
            <a:spLocks noGrp="1"/>
          </p:cNvSpPr>
          <p:nvPr>
            <p:ph type="sldNum" sz="quarter" idx="12"/>
          </p:nvPr>
        </p:nvSpPr>
        <p:spPr/>
        <p:txBody>
          <a:bodyPr/>
          <a:lstStyle/>
          <a:p>
            <a:fld id="{C47F1BCF-1B0A-4C4B-86C3-8A1C8916313F}" type="slidenum">
              <a:rPr lang="th-TH" smtClean="0"/>
              <a:pPr/>
              <a:t>100</a:t>
            </a:fld>
            <a:endParaRPr lang="th-TH"/>
          </a:p>
        </p:txBody>
      </p:sp>
    </p:spTree>
    <p:extLst>
      <p:ext uri="{BB962C8B-B14F-4D97-AF65-F5344CB8AC3E}">
        <p14:creationId xmlns:p14="http://schemas.microsoft.com/office/powerpoint/2010/main" val="3935122674"/>
      </p:ext>
    </p:extLst>
  </p:cSld>
  <p:clrMapOvr>
    <a:masterClrMapping/>
  </p:clrMapOvr>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9552" y="543446"/>
            <a:ext cx="8208912" cy="5693866"/>
          </a:xfrm>
          <a:prstGeom prst="rect">
            <a:avLst/>
          </a:prstGeom>
        </p:spPr>
        <p:txBody>
          <a:bodyPr wrap="square">
            <a:spAutoFit/>
          </a:bodyPr>
          <a:lstStyle/>
          <a:p>
            <a:r>
              <a:rPr lang="en-US" b="1" dirty="0"/>
              <a:t>Question 9</a:t>
            </a:r>
            <a:r>
              <a:rPr lang="en-US" dirty="0"/>
              <a:t/>
            </a:r>
            <a:br>
              <a:rPr lang="en-US" dirty="0"/>
            </a:br>
            <a:r>
              <a:rPr lang="en-US" dirty="0"/>
              <a:t>Given the following specification, which of the following values for age are in the SAME equivalence partition?</a:t>
            </a:r>
          </a:p>
          <a:p>
            <a:r>
              <a:rPr lang="en-US" dirty="0"/>
              <a:t>If you are less than 18, you are too young to be insured.</a:t>
            </a:r>
            <a:br>
              <a:rPr lang="en-US" dirty="0"/>
            </a:br>
            <a:r>
              <a:rPr lang="en-US" dirty="0"/>
              <a:t>Between 18 and 30 inclusive, you will receive a 20% discount.</a:t>
            </a:r>
            <a:br>
              <a:rPr lang="en-US" dirty="0"/>
            </a:br>
            <a:r>
              <a:rPr lang="en-US" dirty="0"/>
              <a:t>Anyone over 30 is not eligible for a discount</a:t>
            </a:r>
            <a:r>
              <a:rPr lang="en-US" dirty="0" smtClean="0"/>
              <a:t>.</a:t>
            </a:r>
          </a:p>
          <a:p>
            <a:r>
              <a:rPr lang="en-US" dirty="0"/>
              <a:t/>
            </a:r>
            <a:br>
              <a:rPr lang="en-US" dirty="0"/>
            </a:br>
            <a:r>
              <a:rPr lang="en-US" dirty="0"/>
              <a:t>a)    17, 18, 19</a:t>
            </a:r>
            <a:br>
              <a:rPr lang="en-US" dirty="0"/>
            </a:br>
            <a:r>
              <a:rPr lang="en-US" dirty="0"/>
              <a:t>b)    29, 30, 31</a:t>
            </a:r>
            <a:br>
              <a:rPr lang="en-US" dirty="0"/>
            </a:br>
            <a:r>
              <a:rPr lang="en-US" dirty="0"/>
              <a:t>c)    18, 29, 30</a:t>
            </a:r>
            <a:br>
              <a:rPr lang="en-US" dirty="0"/>
            </a:br>
            <a:r>
              <a:rPr lang="en-US" dirty="0"/>
              <a:t>d)    17, 29, 31</a:t>
            </a:r>
          </a:p>
        </p:txBody>
      </p:sp>
      <p:sp>
        <p:nvSpPr>
          <p:cNvPr id="3" name="Date Placeholder 2"/>
          <p:cNvSpPr>
            <a:spLocks noGrp="1"/>
          </p:cNvSpPr>
          <p:nvPr>
            <p:ph type="dt" sz="half" idx="10"/>
          </p:nvPr>
        </p:nvSpPr>
        <p:spPr/>
        <p:txBody>
          <a:bodyPr/>
          <a:lstStyle/>
          <a:p>
            <a:r>
              <a:rPr lang="th-TH" smtClean="0"/>
              <a:t>1/13/2012</a:t>
            </a:r>
            <a:endParaRPr lang="th-TH"/>
          </a:p>
        </p:txBody>
      </p:sp>
      <p:sp>
        <p:nvSpPr>
          <p:cNvPr id="5" name="Footer Placeholder 4"/>
          <p:cNvSpPr>
            <a:spLocks noGrp="1"/>
          </p:cNvSpPr>
          <p:nvPr>
            <p:ph type="ftr" sz="quarter" idx="11"/>
          </p:nvPr>
        </p:nvSpPr>
        <p:spPr/>
        <p:txBody>
          <a:bodyPr/>
          <a:lstStyle/>
          <a:p>
            <a:r>
              <a:rPr lang="en-US" smtClean="0"/>
              <a:t>IT Quality and Software Test. Topic Equivalence Partitioning and Boundary Value Analysis</a:t>
            </a:r>
            <a:endParaRPr lang="th-TH"/>
          </a:p>
        </p:txBody>
      </p:sp>
      <p:sp>
        <p:nvSpPr>
          <p:cNvPr id="4" name="Slide Number Placeholder 3"/>
          <p:cNvSpPr>
            <a:spLocks noGrp="1"/>
          </p:cNvSpPr>
          <p:nvPr>
            <p:ph type="sldNum" sz="quarter" idx="12"/>
          </p:nvPr>
        </p:nvSpPr>
        <p:spPr/>
        <p:txBody>
          <a:bodyPr/>
          <a:lstStyle/>
          <a:p>
            <a:fld id="{C47F1BCF-1B0A-4C4B-86C3-8A1C8916313F}" type="slidenum">
              <a:rPr lang="th-TH" smtClean="0"/>
              <a:pPr/>
              <a:t>101</a:t>
            </a:fld>
            <a:endParaRPr lang="th-TH"/>
          </a:p>
        </p:txBody>
      </p:sp>
    </p:spTree>
    <p:extLst>
      <p:ext uri="{BB962C8B-B14F-4D97-AF65-F5344CB8AC3E}">
        <p14:creationId xmlns:p14="http://schemas.microsoft.com/office/powerpoint/2010/main" val="408353520"/>
      </p:ext>
    </p:extLst>
  </p:cSld>
  <p:clrMapOvr>
    <a:masterClrMapping/>
  </p:clrMapOvr>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83568" y="548680"/>
            <a:ext cx="8064896" cy="5693866"/>
          </a:xfrm>
          <a:prstGeom prst="rect">
            <a:avLst/>
          </a:prstGeom>
        </p:spPr>
        <p:txBody>
          <a:bodyPr wrap="square">
            <a:spAutoFit/>
          </a:bodyPr>
          <a:lstStyle/>
          <a:p>
            <a:r>
              <a:rPr lang="en-US" b="1" dirty="0"/>
              <a:t>Solution</a:t>
            </a:r>
            <a:r>
              <a:rPr lang="en-US" dirty="0"/>
              <a:t/>
            </a:r>
            <a:br>
              <a:rPr lang="en-US" dirty="0"/>
            </a:br>
            <a:r>
              <a:rPr lang="en-US" dirty="0"/>
              <a:t>The classes will be as follows:</a:t>
            </a:r>
            <a:br>
              <a:rPr lang="en-US" dirty="0"/>
            </a:br>
            <a:r>
              <a:rPr lang="en-US" dirty="0"/>
              <a:t>Class I: age &lt; 18       =&gt; not insured</a:t>
            </a:r>
            <a:br>
              <a:rPr lang="en-US" dirty="0"/>
            </a:br>
            <a:r>
              <a:rPr lang="en-US" dirty="0"/>
              <a:t>Class II: age 18 to 30 =&gt; 20 % discount</a:t>
            </a:r>
            <a:br>
              <a:rPr lang="en-US" dirty="0"/>
            </a:br>
            <a:r>
              <a:rPr lang="en-US" dirty="0"/>
              <a:t>Class III: age &gt; 30     =&gt; no </a:t>
            </a:r>
            <a:r>
              <a:rPr lang="en-US" dirty="0" smtClean="0"/>
              <a:t>discount</a:t>
            </a:r>
          </a:p>
          <a:p>
            <a:endParaRPr lang="en-US" dirty="0"/>
          </a:p>
          <a:p>
            <a:r>
              <a:rPr lang="en-US" dirty="0"/>
              <a:t>Here we cannot determine if the above classes are valid or invalid, as nothing is mentioned in the question. (But according to our guess we can say I and II are valid and III is invalid. But this is not required here.) We have to select values which are in SAME equivalence partition. Values from option ‘c’ fall in same partition. </a:t>
            </a:r>
            <a:r>
              <a:rPr lang="en-US" b="1" dirty="0"/>
              <a:t>So answer is ‘C’.</a:t>
            </a:r>
            <a:endParaRPr lang="en-US" dirty="0"/>
          </a:p>
        </p:txBody>
      </p:sp>
      <p:sp>
        <p:nvSpPr>
          <p:cNvPr id="3" name="Date Placeholder 2"/>
          <p:cNvSpPr>
            <a:spLocks noGrp="1"/>
          </p:cNvSpPr>
          <p:nvPr>
            <p:ph type="dt" sz="half" idx="10"/>
          </p:nvPr>
        </p:nvSpPr>
        <p:spPr/>
        <p:txBody>
          <a:bodyPr/>
          <a:lstStyle/>
          <a:p>
            <a:r>
              <a:rPr lang="th-TH" smtClean="0"/>
              <a:t>1/13/2012</a:t>
            </a:r>
            <a:endParaRPr lang="th-TH"/>
          </a:p>
        </p:txBody>
      </p:sp>
      <p:sp>
        <p:nvSpPr>
          <p:cNvPr id="5" name="Footer Placeholder 4"/>
          <p:cNvSpPr>
            <a:spLocks noGrp="1"/>
          </p:cNvSpPr>
          <p:nvPr>
            <p:ph type="ftr" sz="quarter" idx="11"/>
          </p:nvPr>
        </p:nvSpPr>
        <p:spPr/>
        <p:txBody>
          <a:bodyPr/>
          <a:lstStyle/>
          <a:p>
            <a:r>
              <a:rPr lang="en-US" smtClean="0"/>
              <a:t>IT Quality and Software Test. Topic Equivalence Partitioning and Boundary Value Analysis</a:t>
            </a:r>
            <a:endParaRPr lang="th-TH"/>
          </a:p>
        </p:txBody>
      </p:sp>
      <p:sp>
        <p:nvSpPr>
          <p:cNvPr id="4" name="Slide Number Placeholder 3"/>
          <p:cNvSpPr>
            <a:spLocks noGrp="1"/>
          </p:cNvSpPr>
          <p:nvPr>
            <p:ph type="sldNum" sz="quarter" idx="12"/>
          </p:nvPr>
        </p:nvSpPr>
        <p:spPr/>
        <p:txBody>
          <a:bodyPr/>
          <a:lstStyle/>
          <a:p>
            <a:fld id="{C47F1BCF-1B0A-4C4B-86C3-8A1C8916313F}" type="slidenum">
              <a:rPr lang="th-TH" smtClean="0"/>
              <a:pPr/>
              <a:t>102</a:t>
            </a:fld>
            <a:endParaRPr lang="th-TH"/>
          </a:p>
        </p:txBody>
      </p:sp>
    </p:spTree>
    <p:extLst>
      <p:ext uri="{BB962C8B-B14F-4D97-AF65-F5344CB8AC3E}">
        <p14:creationId xmlns:p14="http://schemas.microsoft.com/office/powerpoint/2010/main" val="2468886295"/>
      </p:ext>
    </p:extLst>
  </p:cSld>
  <p:clrMapOvr>
    <a:masterClrMapping/>
  </p:clrMapOvr>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i="1" dirty="0" smtClean="0">
                <a:latin typeface="+mn-lt"/>
              </a:rPr>
              <a:t>reference</a:t>
            </a:r>
            <a:endParaRPr lang="en-US" b="1" i="1" dirty="0">
              <a:latin typeface="+mn-lt"/>
            </a:endParaRPr>
          </a:p>
        </p:txBody>
      </p:sp>
      <p:sp>
        <p:nvSpPr>
          <p:cNvPr id="3" name="Date Placeholder 2"/>
          <p:cNvSpPr>
            <a:spLocks noGrp="1"/>
          </p:cNvSpPr>
          <p:nvPr>
            <p:ph type="dt" sz="half" idx="10"/>
          </p:nvPr>
        </p:nvSpPr>
        <p:spPr/>
        <p:txBody>
          <a:bodyPr/>
          <a:lstStyle/>
          <a:p>
            <a:r>
              <a:rPr lang="th-TH" smtClean="0"/>
              <a:t>1/13/2012</a:t>
            </a:r>
            <a:endParaRPr lang="en-US" dirty="0"/>
          </a:p>
        </p:txBody>
      </p:sp>
      <p:sp>
        <p:nvSpPr>
          <p:cNvPr id="4" name="Footer Placeholder 3"/>
          <p:cNvSpPr>
            <a:spLocks noGrp="1"/>
          </p:cNvSpPr>
          <p:nvPr>
            <p:ph type="ftr" sz="quarter" idx="11"/>
          </p:nvPr>
        </p:nvSpPr>
        <p:spPr/>
        <p:txBody>
          <a:bodyPr/>
          <a:lstStyle/>
          <a:p>
            <a:r>
              <a:rPr lang="en-US" smtClean="0"/>
              <a:t>IT Quality and Software Test. Topic Equivalence Partitioning and Boundary Value Analysis</a:t>
            </a:r>
            <a:endParaRPr lang="en-US" dirty="0"/>
          </a:p>
        </p:txBody>
      </p:sp>
      <p:sp>
        <p:nvSpPr>
          <p:cNvPr id="5" name="Slide Number Placeholder 4"/>
          <p:cNvSpPr>
            <a:spLocks noGrp="1"/>
          </p:cNvSpPr>
          <p:nvPr>
            <p:ph type="sldNum" sz="quarter" idx="12"/>
          </p:nvPr>
        </p:nvSpPr>
        <p:spPr/>
        <p:txBody>
          <a:bodyPr/>
          <a:lstStyle/>
          <a:p>
            <a:fld id="{69050804-716C-4134-AC43-4A3ACD191119}" type="slidenum">
              <a:rPr lang="en-US" smtClean="0"/>
              <a:pPr/>
              <a:t>103</a:t>
            </a:fld>
            <a:endParaRPr lang="en-US" dirty="0"/>
          </a:p>
        </p:txBody>
      </p:sp>
      <p:sp>
        <p:nvSpPr>
          <p:cNvPr id="6" name="Content Placeholder 5"/>
          <p:cNvSpPr>
            <a:spLocks noGrp="1"/>
          </p:cNvSpPr>
          <p:nvPr>
            <p:ph sz="quarter" idx="1"/>
          </p:nvPr>
        </p:nvSpPr>
        <p:spPr/>
        <p:txBody>
          <a:bodyPr>
            <a:normAutofit fontScale="92500" lnSpcReduction="20000"/>
          </a:bodyPr>
          <a:lstStyle/>
          <a:p>
            <a:r>
              <a:rPr lang="en-US" dirty="0" smtClean="0">
                <a:solidFill>
                  <a:srgbClr val="0000CC"/>
                </a:solidFill>
                <a:hlinkClick r:id="rId2"/>
              </a:rPr>
              <a:t>http://www.oxon.bcs.org/downloads/state_transition_testing_handout.pdf</a:t>
            </a:r>
            <a:endParaRPr lang="en-US" dirty="0" smtClean="0">
              <a:solidFill>
                <a:srgbClr val="0000CC"/>
              </a:solidFill>
            </a:endParaRPr>
          </a:p>
          <a:p>
            <a:r>
              <a:rPr lang="en-US" dirty="0" smtClean="0">
                <a:solidFill>
                  <a:srgbClr val="0000CC"/>
                </a:solidFill>
                <a:hlinkClick r:id="rId3"/>
              </a:rPr>
              <a:t>www.softwaretestinggenius.com</a:t>
            </a:r>
            <a:endParaRPr lang="en-US" dirty="0" smtClean="0">
              <a:solidFill>
                <a:srgbClr val="0000CC"/>
              </a:solidFill>
            </a:endParaRPr>
          </a:p>
          <a:p>
            <a:r>
              <a:rPr lang="en-US" dirty="0" smtClean="0">
                <a:solidFill>
                  <a:srgbClr val="0000CC"/>
                </a:solidFill>
                <a:hlinkClick r:id="rId4"/>
              </a:rPr>
              <a:t>https://ece.uwaterloo.ca/</a:t>
            </a:r>
            <a:endParaRPr lang="en-US" dirty="0" smtClean="0">
              <a:solidFill>
                <a:srgbClr val="0000CC"/>
              </a:solidFill>
            </a:endParaRPr>
          </a:p>
          <a:p>
            <a:r>
              <a:rPr lang="en-US" dirty="0" smtClean="0">
                <a:solidFill>
                  <a:srgbClr val="0000CC"/>
                </a:solidFill>
                <a:hlinkClick r:id="rId5"/>
              </a:rPr>
              <a:t>https://</a:t>
            </a:r>
            <a:r>
              <a:rPr lang="en-US" u="sng" dirty="0" smtClean="0">
                <a:solidFill>
                  <a:srgbClr val="0000CC"/>
                </a:solidFill>
                <a:hlinkClick r:id="rId5"/>
              </a:rPr>
              <a:t>www.cs.zju.edu.cn/students.cs.byu.edu/~cs340ta</a:t>
            </a:r>
            <a:endParaRPr lang="en-US" u="sng" dirty="0" smtClean="0">
              <a:solidFill>
                <a:srgbClr val="0000CC"/>
              </a:solidFill>
            </a:endParaRPr>
          </a:p>
          <a:p>
            <a:r>
              <a:rPr lang="en-US" dirty="0" smtClean="0">
                <a:solidFill>
                  <a:srgbClr val="0000CC"/>
                </a:solidFill>
                <a:hlinkClick r:id="rId6"/>
              </a:rPr>
              <a:t>http://www.softwaretestinghelp.com/istqb-exam-questions-equivalence-partitioning-boundary-value-analysis/</a:t>
            </a:r>
            <a:endParaRPr lang="en-US" dirty="0" smtClean="0">
              <a:solidFill>
                <a:srgbClr val="0000CC"/>
              </a:solidFill>
            </a:endParaRPr>
          </a:p>
          <a:p>
            <a:r>
              <a:rPr lang="en-US" dirty="0" smtClean="0">
                <a:solidFill>
                  <a:srgbClr val="0000CC"/>
                </a:solidFill>
                <a:hlinkClick r:id="rId7"/>
              </a:rPr>
              <a:t>http://mathforum.org/library/drmath/view/54266.html</a:t>
            </a:r>
            <a:endParaRPr lang="en-US" dirty="0" smtClean="0">
              <a:solidFill>
                <a:srgbClr val="0000CC"/>
              </a:solidFill>
            </a:endParaRPr>
          </a:p>
          <a:p>
            <a:r>
              <a:rPr lang="en-US" dirty="0" smtClean="0">
                <a:solidFill>
                  <a:srgbClr val="0000CC"/>
                </a:solidFill>
                <a:hlinkClick r:id="rId8"/>
              </a:rPr>
              <a:t>http://sqa.fyicenter.com/FAQ/Why-Bugs-in-Software/EXAMPLES_OF_EQUIVALENCE_CLASSES.html</a:t>
            </a:r>
            <a:endParaRPr lang="en-US" dirty="0" smtClean="0">
              <a:solidFill>
                <a:srgbClr val="0000CC"/>
              </a:solidFill>
            </a:endParaRPr>
          </a:p>
          <a:p>
            <a:r>
              <a:rPr lang="en-US" u="sng" dirty="0" smtClean="0">
                <a:solidFill>
                  <a:srgbClr val="CC6600"/>
                </a:solidFill>
              </a:rPr>
              <a:t>http://www.cse.yorku.ca/course_archive/2010-11/W/4313/slides/08-DecisionTable.pdf</a:t>
            </a:r>
            <a:endParaRPr lang="en-US" u="sng" dirty="0">
              <a:solidFill>
                <a:srgbClr val="CC6600"/>
              </a:solidFill>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noFill/>
          <a:ln/>
        </p:spPr>
        <p:txBody>
          <a:bodyPr/>
          <a:lstStyle/>
          <a:p>
            <a:r>
              <a:rPr lang="en-GB"/>
              <a:t>Equivalence partitions</a:t>
            </a:r>
          </a:p>
        </p:txBody>
      </p:sp>
      <p:sp>
        <p:nvSpPr>
          <p:cNvPr id="4" name="Date Placeholder 3"/>
          <p:cNvSpPr>
            <a:spLocks noGrp="1"/>
          </p:cNvSpPr>
          <p:nvPr>
            <p:ph type="dt" sz="half" idx="10"/>
          </p:nvPr>
        </p:nvSpPr>
        <p:spPr/>
        <p:txBody>
          <a:bodyPr/>
          <a:lstStyle/>
          <a:p>
            <a:r>
              <a:rPr lang="th-TH" smtClean="0"/>
              <a:t>1/13/2012</a:t>
            </a:r>
            <a:endParaRPr lang="th-TH"/>
          </a:p>
        </p:txBody>
      </p:sp>
      <p:sp>
        <p:nvSpPr>
          <p:cNvPr id="6" name="Footer Placeholder 5"/>
          <p:cNvSpPr>
            <a:spLocks noGrp="1"/>
          </p:cNvSpPr>
          <p:nvPr>
            <p:ph type="ftr" sz="quarter" idx="11"/>
          </p:nvPr>
        </p:nvSpPr>
        <p:spPr/>
        <p:txBody>
          <a:bodyPr/>
          <a:lstStyle/>
          <a:p>
            <a:r>
              <a:rPr lang="en-US" smtClean="0"/>
              <a:t>IT Quality and Software Test. Topic Equivalence Partitioning and Boundary Value Analysis</a:t>
            </a:r>
            <a:endParaRPr lang="th-TH"/>
          </a:p>
        </p:txBody>
      </p:sp>
      <p:sp>
        <p:nvSpPr>
          <p:cNvPr id="5" name="Slide Number Placeholder 4"/>
          <p:cNvSpPr>
            <a:spLocks noGrp="1"/>
          </p:cNvSpPr>
          <p:nvPr>
            <p:ph type="sldNum" sz="quarter" idx="12"/>
          </p:nvPr>
        </p:nvSpPr>
        <p:spPr/>
        <p:txBody>
          <a:bodyPr/>
          <a:lstStyle/>
          <a:p>
            <a:fld id="{C47F1BCF-1B0A-4C4B-86C3-8A1C8916313F}" type="slidenum">
              <a:rPr lang="th-TH" smtClean="0"/>
              <a:pPr/>
              <a:t>11</a:t>
            </a:fld>
            <a:endParaRPr lang="th-TH"/>
          </a:p>
        </p:txBody>
      </p:sp>
      <p:pic>
        <p:nvPicPr>
          <p:cNvPr id="23555" name="Picture 3"/>
          <p:cNvPicPr>
            <a:picLocks noChangeArrowheads="1"/>
          </p:cNvPicPr>
          <p:nvPr/>
        </p:nvPicPr>
        <p:blipFill>
          <a:blip r:embed="rId2" cstate="print"/>
          <a:srcRect/>
          <a:stretch>
            <a:fillRect/>
          </a:stretch>
        </p:blipFill>
        <p:spPr bwMode="auto">
          <a:xfrm>
            <a:off x="873125" y="1581150"/>
            <a:ext cx="7448550" cy="4803775"/>
          </a:xfrm>
          <a:prstGeom prst="rect">
            <a:avLst/>
          </a:prstGeom>
          <a:noFill/>
          <a:ln w="12700">
            <a:noFill/>
            <a:miter lim="800000"/>
            <a:headEnd/>
            <a:tailEnd/>
          </a:ln>
          <a:effectLst/>
        </p:spPr>
      </p:pic>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a:xfrm>
            <a:off x="495300" y="533400"/>
            <a:ext cx="8420100" cy="609600"/>
          </a:xfrm>
          <a:prstGeom prst="rect">
            <a:avLst/>
          </a:prstGeom>
          <a:noFill/>
          <a:ln/>
        </p:spPr>
        <p:txBody>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GB" sz="4400" b="0" i="0" u="none" strike="noStrike" kern="1200" cap="none" spc="0" normalizeH="0" baseline="0" noProof="0" smtClean="0">
                <a:ln>
                  <a:noFill/>
                </a:ln>
                <a:solidFill>
                  <a:schemeClr val="tx1"/>
                </a:solidFill>
                <a:effectLst/>
                <a:uLnTx/>
                <a:uFillTx/>
                <a:latin typeface="+mj-lt"/>
                <a:ea typeface="+mj-ea"/>
                <a:cs typeface="+mj-cs"/>
              </a:rPr>
              <a:t>Equivalence partitioning (EP)</a:t>
            </a:r>
            <a:endParaRPr kumimoji="0" lang="en-GB" sz="4400" b="0" i="0" u="none" strike="noStrike" kern="1200" cap="none" spc="0" normalizeH="0" baseline="0" noProof="0" dirty="0" smtClean="0">
              <a:ln>
                <a:noFill/>
              </a:ln>
              <a:solidFill>
                <a:schemeClr val="tx1"/>
              </a:solidFill>
              <a:effectLst/>
              <a:uLnTx/>
              <a:uFillTx/>
              <a:latin typeface="+mj-lt"/>
              <a:ea typeface="+mj-ea"/>
              <a:cs typeface="+mj-cs"/>
            </a:endParaRPr>
          </a:p>
        </p:txBody>
      </p:sp>
      <p:grpSp>
        <p:nvGrpSpPr>
          <p:cNvPr id="3" name="Group 3"/>
          <p:cNvGrpSpPr>
            <a:grpSpLocks/>
          </p:cNvGrpSpPr>
          <p:nvPr/>
        </p:nvGrpSpPr>
        <p:grpSpPr bwMode="auto">
          <a:xfrm>
            <a:off x="1985963" y="1192213"/>
            <a:ext cx="5908675" cy="1757362"/>
            <a:chOff x="1251" y="751"/>
            <a:chExt cx="3722" cy="1107"/>
          </a:xfrm>
        </p:grpSpPr>
        <p:sp>
          <p:nvSpPr>
            <p:cNvPr id="4" name="Oval 4"/>
            <p:cNvSpPr>
              <a:spLocks noChangeArrowheads="1"/>
            </p:cNvSpPr>
            <p:nvPr/>
          </p:nvSpPr>
          <p:spPr bwMode="auto">
            <a:xfrm>
              <a:off x="1251" y="1006"/>
              <a:ext cx="3722" cy="647"/>
            </a:xfrm>
            <a:prstGeom prst="ellipse">
              <a:avLst/>
            </a:prstGeom>
            <a:noFill/>
            <a:ln w="12700">
              <a:solidFill>
                <a:schemeClr val="tx1"/>
              </a:solidFill>
              <a:round/>
              <a:headEnd/>
              <a:tailEnd/>
            </a:ln>
            <a:effectLst/>
          </p:spPr>
          <p:txBody>
            <a:bodyPr wrap="none" anchor="ctr"/>
            <a:lstStyle/>
            <a:p>
              <a:endParaRPr lang="th-TH"/>
            </a:p>
          </p:txBody>
        </p:sp>
        <p:sp>
          <p:nvSpPr>
            <p:cNvPr id="5" name="Line 5"/>
            <p:cNvSpPr>
              <a:spLocks noChangeShapeType="1"/>
            </p:cNvSpPr>
            <p:nvPr/>
          </p:nvSpPr>
          <p:spPr bwMode="auto">
            <a:xfrm>
              <a:off x="3281" y="751"/>
              <a:ext cx="0" cy="1107"/>
            </a:xfrm>
            <a:prstGeom prst="line">
              <a:avLst/>
            </a:prstGeom>
            <a:noFill/>
            <a:ln w="12700">
              <a:solidFill>
                <a:schemeClr val="tx1"/>
              </a:solidFill>
              <a:round/>
              <a:headEnd type="none" w="sm" len="sm"/>
              <a:tailEnd type="none" w="sm" len="sm"/>
            </a:ln>
            <a:effectLst/>
          </p:spPr>
          <p:txBody>
            <a:bodyPr wrap="none" anchor="ctr"/>
            <a:lstStyle/>
            <a:p>
              <a:endParaRPr lang="th-TH"/>
            </a:p>
          </p:txBody>
        </p:sp>
        <p:sp>
          <p:nvSpPr>
            <p:cNvPr id="6" name="Line 6"/>
            <p:cNvSpPr>
              <a:spLocks noChangeShapeType="1"/>
            </p:cNvSpPr>
            <p:nvPr/>
          </p:nvSpPr>
          <p:spPr bwMode="auto">
            <a:xfrm>
              <a:off x="4056" y="851"/>
              <a:ext cx="0" cy="906"/>
            </a:xfrm>
            <a:prstGeom prst="line">
              <a:avLst/>
            </a:prstGeom>
            <a:noFill/>
            <a:ln w="12700">
              <a:solidFill>
                <a:schemeClr val="tx1"/>
              </a:solidFill>
              <a:round/>
              <a:headEnd type="none" w="sm" len="sm"/>
              <a:tailEnd type="none" w="sm" len="sm"/>
            </a:ln>
            <a:effectLst/>
          </p:spPr>
          <p:txBody>
            <a:bodyPr wrap="none" anchor="ctr"/>
            <a:lstStyle/>
            <a:p>
              <a:endParaRPr lang="th-TH"/>
            </a:p>
          </p:txBody>
        </p:sp>
        <p:sp>
          <p:nvSpPr>
            <p:cNvPr id="7" name="Line 7"/>
            <p:cNvSpPr>
              <a:spLocks noChangeShapeType="1"/>
            </p:cNvSpPr>
            <p:nvPr/>
          </p:nvSpPr>
          <p:spPr bwMode="auto">
            <a:xfrm>
              <a:off x="1828" y="851"/>
              <a:ext cx="0" cy="1007"/>
            </a:xfrm>
            <a:prstGeom prst="line">
              <a:avLst/>
            </a:prstGeom>
            <a:noFill/>
            <a:ln w="12700">
              <a:solidFill>
                <a:schemeClr val="tx1"/>
              </a:solidFill>
              <a:round/>
              <a:headEnd type="none" w="sm" len="sm"/>
              <a:tailEnd type="none" w="sm" len="sm"/>
            </a:ln>
            <a:effectLst/>
          </p:spPr>
          <p:txBody>
            <a:bodyPr wrap="none" anchor="ctr"/>
            <a:lstStyle/>
            <a:p>
              <a:endParaRPr lang="th-TH"/>
            </a:p>
          </p:txBody>
        </p:sp>
      </p:grpSp>
      <p:sp>
        <p:nvSpPr>
          <p:cNvPr id="8" name="Rectangle 8"/>
          <p:cNvSpPr txBox="1">
            <a:spLocks noChangeArrowheads="1"/>
          </p:cNvSpPr>
          <p:nvPr/>
        </p:nvSpPr>
        <p:spPr>
          <a:xfrm>
            <a:off x="742950" y="3079750"/>
            <a:ext cx="8420100" cy="2335213"/>
          </a:xfrm>
          <a:prstGeom prst="rect">
            <a:avLst/>
          </a:prstGeom>
          <a:noFill/>
          <a:ln/>
        </p:spPr>
        <p:txBody>
          <a:bodyPr/>
          <a:lstStyle/>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GB" sz="2800" b="0" i="0" u="none" strike="noStrike" kern="1200" cap="none" spc="0" normalizeH="0" baseline="0" noProof="0" smtClean="0">
                <a:ln>
                  <a:noFill/>
                </a:ln>
                <a:solidFill>
                  <a:schemeClr val="tx1"/>
                </a:solidFill>
                <a:effectLst/>
                <a:uLnTx/>
                <a:uFillTx/>
                <a:latin typeface="+mn-lt"/>
                <a:ea typeface="+mn-ea"/>
                <a:cs typeface="+mn-cs"/>
              </a:rPr>
              <a:t>divide (partition) the inputs, outputs, etc. into areas which are the same (equivalent)</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GB" sz="2800" b="0" i="0" u="none" strike="noStrike" kern="1200" cap="none" spc="0" normalizeH="0" baseline="0" noProof="0" smtClean="0">
                <a:ln>
                  <a:noFill/>
                </a:ln>
                <a:solidFill>
                  <a:schemeClr val="tx1"/>
                </a:solidFill>
                <a:effectLst/>
                <a:uLnTx/>
                <a:uFillTx/>
                <a:latin typeface="+mn-lt"/>
                <a:ea typeface="+mn-ea"/>
                <a:cs typeface="+mn-cs"/>
              </a:rPr>
              <a:t>assumption: if one value works, all will work</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GB" sz="2800" b="0" i="0" u="none" strike="noStrike" kern="1200" cap="none" spc="0" normalizeH="0" baseline="0" noProof="0" smtClean="0">
                <a:ln>
                  <a:noFill/>
                </a:ln>
                <a:solidFill>
                  <a:schemeClr val="tx1"/>
                </a:solidFill>
                <a:effectLst/>
                <a:uLnTx/>
                <a:uFillTx/>
                <a:latin typeface="+mn-lt"/>
                <a:ea typeface="+mn-ea"/>
                <a:cs typeface="+mn-cs"/>
              </a:rPr>
              <a:t>one from each partition better than all from one</a:t>
            </a:r>
            <a:endParaRPr kumimoji="0" lang="en-GB" sz="2800" b="0" i="0" u="none" strike="noStrike" kern="1200" cap="none" spc="0" normalizeH="0" baseline="0" noProof="0" dirty="0" smtClean="0">
              <a:ln>
                <a:noFill/>
              </a:ln>
              <a:solidFill>
                <a:schemeClr val="tx1"/>
              </a:solidFill>
              <a:effectLst/>
              <a:uLnTx/>
              <a:uFillTx/>
              <a:latin typeface="+mn-lt"/>
              <a:ea typeface="+mn-ea"/>
              <a:cs typeface="+mn-cs"/>
            </a:endParaRPr>
          </a:p>
        </p:txBody>
      </p:sp>
      <p:grpSp>
        <p:nvGrpSpPr>
          <p:cNvPr id="9" name="Group 9"/>
          <p:cNvGrpSpPr>
            <a:grpSpLocks/>
          </p:cNvGrpSpPr>
          <p:nvPr/>
        </p:nvGrpSpPr>
        <p:grpSpPr bwMode="auto">
          <a:xfrm>
            <a:off x="1903413" y="5665788"/>
            <a:ext cx="6073775" cy="806450"/>
            <a:chOff x="1199" y="3569"/>
            <a:chExt cx="3826" cy="508"/>
          </a:xfrm>
        </p:grpSpPr>
        <p:sp>
          <p:nvSpPr>
            <p:cNvPr id="10" name="Line 10"/>
            <p:cNvSpPr>
              <a:spLocks noChangeShapeType="1"/>
            </p:cNvSpPr>
            <p:nvPr/>
          </p:nvSpPr>
          <p:spPr bwMode="auto">
            <a:xfrm>
              <a:off x="1199" y="3720"/>
              <a:ext cx="3826" cy="0"/>
            </a:xfrm>
            <a:prstGeom prst="line">
              <a:avLst/>
            </a:prstGeom>
            <a:noFill/>
            <a:ln w="50800">
              <a:solidFill>
                <a:srgbClr val="A2C1FE"/>
              </a:solidFill>
              <a:round/>
              <a:headEnd type="none" w="sm" len="sm"/>
              <a:tailEnd type="none" w="sm" len="sm"/>
            </a:ln>
            <a:effectLst/>
          </p:spPr>
          <p:txBody>
            <a:bodyPr wrap="none" anchor="ctr"/>
            <a:lstStyle/>
            <a:p>
              <a:endParaRPr lang="th-TH"/>
            </a:p>
          </p:txBody>
        </p:sp>
        <p:sp>
          <p:nvSpPr>
            <p:cNvPr id="11" name="Line 11"/>
            <p:cNvSpPr>
              <a:spLocks noChangeShapeType="1"/>
            </p:cNvSpPr>
            <p:nvPr/>
          </p:nvSpPr>
          <p:spPr bwMode="auto">
            <a:xfrm>
              <a:off x="2361" y="3569"/>
              <a:ext cx="0" cy="302"/>
            </a:xfrm>
            <a:prstGeom prst="line">
              <a:avLst/>
            </a:prstGeom>
            <a:noFill/>
            <a:ln w="25400">
              <a:solidFill>
                <a:schemeClr val="tx1"/>
              </a:solidFill>
              <a:round/>
              <a:headEnd type="none" w="sm" len="sm"/>
              <a:tailEnd type="none" w="sm" len="sm"/>
            </a:ln>
            <a:effectLst/>
          </p:spPr>
          <p:txBody>
            <a:bodyPr wrap="none" anchor="ctr"/>
            <a:lstStyle/>
            <a:p>
              <a:endParaRPr lang="th-TH"/>
            </a:p>
          </p:txBody>
        </p:sp>
        <p:sp>
          <p:nvSpPr>
            <p:cNvPr id="12" name="Line 12"/>
            <p:cNvSpPr>
              <a:spLocks noChangeShapeType="1"/>
            </p:cNvSpPr>
            <p:nvPr/>
          </p:nvSpPr>
          <p:spPr bwMode="auto">
            <a:xfrm>
              <a:off x="4153" y="3569"/>
              <a:ext cx="0" cy="302"/>
            </a:xfrm>
            <a:prstGeom prst="line">
              <a:avLst/>
            </a:prstGeom>
            <a:noFill/>
            <a:ln w="25400">
              <a:solidFill>
                <a:schemeClr val="tx1"/>
              </a:solidFill>
              <a:round/>
              <a:headEnd type="none" w="sm" len="sm"/>
              <a:tailEnd type="none" w="sm" len="sm"/>
            </a:ln>
            <a:effectLst/>
          </p:spPr>
          <p:txBody>
            <a:bodyPr wrap="none" anchor="ctr"/>
            <a:lstStyle/>
            <a:p>
              <a:endParaRPr lang="th-TH"/>
            </a:p>
          </p:txBody>
        </p:sp>
        <p:sp>
          <p:nvSpPr>
            <p:cNvPr id="13" name="Rectangle 13"/>
            <p:cNvSpPr>
              <a:spLocks noChangeArrowheads="1"/>
            </p:cNvSpPr>
            <p:nvPr/>
          </p:nvSpPr>
          <p:spPr bwMode="auto">
            <a:xfrm>
              <a:off x="2418" y="3838"/>
              <a:ext cx="187" cy="239"/>
            </a:xfrm>
            <a:prstGeom prst="rect">
              <a:avLst/>
            </a:prstGeom>
            <a:noFill/>
            <a:ln w="9525">
              <a:noFill/>
              <a:miter lim="800000"/>
              <a:headEnd/>
              <a:tailEnd/>
            </a:ln>
            <a:effectLst/>
          </p:spPr>
          <p:txBody>
            <a:bodyPr wrap="none" lIns="63500" tIns="25400" rIns="63500" bIns="25400">
              <a:spAutoFit/>
            </a:bodyPr>
            <a:lstStyle/>
            <a:p>
              <a:pPr defTabSz="930275">
                <a:lnSpc>
                  <a:spcPct val="90000"/>
                </a:lnSpc>
              </a:pPr>
              <a:r>
                <a:rPr lang="en-GB" sz="2400" b="1">
                  <a:solidFill>
                    <a:schemeClr val="hlink"/>
                  </a:solidFill>
                </a:rPr>
                <a:t>1</a:t>
              </a:r>
            </a:p>
          </p:txBody>
        </p:sp>
        <p:sp>
          <p:nvSpPr>
            <p:cNvPr id="14" name="Rectangle 14"/>
            <p:cNvSpPr>
              <a:spLocks noChangeArrowheads="1"/>
            </p:cNvSpPr>
            <p:nvPr/>
          </p:nvSpPr>
          <p:spPr bwMode="auto">
            <a:xfrm>
              <a:off x="3629" y="3838"/>
              <a:ext cx="401" cy="239"/>
            </a:xfrm>
            <a:prstGeom prst="rect">
              <a:avLst/>
            </a:prstGeom>
            <a:noFill/>
            <a:ln w="9525">
              <a:noFill/>
              <a:miter lim="800000"/>
              <a:headEnd/>
              <a:tailEnd/>
            </a:ln>
            <a:effectLst/>
          </p:spPr>
          <p:txBody>
            <a:bodyPr wrap="none" lIns="63500" tIns="25400" rIns="63500" bIns="25400">
              <a:spAutoFit/>
            </a:bodyPr>
            <a:lstStyle/>
            <a:p>
              <a:pPr defTabSz="930275">
                <a:lnSpc>
                  <a:spcPct val="90000"/>
                </a:lnSpc>
              </a:pPr>
              <a:r>
                <a:rPr lang="en-GB" sz="2400" b="1">
                  <a:solidFill>
                    <a:schemeClr val="hlink"/>
                  </a:solidFill>
                </a:rPr>
                <a:t>100</a:t>
              </a:r>
            </a:p>
          </p:txBody>
        </p:sp>
        <p:sp>
          <p:nvSpPr>
            <p:cNvPr id="15" name="Rectangle 15"/>
            <p:cNvSpPr>
              <a:spLocks noChangeArrowheads="1"/>
            </p:cNvSpPr>
            <p:nvPr/>
          </p:nvSpPr>
          <p:spPr bwMode="auto">
            <a:xfrm>
              <a:off x="4210" y="3838"/>
              <a:ext cx="401" cy="239"/>
            </a:xfrm>
            <a:prstGeom prst="rect">
              <a:avLst/>
            </a:prstGeom>
            <a:noFill/>
            <a:ln w="9525">
              <a:noFill/>
              <a:miter lim="800000"/>
              <a:headEnd/>
              <a:tailEnd/>
            </a:ln>
            <a:effectLst/>
          </p:spPr>
          <p:txBody>
            <a:bodyPr wrap="none" lIns="63500" tIns="25400" rIns="63500" bIns="25400">
              <a:spAutoFit/>
            </a:bodyPr>
            <a:lstStyle/>
            <a:p>
              <a:pPr defTabSz="930275">
                <a:lnSpc>
                  <a:spcPct val="90000"/>
                </a:lnSpc>
              </a:pPr>
              <a:r>
                <a:rPr lang="en-GB" sz="2400" b="1">
                  <a:solidFill>
                    <a:schemeClr val="folHlink"/>
                  </a:solidFill>
                </a:rPr>
                <a:t>101</a:t>
              </a:r>
            </a:p>
          </p:txBody>
        </p:sp>
        <p:sp>
          <p:nvSpPr>
            <p:cNvPr id="16" name="Rectangle 16"/>
            <p:cNvSpPr>
              <a:spLocks noChangeArrowheads="1"/>
            </p:cNvSpPr>
            <p:nvPr/>
          </p:nvSpPr>
          <p:spPr bwMode="auto">
            <a:xfrm>
              <a:off x="2079" y="3838"/>
              <a:ext cx="187" cy="239"/>
            </a:xfrm>
            <a:prstGeom prst="rect">
              <a:avLst/>
            </a:prstGeom>
            <a:noFill/>
            <a:ln w="9525">
              <a:noFill/>
              <a:miter lim="800000"/>
              <a:headEnd/>
              <a:tailEnd/>
            </a:ln>
            <a:effectLst/>
          </p:spPr>
          <p:txBody>
            <a:bodyPr wrap="none" lIns="63500" tIns="25400" rIns="63500" bIns="25400">
              <a:spAutoFit/>
            </a:bodyPr>
            <a:lstStyle/>
            <a:p>
              <a:pPr defTabSz="930275">
                <a:lnSpc>
                  <a:spcPct val="90000"/>
                </a:lnSpc>
              </a:pPr>
              <a:r>
                <a:rPr lang="en-GB" sz="2400" b="1">
                  <a:solidFill>
                    <a:schemeClr val="folHlink"/>
                  </a:solidFill>
                </a:rPr>
                <a:t>0</a:t>
              </a:r>
            </a:p>
          </p:txBody>
        </p:sp>
      </p:grpSp>
      <p:grpSp>
        <p:nvGrpSpPr>
          <p:cNvPr id="17" name="Group 17"/>
          <p:cNvGrpSpPr>
            <a:grpSpLocks/>
          </p:cNvGrpSpPr>
          <p:nvPr/>
        </p:nvGrpSpPr>
        <p:grpSpPr bwMode="auto">
          <a:xfrm>
            <a:off x="5132388" y="5181600"/>
            <a:ext cx="998537" cy="723900"/>
            <a:chOff x="3233" y="3264"/>
            <a:chExt cx="629" cy="456"/>
          </a:xfrm>
        </p:grpSpPr>
        <p:sp>
          <p:nvSpPr>
            <p:cNvPr id="18" name="Line 18"/>
            <p:cNvSpPr>
              <a:spLocks noChangeShapeType="1"/>
            </p:cNvSpPr>
            <p:nvPr/>
          </p:nvSpPr>
          <p:spPr bwMode="auto">
            <a:xfrm>
              <a:off x="3233" y="3267"/>
              <a:ext cx="0" cy="453"/>
            </a:xfrm>
            <a:prstGeom prst="line">
              <a:avLst/>
            </a:prstGeom>
            <a:noFill/>
            <a:ln w="25400">
              <a:solidFill>
                <a:schemeClr val="hlink"/>
              </a:solidFill>
              <a:round/>
              <a:headEnd type="none" w="sm" len="sm"/>
              <a:tailEnd type="stealth" w="med" len="lg"/>
            </a:ln>
            <a:effectLst/>
          </p:spPr>
          <p:txBody>
            <a:bodyPr wrap="none" anchor="ctr"/>
            <a:lstStyle/>
            <a:p>
              <a:endParaRPr lang="th-TH"/>
            </a:p>
          </p:txBody>
        </p:sp>
        <p:sp>
          <p:nvSpPr>
            <p:cNvPr id="19" name="Text Box 19"/>
            <p:cNvSpPr txBox="1">
              <a:spLocks noChangeArrowheads="1"/>
            </p:cNvSpPr>
            <p:nvPr/>
          </p:nvSpPr>
          <p:spPr bwMode="auto">
            <a:xfrm>
              <a:off x="3350" y="3264"/>
              <a:ext cx="512" cy="288"/>
            </a:xfrm>
            <a:prstGeom prst="rect">
              <a:avLst/>
            </a:prstGeom>
            <a:noFill/>
            <a:ln w="12700">
              <a:noFill/>
              <a:miter lim="800000"/>
              <a:headEnd type="none" w="sm" len="sm"/>
              <a:tailEnd type="none" w="sm" len="sm"/>
            </a:ln>
            <a:effectLst/>
          </p:spPr>
          <p:txBody>
            <a:bodyPr wrap="none">
              <a:spAutoFit/>
            </a:bodyPr>
            <a:lstStyle/>
            <a:p>
              <a:r>
                <a:rPr lang="en-US" sz="2400">
                  <a:solidFill>
                    <a:schemeClr val="hlink"/>
                  </a:solidFill>
                </a:rPr>
                <a:t>valid</a:t>
              </a:r>
              <a:endParaRPr lang="en-US" sz="2400"/>
            </a:p>
          </p:txBody>
        </p:sp>
      </p:grpSp>
      <p:grpSp>
        <p:nvGrpSpPr>
          <p:cNvPr id="20" name="Group 20"/>
          <p:cNvGrpSpPr>
            <a:grpSpLocks/>
          </p:cNvGrpSpPr>
          <p:nvPr/>
        </p:nvGrpSpPr>
        <p:grpSpPr bwMode="auto">
          <a:xfrm>
            <a:off x="1524000" y="5181600"/>
            <a:ext cx="7131050" cy="723900"/>
            <a:chOff x="960" y="3264"/>
            <a:chExt cx="4492" cy="456"/>
          </a:xfrm>
        </p:grpSpPr>
        <p:sp>
          <p:nvSpPr>
            <p:cNvPr id="21" name="Line 21"/>
            <p:cNvSpPr>
              <a:spLocks noChangeShapeType="1"/>
            </p:cNvSpPr>
            <p:nvPr/>
          </p:nvSpPr>
          <p:spPr bwMode="auto">
            <a:xfrm>
              <a:off x="1683" y="3318"/>
              <a:ext cx="0" cy="402"/>
            </a:xfrm>
            <a:prstGeom prst="line">
              <a:avLst/>
            </a:prstGeom>
            <a:noFill/>
            <a:ln w="25400">
              <a:solidFill>
                <a:schemeClr val="folHlink"/>
              </a:solidFill>
              <a:round/>
              <a:headEnd type="none" w="sm" len="sm"/>
              <a:tailEnd type="stealth" w="med" len="lg"/>
            </a:ln>
            <a:effectLst/>
          </p:spPr>
          <p:txBody>
            <a:bodyPr wrap="none" anchor="ctr"/>
            <a:lstStyle/>
            <a:p>
              <a:endParaRPr lang="th-TH"/>
            </a:p>
          </p:txBody>
        </p:sp>
        <p:sp>
          <p:nvSpPr>
            <p:cNvPr id="22" name="Line 22"/>
            <p:cNvSpPr>
              <a:spLocks noChangeShapeType="1"/>
            </p:cNvSpPr>
            <p:nvPr/>
          </p:nvSpPr>
          <p:spPr bwMode="auto">
            <a:xfrm>
              <a:off x="4686" y="3318"/>
              <a:ext cx="0" cy="402"/>
            </a:xfrm>
            <a:prstGeom prst="line">
              <a:avLst/>
            </a:prstGeom>
            <a:noFill/>
            <a:ln w="25400">
              <a:solidFill>
                <a:schemeClr val="folHlink"/>
              </a:solidFill>
              <a:round/>
              <a:headEnd type="none" w="sm" len="sm"/>
              <a:tailEnd type="stealth" w="med" len="lg"/>
            </a:ln>
            <a:effectLst/>
          </p:spPr>
          <p:txBody>
            <a:bodyPr wrap="none" anchor="ctr"/>
            <a:lstStyle/>
            <a:p>
              <a:endParaRPr lang="th-TH"/>
            </a:p>
          </p:txBody>
        </p:sp>
        <p:sp>
          <p:nvSpPr>
            <p:cNvPr id="23" name="Text Box 23"/>
            <p:cNvSpPr txBox="1">
              <a:spLocks noChangeArrowheads="1"/>
            </p:cNvSpPr>
            <p:nvPr/>
          </p:nvSpPr>
          <p:spPr bwMode="auto">
            <a:xfrm>
              <a:off x="4790" y="3264"/>
              <a:ext cx="662" cy="288"/>
            </a:xfrm>
            <a:prstGeom prst="rect">
              <a:avLst/>
            </a:prstGeom>
            <a:noFill/>
            <a:ln w="12700">
              <a:noFill/>
              <a:miter lim="800000"/>
              <a:headEnd type="none" w="sm" len="sm"/>
              <a:tailEnd type="none" w="sm" len="sm"/>
            </a:ln>
            <a:effectLst/>
          </p:spPr>
          <p:txBody>
            <a:bodyPr wrap="none">
              <a:spAutoFit/>
            </a:bodyPr>
            <a:lstStyle/>
            <a:p>
              <a:r>
                <a:rPr lang="en-US" sz="2400">
                  <a:solidFill>
                    <a:schemeClr val="folHlink"/>
                  </a:solidFill>
                </a:rPr>
                <a:t>invalid</a:t>
              </a:r>
            </a:p>
          </p:txBody>
        </p:sp>
        <p:sp>
          <p:nvSpPr>
            <p:cNvPr id="24" name="Text Box 24"/>
            <p:cNvSpPr txBox="1">
              <a:spLocks noChangeArrowheads="1"/>
            </p:cNvSpPr>
            <p:nvPr/>
          </p:nvSpPr>
          <p:spPr bwMode="auto">
            <a:xfrm>
              <a:off x="960" y="3264"/>
              <a:ext cx="662" cy="288"/>
            </a:xfrm>
            <a:prstGeom prst="rect">
              <a:avLst/>
            </a:prstGeom>
            <a:noFill/>
            <a:ln w="12700">
              <a:noFill/>
              <a:miter lim="800000"/>
              <a:headEnd type="none" w="sm" len="sm"/>
              <a:tailEnd type="none" w="sm" len="sm"/>
            </a:ln>
            <a:effectLst/>
          </p:spPr>
          <p:txBody>
            <a:bodyPr wrap="none">
              <a:spAutoFit/>
            </a:bodyPr>
            <a:lstStyle/>
            <a:p>
              <a:r>
                <a:rPr lang="en-US" sz="2400">
                  <a:solidFill>
                    <a:schemeClr val="folHlink"/>
                  </a:solidFill>
                </a:rPr>
                <a:t>invalid</a:t>
              </a:r>
            </a:p>
          </p:txBody>
        </p:sp>
      </p:grpSp>
      <p:sp>
        <p:nvSpPr>
          <p:cNvPr id="25" name="Date Placeholder 24"/>
          <p:cNvSpPr>
            <a:spLocks noGrp="1"/>
          </p:cNvSpPr>
          <p:nvPr>
            <p:ph type="dt" sz="half" idx="10"/>
          </p:nvPr>
        </p:nvSpPr>
        <p:spPr/>
        <p:txBody>
          <a:bodyPr/>
          <a:lstStyle/>
          <a:p>
            <a:r>
              <a:rPr lang="th-TH" smtClean="0"/>
              <a:t>1/13/2012</a:t>
            </a:r>
            <a:endParaRPr lang="th-TH"/>
          </a:p>
        </p:txBody>
      </p:sp>
      <p:sp>
        <p:nvSpPr>
          <p:cNvPr id="27" name="Footer Placeholder 26"/>
          <p:cNvSpPr>
            <a:spLocks noGrp="1"/>
          </p:cNvSpPr>
          <p:nvPr>
            <p:ph type="ftr" sz="quarter" idx="11"/>
          </p:nvPr>
        </p:nvSpPr>
        <p:spPr/>
        <p:txBody>
          <a:bodyPr/>
          <a:lstStyle/>
          <a:p>
            <a:r>
              <a:rPr lang="en-US" smtClean="0"/>
              <a:t>IT Quality and Software Test. Topic Equivalence Partitioning and Boundary Value Analysis</a:t>
            </a:r>
            <a:endParaRPr lang="th-TH"/>
          </a:p>
        </p:txBody>
      </p:sp>
      <p:sp>
        <p:nvSpPr>
          <p:cNvPr id="26" name="Slide Number Placeholder 25"/>
          <p:cNvSpPr>
            <a:spLocks noGrp="1"/>
          </p:cNvSpPr>
          <p:nvPr>
            <p:ph type="sldNum" sz="quarter" idx="12"/>
          </p:nvPr>
        </p:nvSpPr>
        <p:spPr/>
        <p:txBody>
          <a:bodyPr/>
          <a:lstStyle/>
          <a:p>
            <a:fld id="{C47F1BCF-1B0A-4C4B-86C3-8A1C8916313F}" type="slidenum">
              <a:rPr lang="th-TH" smtClean="0"/>
              <a:pPr/>
              <a:t>12</a:t>
            </a:fld>
            <a:endParaRPr lang="th-TH"/>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nodeType="click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wipe(up)">
                                      <p:cBhvr>
                                        <p:cTn id="12" dur="500"/>
                                        <p:tgtEl>
                                          <p:spTgt spid="17"/>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nodeType="click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wipe(up)">
                                      <p:cBhvr>
                                        <p:cTn id="17"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p:cNvPicPr>
            <a:picLocks noChangeAspect="1" noChangeArrowheads="1"/>
          </p:cNvPicPr>
          <p:nvPr/>
        </p:nvPicPr>
        <p:blipFill>
          <a:blip r:embed="rId2" cstate="print"/>
          <a:srcRect/>
          <a:stretch>
            <a:fillRect/>
          </a:stretch>
        </p:blipFill>
        <p:spPr bwMode="auto">
          <a:xfrm>
            <a:off x="0" y="0"/>
            <a:ext cx="9144000" cy="6958013"/>
          </a:xfrm>
          <a:prstGeom prst="rect">
            <a:avLst/>
          </a:prstGeom>
          <a:noFill/>
          <a:ln w="9525">
            <a:noFill/>
            <a:miter lim="800000"/>
            <a:headEnd/>
            <a:tailEnd/>
          </a:ln>
        </p:spPr>
      </p:pic>
      <p:sp>
        <p:nvSpPr>
          <p:cNvPr id="3" name="Date Placeholder 2"/>
          <p:cNvSpPr>
            <a:spLocks noGrp="1"/>
          </p:cNvSpPr>
          <p:nvPr>
            <p:ph type="dt" sz="half" idx="10"/>
          </p:nvPr>
        </p:nvSpPr>
        <p:spPr/>
        <p:txBody>
          <a:bodyPr/>
          <a:lstStyle/>
          <a:p>
            <a:r>
              <a:rPr lang="th-TH" smtClean="0"/>
              <a:t>1/13/2012</a:t>
            </a:r>
            <a:endParaRPr lang="th-TH"/>
          </a:p>
        </p:txBody>
      </p:sp>
      <p:sp>
        <p:nvSpPr>
          <p:cNvPr id="5" name="Footer Placeholder 4"/>
          <p:cNvSpPr>
            <a:spLocks noGrp="1"/>
          </p:cNvSpPr>
          <p:nvPr>
            <p:ph type="ftr" sz="quarter" idx="11"/>
          </p:nvPr>
        </p:nvSpPr>
        <p:spPr/>
        <p:txBody>
          <a:bodyPr/>
          <a:lstStyle/>
          <a:p>
            <a:r>
              <a:rPr lang="en-US" smtClean="0"/>
              <a:t>IT Quality and Software Test. Topic Equivalence Partitioning and Boundary Value Analysis</a:t>
            </a:r>
            <a:endParaRPr lang="th-TH"/>
          </a:p>
        </p:txBody>
      </p:sp>
      <p:sp>
        <p:nvSpPr>
          <p:cNvPr id="4" name="Slide Number Placeholder 3"/>
          <p:cNvSpPr>
            <a:spLocks noGrp="1"/>
          </p:cNvSpPr>
          <p:nvPr>
            <p:ph type="sldNum" sz="quarter" idx="12"/>
          </p:nvPr>
        </p:nvSpPr>
        <p:spPr/>
        <p:txBody>
          <a:bodyPr/>
          <a:lstStyle/>
          <a:p>
            <a:fld id="{C47F1BCF-1B0A-4C4B-86C3-8A1C8916313F}" type="slidenum">
              <a:rPr lang="th-TH" smtClean="0"/>
              <a:pPr/>
              <a:t>13</a:t>
            </a:fld>
            <a:endParaRPr lang="th-TH"/>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p:cNvPicPr>
            <a:picLocks noChangeAspect="1" noChangeArrowheads="1"/>
          </p:cNvPicPr>
          <p:nvPr/>
        </p:nvPicPr>
        <p:blipFill>
          <a:blip r:embed="rId2" cstate="print"/>
          <a:srcRect/>
          <a:stretch>
            <a:fillRect/>
          </a:stretch>
        </p:blipFill>
        <p:spPr bwMode="auto">
          <a:xfrm>
            <a:off x="0" y="50800"/>
            <a:ext cx="9144000" cy="6756400"/>
          </a:xfrm>
          <a:prstGeom prst="rect">
            <a:avLst/>
          </a:prstGeom>
          <a:noFill/>
          <a:ln w="9525">
            <a:noFill/>
            <a:miter lim="800000"/>
            <a:headEnd/>
            <a:tailEnd/>
          </a:ln>
        </p:spPr>
      </p:pic>
      <p:sp>
        <p:nvSpPr>
          <p:cNvPr id="3" name="Date Placeholder 2"/>
          <p:cNvSpPr>
            <a:spLocks noGrp="1"/>
          </p:cNvSpPr>
          <p:nvPr>
            <p:ph type="dt" sz="half" idx="10"/>
          </p:nvPr>
        </p:nvSpPr>
        <p:spPr/>
        <p:txBody>
          <a:bodyPr/>
          <a:lstStyle/>
          <a:p>
            <a:r>
              <a:rPr lang="th-TH" smtClean="0"/>
              <a:t>1/13/2012</a:t>
            </a:r>
            <a:endParaRPr lang="th-TH"/>
          </a:p>
        </p:txBody>
      </p:sp>
      <p:sp>
        <p:nvSpPr>
          <p:cNvPr id="5" name="Footer Placeholder 4"/>
          <p:cNvSpPr>
            <a:spLocks noGrp="1"/>
          </p:cNvSpPr>
          <p:nvPr>
            <p:ph type="ftr" sz="quarter" idx="11"/>
          </p:nvPr>
        </p:nvSpPr>
        <p:spPr/>
        <p:txBody>
          <a:bodyPr/>
          <a:lstStyle/>
          <a:p>
            <a:r>
              <a:rPr lang="en-US" smtClean="0"/>
              <a:t>IT Quality and Software Test. Topic Equivalence Partitioning and Boundary Value Analysis</a:t>
            </a:r>
            <a:endParaRPr lang="th-TH"/>
          </a:p>
        </p:txBody>
      </p:sp>
      <p:sp>
        <p:nvSpPr>
          <p:cNvPr id="4" name="Slide Number Placeholder 3"/>
          <p:cNvSpPr>
            <a:spLocks noGrp="1"/>
          </p:cNvSpPr>
          <p:nvPr>
            <p:ph type="sldNum" sz="quarter" idx="12"/>
          </p:nvPr>
        </p:nvSpPr>
        <p:spPr/>
        <p:txBody>
          <a:bodyPr/>
          <a:lstStyle/>
          <a:p>
            <a:fld id="{C47F1BCF-1B0A-4C4B-86C3-8A1C8916313F}" type="slidenum">
              <a:rPr lang="th-TH" smtClean="0"/>
              <a:pPr/>
              <a:t>14</a:t>
            </a:fld>
            <a:endParaRPr lang="th-TH"/>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p:cNvPicPr>
            <a:picLocks noChangeAspect="1" noChangeArrowheads="1"/>
          </p:cNvPicPr>
          <p:nvPr/>
        </p:nvPicPr>
        <p:blipFill>
          <a:blip r:embed="rId2" cstate="print"/>
          <a:srcRect/>
          <a:stretch>
            <a:fillRect/>
          </a:stretch>
        </p:blipFill>
        <p:spPr bwMode="auto">
          <a:xfrm>
            <a:off x="0" y="285750"/>
            <a:ext cx="9115425" cy="5572125"/>
          </a:xfrm>
          <a:prstGeom prst="rect">
            <a:avLst/>
          </a:prstGeom>
          <a:noFill/>
          <a:ln w="9525">
            <a:noFill/>
            <a:miter lim="800000"/>
            <a:headEnd/>
            <a:tailEnd/>
          </a:ln>
        </p:spPr>
      </p:pic>
      <p:sp>
        <p:nvSpPr>
          <p:cNvPr id="3" name="Date Placeholder 2"/>
          <p:cNvSpPr>
            <a:spLocks noGrp="1"/>
          </p:cNvSpPr>
          <p:nvPr>
            <p:ph type="dt" sz="half" idx="10"/>
          </p:nvPr>
        </p:nvSpPr>
        <p:spPr/>
        <p:txBody>
          <a:bodyPr/>
          <a:lstStyle/>
          <a:p>
            <a:r>
              <a:rPr lang="th-TH" smtClean="0"/>
              <a:t>1/13/2012</a:t>
            </a:r>
            <a:endParaRPr lang="th-TH"/>
          </a:p>
        </p:txBody>
      </p:sp>
      <p:sp>
        <p:nvSpPr>
          <p:cNvPr id="5" name="Footer Placeholder 4"/>
          <p:cNvSpPr>
            <a:spLocks noGrp="1"/>
          </p:cNvSpPr>
          <p:nvPr>
            <p:ph type="ftr" sz="quarter" idx="11"/>
          </p:nvPr>
        </p:nvSpPr>
        <p:spPr/>
        <p:txBody>
          <a:bodyPr/>
          <a:lstStyle/>
          <a:p>
            <a:r>
              <a:rPr lang="en-US" smtClean="0"/>
              <a:t>IT Quality and Software Test. Topic Equivalence Partitioning and Boundary Value Analysis</a:t>
            </a:r>
            <a:endParaRPr lang="th-TH"/>
          </a:p>
        </p:txBody>
      </p:sp>
      <p:sp>
        <p:nvSpPr>
          <p:cNvPr id="4" name="Slide Number Placeholder 3"/>
          <p:cNvSpPr>
            <a:spLocks noGrp="1"/>
          </p:cNvSpPr>
          <p:nvPr>
            <p:ph type="sldNum" sz="quarter" idx="12"/>
          </p:nvPr>
        </p:nvSpPr>
        <p:spPr/>
        <p:txBody>
          <a:bodyPr/>
          <a:lstStyle/>
          <a:p>
            <a:fld id="{C47F1BCF-1B0A-4C4B-86C3-8A1C8916313F}" type="slidenum">
              <a:rPr lang="th-TH" smtClean="0"/>
              <a:pPr/>
              <a:t>15</a:t>
            </a:fld>
            <a:endParaRPr lang="th-TH"/>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r>
              <a:rPr lang="en-US"/>
              <a:t>Equivalence Partitioning</a:t>
            </a:r>
          </a:p>
        </p:txBody>
      </p:sp>
      <p:sp>
        <p:nvSpPr>
          <p:cNvPr id="5" name="Date Placeholder 4"/>
          <p:cNvSpPr>
            <a:spLocks noGrp="1"/>
          </p:cNvSpPr>
          <p:nvPr>
            <p:ph type="dt" sz="half" idx="10"/>
          </p:nvPr>
        </p:nvSpPr>
        <p:spPr/>
        <p:txBody>
          <a:bodyPr/>
          <a:lstStyle/>
          <a:p>
            <a:r>
              <a:rPr lang="th-TH" smtClean="0"/>
              <a:t>1/13/2012</a:t>
            </a:r>
            <a:endParaRPr lang="th-TH"/>
          </a:p>
        </p:txBody>
      </p:sp>
      <p:sp>
        <p:nvSpPr>
          <p:cNvPr id="7" name="Footer Placeholder 6"/>
          <p:cNvSpPr>
            <a:spLocks noGrp="1"/>
          </p:cNvSpPr>
          <p:nvPr>
            <p:ph type="ftr" sz="quarter" idx="11"/>
          </p:nvPr>
        </p:nvSpPr>
        <p:spPr/>
        <p:txBody>
          <a:bodyPr/>
          <a:lstStyle/>
          <a:p>
            <a:r>
              <a:rPr lang="en-US" smtClean="0"/>
              <a:t>IT Quality and Software Test. Topic Equivalence Partitioning and Boundary Value Analysis</a:t>
            </a:r>
            <a:endParaRPr lang="th-TH"/>
          </a:p>
        </p:txBody>
      </p:sp>
      <p:sp>
        <p:nvSpPr>
          <p:cNvPr id="6" name="Slide Number Placeholder 5"/>
          <p:cNvSpPr>
            <a:spLocks noGrp="1"/>
          </p:cNvSpPr>
          <p:nvPr>
            <p:ph type="sldNum" sz="quarter" idx="12"/>
          </p:nvPr>
        </p:nvSpPr>
        <p:spPr/>
        <p:txBody>
          <a:bodyPr/>
          <a:lstStyle/>
          <a:p>
            <a:fld id="{7D630571-6AF9-41F7-AA24-24AAB8594DCB}" type="slidenum">
              <a:rPr lang="en-US"/>
              <a:pPr/>
              <a:t>16</a:t>
            </a:fld>
            <a:endParaRPr lang="en-US"/>
          </a:p>
        </p:txBody>
      </p:sp>
      <p:sp>
        <p:nvSpPr>
          <p:cNvPr id="17411" name="Rectangle 3"/>
          <p:cNvSpPr>
            <a:spLocks noGrp="1" noChangeArrowheads="1"/>
          </p:cNvSpPr>
          <p:nvPr>
            <p:ph sz="quarter" idx="1"/>
          </p:nvPr>
        </p:nvSpPr>
        <p:spPr/>
        <p:txBody>
          <a:bodyPr/>
          <a:lstStyle/>
          <a:p>
            <a:r>
              <a:rPr lang="en-US">
                <a:cs typeface="Times New Roman" pitchFamily="18" charset="0"/>
              </a:rPr>
              <a:t>Black-box technique that divides the input domain into classes of data from which test cases can be derived</a:t>
            </a:r>
          </a:p>
          <a:p>
            <a:r>
              <a:rPr lang="en-US">
                <a:cs typeface="Times New Roman" pitchFamily="18" charset="0"/>
              </a:rPr>
              <a:t>An ideal test case uncovers a class of errors that might require many arbitrary test cases to be executed before a general error is observed</a:t>
            </a:r>
            <a:endParaRPr lang="en-US"/>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r>
              <a:rPr lang="en-US"/>
              <a:t>Equivalence Class Guidelines</a:t>
            </a:r>
          </a:p>
        </p:txBody>
      </p:sp>
      <p:sp>
        <p:nvSpPr>
          <p:cNvPr id="5" name="Date Placeholder 4"/>
          <p:cNvSpPr>
            <a:spLocks noGrp="1"/>
          </p:cNvSpPr>
          <p:nvPr>
            <p:ph type="dt" sz="half" idx="10"/>
          </p:nvPr>
        </p:nvSpPr>
        <p:spPr/>
        <p:txBody>
          <a:bodyPr/>
          <a:lstStyle/>
          <a:p>
            <a:r>
              <a:rPr lang="th-TH" smtClean="0"/>
              <a:t>1/13/2012</a:t>
            </a:r>
            <a:endParaRPr lang="th-TH"/>
          </a:p>
        </p:txBody>
      </p:sp>
      <p:sp>
        <p:nvSpPr>
          <p:cNvPr id="7" name="Footer Placeholder 6"/>
          <p:cNvSpPr>
            <a:spLocks noGrp="1"/>
          </p:cNvSpPr>
          <p:nvPr>
            <p:ph type="ftr" sz="quarter" idx="11"/>
          </p:nvPr>
        </p:nvSpPr>
        <p:spPr/>
        <p:txBody>
          <a:bodyPr/>
          <a:lstStyle/>
          <a:p>
            <a:r>
              <a:rPr lang="en-US" smtClean="0"/>
              <a:t>IT Quality and Software Test. Topic Equivalence Partitioning and Boundary Value Analysis</a:t>
            </a:r>
            <a:endParaRPr lang="th-TH"/>
          </a:p>
        </p:txBody>
      </p:sp>
      <p:sp>
        <p:nvSpPr>
          <p:cNvPr id="6" name="Slide Number Placeholder 5"/>
          <p:cNvSpPr>
            <a:spLocks noGrp="1"/>
          </p:cNvSpPr>
          <p:nvPr>
            <p:ph type="sldNum" sz="quarter" idx="12"/>
          </p:nvPr>
        </p:nvSpPr>
        <p:spPr/>
        <p:txBody>
          <a:bodyPr/>
          <a:lstStyle/>
          <a:p>
            <a:fld id="{0EBCAF92-3630-46D5-AD85-41F3B06590D3}" type="slidenum">
              <a:rPr lang="en-US"/>
              <a:pPr/>
              <a:t>17</a:t>
            </a:fld>
            <a:endParaRPr lang="en-US"/>
          </a:p>
        </p:txBody>
      </p:sp>
      <p:sp>
        <p:nvSpPr>
          <p:cNvPr id="19459" name="Rectangle 3"/>
          <p:cNvSpPr>
            <a:spLocks noGrp="1" noChangeArrowheads="1"/>
          </p:cNvSpPr>
          <p:nvPr>
            <p:ph sz="quarter" idx="1"/>
          </p:nvPr>
        </p:nvSpPr>
        <p:spPr>
          <a:xfrm>
            <a:off x="609600" y="1752600"/>
            <a:ext cx="7924800" cy="4495800"/>
          </a:xfrm>
        </p:spPr>
        <p:txBody>
          <a:bodyPr/>
          <a:lstStyle/>
          <a:p>
            <a:pPr>
              <a:lnSpc>
                <a:spcPct val="90000"/>
              </a:lnSpc>
            </a:pPr>
            <a:r>
              <a:rPr lang="en-US" sz="2800">
                <a:cs typeface="Times New Roman" pitchFamily="18" charset="0"/>
              </a:rPr>
              <a:t>If input condition specifies a range, one valid and two invalid equivalence classes are defined</a:t>
            </a:r>
          </a:p>
          <a:p>
            <a:pPr>
              <a:lnSpc>
                <a:spcPct val="90000"/>
              </a:lnSpc>
            </a:pPr>
            <a:r>
              <a:rPr lang="en-US" sz="2800">
                <a:cs typeface="Times New Roman" pitchFamily="18" charset="0"/>
              </a:rPr>
              <a:t>If an input condition requires a specific value, one valid and two invalid equivalence classes are defined</a:t>
            </a:r>
          </a:p>
          <a:p>
            <a:pPr>
              <a:lnSpc>
                <a:spcPct val="90000"/>
              </a:lnSpc>
            </a:pPr>
            <a:r>
              <a:rPr lang="en-US" sz="2800">
                <a:cs typeface="Times New Roman" pitchFamily="18" charset="0"/>
              </a:rPr>
              <a:t>If an input condition specifies a member of a set, one valid and one invalid equivalence class is defined</a:t>
            </a:r>
          </a:p>
          <a:p>
            <a:pPr>
              <a:lnSpc>
                <a:spcPct val="90000"/>
              </a:lnSpc>
            </a:pPr>
            <a:r>
              <a:rPr lang="en-US" sz="2800">
                <a:cs typeface="Times New Roman" pitchFamily="18" charset="0"/>
              </a:rPr>
              <a:t>If an input condition is Boolean, one valid and one invalid equivalence class is defined</a:t>
            </a:r>
            <a:endParaRPr lang="en-US" sz="280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normAutofit fontScale="90000"/>
          </a:bodyPr>
          <a:lstStyle/>
          <a:p>
            <a:r>
              <a:rPr lang="en-US">
                <a:latin typeface="Arial" pitchFamily="34" charset="0"/>
              </a:rPr>
              <a:t>Technique: Equivalence Partitioning</a:t>
            </a:r>
          </a:p>
        </p:txBody>
      </p:sp>
      <p:sp>
        <p:nvSpPr>
          <p:cNvPr id="6" name="Date Placeholder 5"/>
          <p:cNvSpPr>
            <a:spLocks noGrp="1"/>
          </p:cNvSpPr>
          <p:nvPr>
            <p:ph type="dt" sz="half" idx="10"/>
          </p:nvPr>
        </p:nvSpPr>
        <p:spPr/>
        <p:txBody>
          <a:bodyPr/>
          <a:lstStyle/>
          <a:p>
            <a:r>
              <a:rPr lang="th-TH" smtClean="0"/>
              <a:t>1/13/2012</a:t>
            </a:r>
            <a:endParaRPr lang="th-TH"/>
          </a:p>
        </p:txBody>
      </p:sp>
      <p:sp>
        <p:nvSpPr>
          <p:cNvPr id="4" name="Footer Placeholder 4"/>
          <p:cNvSpPr>
            <a:spLocks noGrp="1"/>
          </p:cNvSpPr>
          <p:nvPr>
            <p:ph type="ftr" sz="quarter" idx="11"/>
          </p:nvPr>
        </p:nvSpPr>
        <p:spPr/>
        <p:txBody>
          <a:bodyPr/>
          <a:lstStyle/>
          <a:p>
            <a:r>
              <a:rPr lang="en-US" smtClean="0"/>
              <a:t>IT Quality and Software Test. Topic Equivalence Partitioning and Boundary Value Analysis</a:t>
            </a:r>
            <a:endParaRPr lang="en-US"/>
          </a:p>
        </p:txBody>
      </p:sp>
      <p:sp>
        <p:nvSpPr>
          <p:cNvPr id="5" name="Slide Number Placeholder 5"/>
          <p:cNvSpPr>
            <a:spLocks noGrp="1"/>
          </p:cNvSpPr>
          <p:nvPr>
            <p:ph type="sldNum" sz="quarter" idx="12"/>
          </p:nvPr>
        </p:nvSpPr>
        <p:spPr/>
        <p:txBody>
          <a:bodyPr/>
          <a:lstStyle/>
          <a:p>
            <a:fld id="{5747C3C6-036D-41E8-A05D-2F26C1809F95}" type="slidenum">
              <a:rPr lang="he-IL"/>
              <a:pPr/>
              <a:t>18</a:t>
            </a:fld>
            <a:endParaRPr lang="en-US"/>
          </a:p>
        </p:txBody>
      </p:sp>
      <p:sp>
        <p:nvSpPr>
          <p:cNvPr id="27651" name="Rectangle 3"/>
          <p:cNvSpPr>
            <a:spLocks noGrp="1" noChangeArrowheads="1"/>
          </p:cNvSpPr>
          <p:nvPr>
            <p:ph sz="quarter" idx="1"/>
          </p:nvPr>
        </p:nvSpPr>
        <p:spPr>
          <a:xfrm>
            <a:off x="684213" y="2276475"/>
            <a:ext cx="7772400" cy="3860800"/>
          </a:xfrm>
        </p:spPr>
        <p:txBody>
          <a:bodyPr/>
          <a:lstStyle/>
          <a:p>
            <a:pPr>
              <a:lnSpc>
                <a:spcPct val="80000"/>
              </a:lnSpc>
            </a:pPr>
            <a:r>
              <a:rPr lang="en-US" sz="2800"/>
              <a:t>Identifies ranges of input and initial conditions that are expected to produce the same result</a:t>
            </a:r>
          </a:p>
          <a:p>
            <a:pPr>
              <a:lnSpc>
                <a:spcPct val="80000"/>
              </a:lnSpc>
            </a:pPr>
            <a:r>
              <a:rPr lang="en-US" sz="2800"/>
              <a:t>A group of test cases form an equivalence class if:</a:t>
            </a:r>
          </a:p>
          <a:p>
            <a:pPr lvl="1">
              <a:lnSpc>
                <a:spcPct val="80000"/>
              </a:lnSpc>
            </a:pPr>
            <a:r>
              <a:rPr lang="en-US" sz="2400"/>
              <a:t>They test the same feature/scenario</a:t>
            </a:r>
          </a:p>
          <a:p>
            <a:pPr lvl="1">
              <a:lnSpc>
                <a:spcPct val="80000"/>
              </a:lnSpc>
            </a:pPr>
            <a:r>
              <a:rPr lang="en-US" sz="2400"/>
              <a:t>If one test reveals a fault, the other ones (probably) will too</a:t>
            </a:r>
          </a:p>
          <a:p>
            <a:pPr lvl="1">
              <a:lnSpc>
                <a:spcPct val="80000"/>
              </a:lnSpc>
            </a:pPr>
            <a:r>
              <a:rPr lang="en-US" sz="2400"/>
              <a:t>If a test does not reveal a fault, the other ones (probably) will not either</a:t>
            </a:r>
          </a:p>
          <a:p>
            <a:pPr>
              <a:lnSpc>
                <a:spcPct val="80000"/>
              </a:lnSpc>
            </a:pPr>
            <a:r>
              <a:rPr lang="en-US" sz="2800"/>
              <a:t>It is adequate to use only a single representative of the equivalence class</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7138" name="Rectangle 2"/>
          <p:cNvSpPr>
            <a:spLocks noGrp="1" noChangeArrowheads="1"/>
          </p:cNvSpPr>
          <p:nvPr>
            <p:ph type="title"/>
          </p:nvPr>
        </p:nvSpPr>
        <p:spPr>
          <a:xfrm>
            <a:off x="428596" y="0"/>
            <a:ext cx="8229600" cy="714356"/>
          </a:xfrm>
        </p:spPr>
        <p:txBody>
          <a:bodyPr>
            <a:normAutofit fontScale="90000"/>
          </a:bodyPr>
          <a:lstStyle/>
          <a:p>
            <a:r>
              <a:rPr lang="en-US" dirty="0" smtClean="0">
                <a:latin typeface="Times New Roman" pitchFamily="18" charset="0"/>
              </a:rPr>
              <a:t>Equivalence Class Partitioning</a:t>
            </a:r>
          </a:p>
        </p:txBody>
      </p:sp>
      <p:sp>
        <p:nvSpPr>
          <p:cNvPr id="347139" name="Rectangle 3"/>
          <p:cNvSpPr>
            <a:spLocks noGrp="1" noChangeArrowheads="1"/>
          </p:cNvSpPr>
          <p:nvPr>
            <p:ph type="body" orient="vert" idx="1"/>
          </p:nvPr>
        </p:nvSpPr>
        <p:spPr>
          <a:xfrm rot="16200000">
            <a:off x="3036082" y="-1893134"/>
            <a:ext cx="2857523" cy="8215371"/>
          </a:xfrm>
        </p:spPr>
        <p:txBody>
          <a:bodyPr>
            <a:normAutofit lnSpcReduction="10000"/>
          </a:bodyPr>
          <a:lstStyle/>
          <a:p>
            <a:r>
              <a:rPr lang="en-US" sz="2000" dirty="0" smtClean="0">
                <a:latin typeface="Times New Roman" pitchFamily="18" charset="0"/>
              </a:rPr>
              <a:t>An input domain may be too large for all its elements to be used as test input (Figure 9.8(a))</a:t>
            </a:r>
          </a:p>
          <a:p>
            <a:r>
              <a:rPr lang="en-US" sz="2000" dirty="0" smtClean="0">
                <a:latin typeface="Times New Roman" pitchFamily="18" charset="0"/>
              </a:rPr>
              <a:t>The input domain is partitioned into a finite number of </a:t>
            </a:r>
            <a:r>
              <a:rPr lang="en-US" sz="2000" dirty="0" err="1" smtClean="0">
                <a:latin typeface="Times New Roman" pitchFamily="18" charset="0"/>
              </a:rPr>
              <a:t>subdomains</a:t>
            </a:r>
            <a:r>
              <a:rPr lang="en-US" sz="2000" dirty="0" smtClean="0">
                <a:latin typeface="Times New Roman" pitchFamily="18" charset="0"/>
              </a:rPr>
              <a:t> </a:t>
            </a:r>
          </a:p>
          <a:p>
            <a:r>
              <a:rPr lang="en-US" sz="2000" dirty="0" smtClean="0">
                <a:latin typeface="Times New Roman" pitchFamily="18" charset="0"/>
              </a:rPr>
              <a:t>Each </a:t>
            </a:r>
            <a:r>
              <a:rPr lang="en-US" sz="2000" dirty="0" err="1" smtClean="0">
                <a:latin typeface="Times New Roman" pitchFamily="18" charset="0"/>
              </a:rPr>
              <a:t>subdomain</a:t>
            </a:r>
            <a:r>
              <a:rPr lang="en-US" sz="2000" dirty="0" smtClean="0">
                <a:latin typeface="Times New Roman" pitchFamily="18" charset="0"/>
              </a:rPr>
              <a:t> is known as an equivalence class, and it serves as a source of at least one test input (Figure 9.8(b))</a:t>
            </a:r>
          </a:p>
          <a:p>
            <a:r>
              <a:rPr lang="en-US" sz="2000" dirty="0" smtClean="0">
                <a:latin typeface="Times New Roman" pitchFamily="18" charset="0"/>
              </a:rPr>
              <a:t>A valid input to a system is an element of the input domain that is expected to return a non error value</a:t>
            </a:r>
          </a:p>
          <a:p>
            <a:r>
              <a:rPr lang="en-US" sz="2000" dirty="0" smtClean="0">
                <a:latin typeface="Times New Roman" pitchFamily="18" charset="0"/>
              </a:rPr>
              <a:t>An invalid input is an input that is expected to return an error value.</a:t>
            </a:r>
          </a:p>
        </p:txBody>
      </p:sp>
      <p:sp>
        <p:nvSpPr>
          <p:cNvPr id="7" name="Date Placeholder 6"/>
          <p:cNvSpPr>
            <a:spLocks noGrp="1"/>
          </p:cNvSpPr>
          <p:nvPr>
            <p:ph type="dt" sz="half" idx="10"/>
          </p:nvPr>
        </p:nvSpPr>
        <p:spPr/>
        <p:txBody>
          <a:bodyPr/>
          <a:lstStyle/>
          <a:p>
            <a:r>
              <a:rPr lang="th-TH" smtClean="0"/>
              <a:t>1/13/2012</a:t>
            </a:r>
            <a:endParaRPr lang="th-TH"/>
          </a:p>
        </p:txBody>
      </p:sp>
      <p:sp>
        <p:nvSpPr>
          <p:cNvPr id="8" name="Footer Placeholder 7"/>
          <p:cNvSpPr>
            <a:spLocks noGrp="1"/>
          </p:cNvSpPr>
          <p:nvPr>
            <p:ph type="ftr" sz="quarter" idx="11"/>
          </p:nvPr>
        </p:nvSpPr>
        <p:spPr/>
        <p:txBody>
          <a:bodyPr/>
          <a:lstStyle/>
          <a:p>
            <a:r>
              <a:rPr lang="en-US" smtClean="0"/>
              <a:t>IT Quality and Software Test. Topic Equivalence Partitioning and Boundary Value Analysis</a:t>
            </a:r>
            <a:endParaRPr lang="th-TH"/>
          </a:p>
        </p:txBody>
      </p:sp>
      <p:sp>
        <p:nvSpPr>
          <p:cNvPr id="6" name="Rectangle 19"/>
          <p:cNvSpPr>
            <a:spLocks noGrp="1" noChangeArrowheads="1"/>
          </p:cNvSpPr>
          <p:nvPr>
            <p:ph type="sldNum" sz="quarter" idx="12"/>
          </p:nvPr>
        </p:nvSpPr>
        <p:spPr/>
        <p:txBody>
          <a:bodyPr/>
          <a:lstStyle/>
          <a:p>
            <a:fld id="{DF25CBD5-6EA7-4897-92FD-5D247DEAE7B9}" type="slidenum">
              <a:rPr lang="en-US"/>
              <a:pPr/>
              <a:t>19</a:t>
            </a:fld>
            <a:endParaRPr lang="en-US"/>
          </a:p>
        </p:txBody>
      </p:sp>
      <p:pic>
        <p:nvPicPr>
          <p:cNvPr id="347141" name="Picture 5" descr="inputdomain"/>
          <p:cNvPicPr>
            <a:picLocks noGrp="1" noChangeAspect="1" noChangeArrowheads="1"/>
          </p:cNvPicPr>
          <p:nvPr>
            <p:ph sz="half" idx="4294967295"/>
          </p:nvPr>
        </p:nvPicPr>
        <p:blipFill>
          <a:blip r:embed="rId3" cstate="print"/>
          <a:srcRect/>
          <a:stretch>
            <a:fillRect/>
          </a:stretch>
        </p:blipFill>
        <p:spPr>
          <a:xfrm>
            <a:off x="1714480" y="3643315"/>
            <a:ext cx="5273675" cy="2143140"/>
          </a:xfrm>
          <a:ln/>
        </p:spPr>
      </p:pic>
      <p:sp>
        <p:nvSpPr>
          <p:cNvPr id="347142" name="Text Box 6"/>
          <p:cNvSpPr txBox="1">
            <a:spLocks noChangeArrowheads="1"/>
          </p:cNvSpPr>
          <p:nvPr/>
        </p:nvSpPr>
        <p:spPr bwMode="auto">
          <a:xfrm>
            <a:off x="636588" y="6018213"/>
            <a:ext cx="8186737" cy="363537"/>
          </a:xfrm>
          <a:prstGeom prst="rect">
            <a:avLst/>
          </a:prstGeom>
          <a:noFill/>
          <a:ln w="12700">
            <a:noFill/>
            <a:miter lim="800000"/>
            <a:headEnd type="none" w="sm" len="sm"/>
            <a:tailEnd type="none" w="sm" len="sm"/>
          </a:ln>
          <a:effectLst/>
        </p:spPr>
        <p:txBody>
          <a:bodyPr lIns="92075" tIns="46038" rIns="92075" bIns="46038"/>
          <a:lstStyle/>
          <a:p>
            <a:pPr marL="285750" indent="-285750">
              <a:lnSpc>
                <a:spcPct val="90000"/>
              </a:lnSpc>
              <a:spcBef>
                <a:spcPct val="30000"/>
              </a:spcBef>
              <a:buSzPct val="75000"/>
            </a:pPr>
            <a:r>
              <a:rPr lang="en-US" sz="1600" b="0">
                <a:solidFill>
                  <a:srgbClr val="000000"/>
                </a:solidFill>
              </a:rPr>
              <a:t>Figure 9.8: (a) Too many test input; (b) One input is selected from each of the subdomain</a:t>
            </a:r>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th-TH" smtClean="0"/>
              <a:t>1/13/2012</a:t>
            </a:r>
            <a:endParaRPr lang="th-TH"/>
          </a:p>
        </p:txBody>
      </p:sp>
      <p:sp>
        <p:nvSpPr>
          <p:cNvPr id="3" name="Footer Placeholder 2"/>
          <p:cNvSpPr>
            <a:spLocks noGrp="1"/>
          </p:cNvSpPr>
          <p:nvPr>
            <p:ph type="ftr" sz="quarter" idx="11"/>
          </p:nvPr>
        </p:nvSpPr>
        <p:spPr/>
        <p:txBody>
          <a:bodyPr/>
          <a:lstStyle/>
          <a:p>
            <a:r>
              <a:rPr lang="en-US" smtClean="0"/>
              <a:t>IT Quality and Software Test. Topic Equivalence Partitioning and Boundary Value Analysis</a:t>
            </a:r>
            <a:endParaRPr lang="th-TH"/>
          </a:p>
        </p:txBody>
      </p:sp>
      <p:sp>
        <p:nvSpPr>
          <p:cNvPr id="4" name="Slide Number Placeholder 3"/>
          <p:cNvSpPr>
            <a:spLocks noGrp="1"/>
          </p:cNvSpPr>
          <p:nvPr>
            <p:ph type="sldNum" sz="quarter" idx="12"/>
          </p:nvPr>
        </p:nvSpPr>
        <p:spPr/>
        <p:txBody>
          <a:bodyPr/>
          <a:lstStyle/>
          <a:p>
            <a:fld id="{C47F1BCF-1B0A-4C4B-86C3-8A1C8916313F}" type="slidenum">
              <a:rPr lang="th-TH" smtClean="0"/>
              <a:pPr/>
              <a:t>2</a:t>
            </a:fld>
            <a:endParaRPr lang="th-TH"/>
          </a:p>
        </p:txBody>
      </p:sp>
      <p:sp>
        <p:nvSpPr>
          <p:cNvPr id="5" name="TextBox 4"/>
          <p:cNvSpPr txBox="1"/>
          <p:nvPr/>
        </p:nvSpPr>
        <p:spPr>
          <a:xfrm>
            <a:off x="714348" y="571480"/>
            <a:ext cx="6643734" cy="923330"/>
          </a:xfrm>
          <a:prstGeom prst="rect">
            <a:avLst/>
          </a:prstGeom>
          <a:noFill/>
        </p:spPr>
        <p:txBody>
          <a:bodyPr wrap="square" rtlCol="0">
            <a:spAutoFit/>
          </a:bodyPr>
          <a:lstStyle/>
          <a:p>
            <a:pPr algn="ctr"/>
            <a:r>
              <a:rPr lang="en-US" sz="5400" dirty="0" smtClean="0"/>
              <a:t>Outline</a:t>
            </a:r>
            <a:endParaRPr lang="th-TH" sz="5400" dirty="0"/>
          </a:p>
        </p:txBody>
      </p:sp>
      <p:sp>
        <p:nvSpPr>
          <p:cNvPr id="7" name="TextBox 6"/>
          <p:cNvSpPr txBox="1"/>
          <p:nvPr/>
        </p:nvSpPr>
        <p:spPr>
          <a:xfrm>
            <a:off x="714348" y="1928802"/>
            <a:ext cx="5429288" cy="3539430"/>
          </a:xfrm>
          <a:prstGeom prst="rect">
            <a:avLst/>
          </a:prstGeom>
          <a:noFill/>
        </p:spPr>
        <p:txBody>
          <a:bodyPr wrap="square" rtlCol="0">
            <a:spAutoFit/>
          </a:bodyPr>
          <a:lstStyle/>
          <a:p>
            <a:pPr lvl="0">
              <a:buFont typeface="Wingdings" pitchFamily="2" charset="2"/>
              <a:buChar char="Ø"/>
            </a:pPr>
            <a:r>
              <a:rPr lang="en-US" dirty="0" smtClean="0"/>
              <a:t>Equivalence partitioning</a:t>
            </a:r>
          </a:p>
          <a:p>
            <a:pPr lvl="0">
              <a:buFont typeface="Wingdings" pitchFamily="2" charset="2"/>
              <a:buChar char="Ø"/>
            </a:pPr>
            <a:r>
              <a:rPr lang="en-US" dirty="0" smtClean="0"/>
              <a:t>Boundary Value Analysis</a:t>
            </a:r>
          </a:p>
          <a:p>
            <a:pPr lvl="0">
              <a:buFont typeface="Wingdings" pitchFamily="2" charset="2"/>
              <a:buChar char="Ø"/>
            </a:pPr>
            <a:r>
              <a:rPr lang="en-US" dirty="0" smtClean="0"/>
              <a:t>Decision-Table Testing</a:t>
            </a:r>
          </a:p>
          <a:p>
            <a:pPr lvl="0">
              <a:buFont typeface="Wingdings" pitchFamily="2" charset="2"/>
              <a:buChar char="Ø"/>
            </a:pPr>
            <a:r>
              <a:rPr lang="en-US" dirty="0" smtClean="0"/>
              <a:t>State Transition Testing</a:t>
            </a:r>
          </a:p>
          <a:p>
            <a:pPr lvl="0">
              <a:buFont typeface="Wingdings" pitchFamily="2" charset="2"/>
              <a:buChar char="Ø"/>
            </a:pPr>
            <a:r>
              <a:rPr lang="en-US" dirty="0" smtClean="0"/>
              <a:t>Example</a:t>
            </a:r>
          </a:p>
          <a:p>
            <a:pPr lvl="0">
              <a:buFont typeface="Wingdings" pitchFamily="2" charset="2"/>
              <a:buChar char="Ø"/>
            </a:pPr>
            <a:r>
              <a:rPr lang="en-US" dirty="0" smtClean="0"/>
              <a:t>Question</a:t>
            </a:r>
          </a:p>
          <a:p>
            <a:pPr lvl="0">
              <a:buFont typeface="Wingdings" pitchFamily="2" charset="2"/>
              <a:buChar char="Ø"/>
            </a:pPr>
            <a:r>
              <a:rPr lang="en-US" dirty="0" smtClean="0"/>
              <a:t>Reference</a:t>
            </a:r>
          </a:p>
          <a:p>
            <a:endParaRPr lang="en-US" dirty="0"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3"/>
          <p:cNvSpPr>
            <a:spLocks noChangeArrowheads="1"/>
          </p:cNvSpPr>
          <p:nvPr/>
        </p:nvSpPr>
        <p:spPr bwMode="auto">
          <a:xfrm>
            <a:off x="304800" y="914400"/>
            <a:ext cx="8610600" cy="3108325"/>
          </a:xfrm>
          <a:prstGeom prst="rect">
            <a:avLst/>
          </a:prstGeom>
          <a:noFill/>
          <a:ln w="9525">
            <a:noFill/>
            <a:miter lim="800000"/>
            <a:headEnd/>
            <a:tailEnd/>
          </a:ln>
        </p:spPr>
        <p:txBody>
          <a:bodyPr>
            <a:spAutoFit/>
          </a:bodyPr>
          <a:lstStyle/>
          <a:p>
            <a:r>
              <a:rPr lang="en-US" dirty="0"/>
              <a:t>Equivalence Class Testing can</a:t>
            </a:r>
            <a:r>
              <a:rPr lang="en-US" b="0" dirty="0"/>
              <a:t> </a:t>
            </a:r>
            <a:r>
              <a:rPr lang="en-US" dirty="0"/>
              <a:t>distribute</a:t>
            </a:r>
            <a:r>
              <a:rPr lang="th-TH" dirty="0"/>
              <a:t> 4</a:t>
            </a:r>
            <a:r>
              <a:rPr lang="th-TH" b="0" dirty="0"/>
              <a:t> </a:t>
            </a:r>
            <a:r>
              <a:rPr lang="en-US" dirty="0"/>
              <a:t>class</a:t>
            </a:r>
          </a:p>
          <a:p>
            <a:endParaRPr lang="en-US" b="0" dirty="0"/>
          </a:p>
          <a:p>
            <a:endParaRPr lang="en-US" b="0" dirty="0"/>
          </a:p>
          <a:p>
            <a:r>
              <a:rPr lang="en-US" b="0" dirty="0"/>
              <a:t>1) Weak Normal Testing (WN)</a:t>
            </a:r>
          </a:p>
          <a:p>
            <a:r>
              <a:rPr lang="en-US" b="0" dirty="0"/>
              <a:t>2) Strong Normal Testing (SN)</a:t>
            </a:r>
          </a:p>
          <a:p>
            <a:r>
              <a:rPr lang="en-US" b="0" dirty="0"/>
              <a:t>3) Weak Robust Testing (WR)</a:t>
            </a:r>
          </a:p>
          <a:p>
            <a:r>
              <a:rPr lang="en-US" b="0" dirty="0"/>
              <a:t>4) Strong Robust Testing (SR)</a:t>
            </a:r>
            <a:endParaRPr lang="th-TH" dirty="0"/>
          </a:p>
        </p:txBody>
      </p:sp>
      <p:sp>
        <p:nvSpPr>
          <p:cNvPr id="3" name="Date Placeholder 2"/>
          <p:cNvSpPr>
            <a:spLocks noGrp="1"/>
          </p:cNvSpPr>
          <p:nvPr>
            <p:ph type="dt" sz="half" idx="10"/>
          </p:nvPr>
        </p:nvSpPr>
        <p:spPr/>
        <p:txBody>
          <a:bodyPr/>
          <a:lstStyle/>
          <a:p>
            <a:r>
              <a:rPr lang="th-TH" smtClean="0"/>
              <a:t>1/13/2012</a:t>
            </a:r>
            <a:endParaRPr lang="th-TH"/>
          </a:p>
        </p:txBody>
      </p:sp>
      <p:sp>
        <p:nvSpPr>
          <p:cNvPr id="5" name="Footer Placeholder 4"/>
          <p:cNvSpPr>
            <a:spLocks noGrp="1"/>
          </p:cNvSpPr>
          <p:nvPr>
            <p:ph type="ftr" sz="quarter" idx="11"/>
          </p:nvPr>
        </p:nvSpPr>
        <p:spPr/>
        <p:txBody>
          <a:bodyPr/>
          <a:lstStyle/>
          <a:p>
            <a:r>
              <a:rPr lang="en-US" smtClean="0"/>
              <a:t>IT Quality and Software Test. Topic Equivalence Partitioning and Boundary Value Analysis</a:t>
            </a:r>
            <a:endParaRPr lang="th-TH"/>
          </a:p>
        </p:txBody>
      </p:sp>
      <p:sp>
        <p:nvSpPr>
          <p:cNvPr id="4" name="Slide Number Placeholder 3"/>
          <p:cNvSpPr>
            <a:spLocks noGrp="1"/>
          </p:cNvSpPr>
          <p:nvPr>
            <p:ph type="sldNum" sz="quarter" idx="12"/>
          </p:nvPr>
        </p:nvSpPr>
        <p:spPr/>
        <p:txBody>
          <a:bodyPr/>
          <a:lstStyle/>
          <a:p>
            <a:fld id="{C47F1BCF-1B0A-4C4B-86C3-8A1C8916313F}" type="slidenum">
              <a:rPr lang="th-TH" smtClean="0"/>
              <a:pPr/>
              <a:t>20</a:t>
            </a:fld>
            <a:endParaRPr lang="th-TH"/>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457200" y="152400"/>
            <a:ext cx="8229600" cy="762000"/>
          </a:xfrm>
        </p:spPr>
        <p:txBody>
          <a:bodyPr/>
          <a:lstStyle/>
          <a:p>
            <a:pPr eaLnBrk="1" hangingPunct="1"/>
            <a:r>
              <a:rPr lang="en-US" sz="3200" b="1" u="sng" smtClean="0"/>
              <a:t>Weak Normal</a:t>
            </a:r>
            <a:r>
              <a:rPr lang="en-US" sz="3200" b="1" smtClean="0"/>
              <a:t> Equivalence testing</a:t>
            </a:r>
          </a:p>
        </p:txBody>
      </p:sp>
      <p:sp>
        <p:nvSpPr>
          <p:cNvPr id="4" name="Date Placeholder 3"/>
          <p:cNvSpPr>
            <a:spLocks noGrp="1"/>
          </p:cNvSpPr>
          <p:nvPr>
            <p:ph type="dt" sz="half" idx="10"/>
          </p:nvPr>
        </p:nvSpPr>
        <p:spPr/>
        <p:txBody>
          <a:bodyPr/>
          <a:lstStyle/>
          <a:p>
            <a:r>
              <a:rPr lang="th-TH" smtClean="0"/>
              <a:t>1/13/2012</a:t>
            </a:r>
            <a:endParaRPr lang="th-TH"/>
          </a:p>
        </p:txBody>
      </p:sp>
      <p:sp>
        <p:nvSpPr>
          <p:cNvPr id="6" name="Footer Placeholder 5"/>
          <p:cNvSpPr>
            <a:spLocks noGrp="1"/>
          </p:cNvSpPr>
          <p:nvPr>
            <p:ph type="ftr" sz="quarter" idx="11"/>
          </p:nvPr>
        </p:nvSpPr>
        <p:spPr/>
        <p:txBody>
          <a:bodyPr/>
          <a:lstStyle/>
          <a:p>
            <a:r>
              <a:rPr lang="en-US" smtClean="0"/>
              <a:t>IT Quality and Software Test. Topic Equivalence Partitioning and Boundary Value Analysis</a:t>
            </a:r>
            <a:endParaRPr lang="th-TH"/>
          </a:p>
        </p:txBody>
      </p:sp>
      <p:sp>
        <p:nvSpPr>
          <p:cNvPr id="5" name="Slide Number Placeholder 4"/>
          <p:cNvSpPr>
            <a:spLocks noGrp="1"/>
          </p:cNvSpPr>
          <p:nvPr>
            <p:ph type="sldNum" sz="quarter" idx="12"/>
          </p:nvPr>
        </p:nvSpPr>
        <p:spPr/>
        <p:txBody>
          <a:bodyPr/>
          <a:lstStyle/>
          <a:p>
            <a:fld id="{C47F1BCF-1B0A-4C4B-86C3-8A1C8916313F}" type="slidenum">
              <a:rPr lang="th-TH" smtClean="0"/>
              <a:pPr/>
              <a:t>21</a:t>
            </a:fld>
            <a:endParaRPr lang="th-TH"/>
          </a:p>
        </p:txBody>
      </p:sp>
      <p:sp>
        <p:nvSpPr>
          <p:cNvPr id="7171" name="Rectangle 3"/>
          <p:cNvSpPr>
            <a:spLocks noGrp="1" noChangeArrowheads="1"/>
          </p:cNvSpPr>
          <p:nvPr>
            <p:ph sz="quarter" idx="1"/>
          </p:nvPr>
        </p:nvSpPr>
        <p:spPr>
          <a:xfrm>
            <a:off x="381000" y="1295400"/>
            <a:ext cx="8305800" cy="4572000"/>
          </a:xfrm>
        </p:spPr>
        <p:txBody>
          <a:bodyPr/>
          <a:lstStyle/>
          <a:p>
            <a:pPr marL="609600" indent="-609600" eaLnBrk="1" hangingPunct="1">
              <a:lnSpc>
                <a:spcPct val="80000"/>
              </a:lnSpc>
              <a:buFontTx/>
              <a:buAutoNum type="arabicPeriod"/>
            </a:pPr>
            <a:r>
              <a:rPr lang="en-US" sz="2800" b="1" smtClean="0"/>
              <a:t>Assumes the ‘single fault’ or “independence of input variables.”</a:t>
            </a:r>
          </a:p>
          <a:p>
            <a:pPr marL="990600" lvl="1" indent="-533400" eaLnBrk="1" hangingPunct="1">
              <a:lnSpc>
                <a:spcPct val="80000"/>
              </a:lnSpc>
            </a:pPr>
            <a:r>
              <a:rPr lang="en-US" sz="2400" b="1" smtClean="0"/>
              <a:t>e.g. If there are 2 input variables, these input variables are independent of each other.</a:t>
            </a:r>
          </a:p>
          <a:p>
            <a:pPr marL="990600" lvl="1" indent="-533400" eaLnBrk="1" hangingPunct="1">
              <a:lnSpc>
                <a:spcPct val="80000"/>
              </a:lnSpc>
            </a:pPr>
            <a:endParaRPr lang="en-US" sz="2400" b="1" smtClean="0"/>
          </a:p>
          <a:p>
            <a:pPr marL="609600" indent="-609600" eaLnBrk="1" hangingPunct="1">
              <a:lnSpc>
                <a:spcPct val="80000"/>
              </a:lnSpc>
              <a:buFontTx/>
              <a:buAutoNum type="arabicPeriod"/>
            </a:pPr>
            <a:r>
              <a:rPr lang="en-US" sz="2800" b="1" smtClean="0"/>
              <a:t>Partition the test cases of each input variable separately into different equivalent classes.</a:t>
            </a:r>
          </a:p>
          <a:p>
            <a:pPr marL="609600" indent="-609600" eaLnBrk="1" hangingPunct="1">
              <a:lnSpc>
                <a:spcPct val="80000"/>
              </a:lnSpc>
              <a:buFontTx/>
              <a:buAutoNum type="arabicPeriod"/>
            </a:pPr>
            <a:endParaRPr lang="en-US" sz="2800" b="1" smtClean="0"/>
          </a:p>
          <a:p>
            <a:pPr marL="609600" indent="-609600" eaLnBrk="1" hangingPunct="1">
              <a:lnSpc>
                <a:spcPct val="80000"/>
              </a:lnSpc>
              <a:buFontTx/>
              <a:buAutoNum type="arabicPeriod"/>
            </a:pPr>
            <a:r>
              <a:rPr lang="en-US" sz="2800" b="1" smtClean="0"/>
              <a:t>Choose the test case from each of the equivalence classes for each input variable independently of the other input variable</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457200" y="274638"/>
            <a:ext cx="8229600" cy="715962"/>
          </a:xfrm>
        </p:spPr>
        <p:txBody>
          <a:bodyPr/>
          <a:lstStyle/>
          <a:p>
            <a:pPr eaLnBrk="1" hangingPunct="1"/>
            <a:r>
              <a:rPr lang="en-US" sz="2800" b="1" smtClean="0"/>
              <a:t>Example of : </a:t>
            </a:r>
            <a:r>
              <a:rPr lang="en-US" sz="2800" b="1" u="sng" smtClean="0"/>
              <a:t>Weak Normal</a:t>
            </a:r>
            <a:r>
              <a:rPr lang="en-US" sz="2800" b="1" smtClean="0"/>
              <a:t> Equivalence testing</a:t>
            </a:r>
          </a:p>
        </p:txBody>
      </p:sp>
      <p:sp>
        <p:nvSpPr>
          <p:cNvPr id="36" name="Date Placeholder 35"/>
          <p:cNvSpPr>
            <a:spLocks noGrp="1"/>
          </p:cNvSpPr>
          <p:nvPr>
            <p:ph type="dt" sz="half" idx="10"/>
          </p:nvPr>
        </p:nvSpPr>
        <p:spPr/>
        <p:txBody>
          <a:bodyPr/>
          <a:lstStyle/>
          <a:p>
            <a:r>
              <a:rPr lang="th-TH" smtClean="0"/>
              <a:t>1/13/2012</a:t>
            </a:r>
            <a:endParaRPr lang="th-TH"/>
          </a:p>
        </p:txBody>
      </p:sp>
      <p:sp>
        <p:nvSpPr>
          <p:cNvPr id="38" name="Footer Placeholder 37"/>
          <p:cNvSpPr>
            <a:spLocks noGrp="1"/>
          </p:cNvSpPr>
          <p:nvPr>
            <p:ph type="ftr" sz="quarter" idx="11"/>
          </p:nvPr>
        </p:nvSpPr>
        <p:spPr/>
        <p:txBody>
          <a:bodyPr/>
          <a:lstStyle/>
          <a:p>
            <a:r>
              <a:rPr lang="en-US" smtClean="0"/>
              <a:t>IT Quality and Software Test. Topic Equivalence Partitioning and Boundary Value Analysis</a:t>
            </a:r>
            <a:endParaRPr lang="th-TH"/>
          </a:p>
        </p:txBody>
      </p:sp>
      <p:sp>
        <p:nvSpPr>
          <p:cNvPr id="37" name="Slide Number Placeholder 36"/>
          <p:cNvSpPr>
            <a:spLocks noGrp="1"/>
          </p:cNvSpPr>
          <p:nvPr>
            <p:ph type="sldNum" sz="quarter" idx="12"/>
          </p:nvPr>
        </p:nvSpPr>
        <p:spPr/>
        <p:txBody>
          <a:bodyPr/>
          <a:lstStyle/>
          <a:p>
            <a:fld id="{C47F1BCF-1B0A-4C4B-86C3-8A1C8916313F}" type="slidenum">
              <a:rPr lang="th-TH" smtClean="0"/>
              <a:pPr/>
              <a:t>22</a:t>
            </a:fld>
            <a:endParaRPr lang="th-TH"/>
          </a:p>
        </p:txBody>
      </p:sp>
      <p:sp>
        <p:nvSpPr>
          <p:cNvPr id="8195" name="Text Box 4"/>
          <p:cNvSpPr txBox="1">
            <a:spLocks noChangeArrowheads="1"/>
          </p:cNvSpPr>
          <p:nvPr/>
        </p:nvSpPr>
        <p:spPr bwMode="auto">
          <a:xfrm>
            <a:off x="0" y="1143000"/>
            <a:ext cx="8915400" cy="671513"/>
          </a:xfrm>
          <a:prstGeom prst="rect">
            <a:avLst/>
          </a:prstGeom>
          <a:solidFill>
            <a:srgbClr val="CCFFCC"/>
          </a:solidFill>
          <a:ln w="9525">
            <a:noFill/>
            <a:miter lim="800000"/>
            <a:headEnd/>
            <a:tailEnd/>
          </a:ln>
          <a:effectLst/>
        </p:spPr>
        <p:txBody>
          <a:bodyPr wrap="none">
            <a:spAutoFit/>
          </a:bodyPr>
          <a:lstStyle/>
          <a:p>
            <a:r>
              <a:rPr lang="en-US" sz="1800"/>
              <a:t>Assume the equivalence partitioning of input X is:  1 to 10; 11 to 20, 21 to 30</a:t>
            </a:r>
          </a:p>
          <a:p>
            <a:r>
              <a:rPr lang="en-US" sz="1800"/>
              <a:t>and the equivalence partitioning of input Y is: 1 to 5; 6 to 10; 11;15; and 16 to 20</a:t>
            </a:r>
            <a:r>
              <a:rPr lang="en-US" sz="2000"/>
              <a:t> </a:t>
            </a:r>
          </a:p>
        </p:txBody>
      </p:sp>
      <p:sp>
        <p:nvSpPr>
          <p:cNvPr id="8196" name="Line 5"/>
          <p:cNvSpPr>
            <a:spLocks noChangeShapeType="1"/>
          </p:cNvSpPr>
          <p:nvPr/>
        </p:nvSpPr>
        <p:spPr bwMode="auto">
          <a:xfrm flipV="1">
            <a:off x="1600200" y="2209800"/>
            <a:ext cx="0" cy="3352800"/>
          </a:xfrm>
          <a:prstGeom prst="line">
            <a:avLst/>
          </a:prstGeom>
          <a:noFill/>
          <a:ln w="28575">
            <a:solidFill>
              <a:schemeClr val="tx1"/>
            </a:solidFill>
            <a:round/>
            <a:headEnd/>
            <a:tailEnd type="triangle" w="med" len="med"/>
          </a:ln>
          <a:effectLst/>
        </p:spPr>
        <p:txBody>
          <a:bodyPr/>
          <a:lstStyle/>
          <a:p>
            <a:endParaRPr lang="th-TH"/>
          </a:p>
        </p:txBody>
      </p:sp>
      <p:sp>
        <p:nvSpPr>
          <p:cNvPr id="8197" name="Line 6"/>
          <p:cNvSpPr>
            <a:spLocks noChangeShapeType="1"/>
          </p:cNvSpPr>
          <p:nvPr/>
        </p:nvSpPr>
        <p:spPr bwMode="auto">
          <a:xfrm flipV="1">
            <a:off x="1600200" y="5562600"/>
            <a:ext cx="4419600" cy="0"/>
          </a:xfrm>
          <a:prstGeom prst="line">
            <a:avLst/>
          </a:prstGeom>
          <a:noFill/>
          <a:ln w="28575">
            <a:solidFill>
              <a:schemeClr val="tx1"/>
            </a:solidFill>
            <a:round/>
            <a:headEnd/>
            <a:tailEnd type="triangle" w="med" len="med"/>
          </a:ln>
          <a:effectLst/>
        </p:spPr>
        <p:txBody>
          <a:bodyPr/>
          <a:lstStyle/>
          <a:p>
            <a:endParaRPr lang="th-TH"/>
          </a:p>
        </p:txBody>
      </p:sp>
      <p:sp>
        <p:nvSpPr>
          <p:cNvPr id="8198" name="Text Box 7"/>
          <p:cNvSpPr txBox="1">
            <a:spLocks noChangeArrowheads="1"/>
          </p:cNvSpPr>
          <p:nvPr/>
        </p:nvSpPr>
        <p:spPr bwMode="auto">
          <a:xfrm>
            <a:off x="1295400" y="2057400"/>
            <a:ext cx="336550" cy="366713"/>
          </a:xfrm>
          <a:prstGeom prst="rect">
            <a:avLst/>
          </a:prstGeom>
          <a:noFill/>
          <a:ln w="9525">
            <a:noFill/>
            <a:miter lim="800000"/>
            <a:headEnd/>
            <a:tailEnd/>
          </a:ln>
          <a:effectLst/>
        </p:spPr>
        <p:txBody>
          <a:bodyPr wrap="none">
            <a:spAutoFit/>
          </a:bodyPr>
          <a:lstStyle/>
          <a:p>
            <a:r>
              <a:rPr lang="en-US" sz="1800" u="sng"/>
              <a:t>X</a:t>
            </a:r>
          </a:p>
        </p:txBody>
      </p:sp>
      <p:sp>
        <p:nvSpPr>
          <p:cNvPr id="8199" name="Text Box 8"/>
          <p:cNvSpPr txBox="1">
            <a:spLocks noChangeArrowheads="1"/>
          </p:cNvSpPr>
          <p:nvPr/>
        </p:nvSpPr>
        <p:spPr bwMode="auto">
          <a:xfrm>
            <a:off x="6019800" y="5257800"/>
            <a:ext cx="336550" cy="366713"/>
          </a:xfrm>
          <a:prstGeom prst="rect">
            <a:avLst/>
          </a:prstGeom>
          <a:noFill/>
          <a:ln w="9525">
            <a:noFill/>
            <a:miter lim="800000"/>
            <a:headEnd/>
            <a:tailEnd/>
          </a:ln>
          <a:effectLst/>
        </p:spPr>
        <p:txBody>
          <a:bodyPr>
            <a:spAutoFit/>
          </a:bodyPr>
          <a:lstStyle/>
          <a:p>
            <a:r>
              <a:rPr lang="en-US" sz="1800" u="sng"/>
              <a:t>Y</a:t>
            </a:r>
          </a:p>
        </p:txBody>
      </p:sp>
      <p:sp>
        <p:nvSpPr>
          <p:cNvPr id="8200" name="Line 9"/>
          <p:cNvSpPr>
            <a:spLocks noChangeShapeType="1"/>
          </p:cNvSpPr>
          <p:nvPr/>
        </p:nvSpPr>
        <p:spPr bwMode="auto">
          <a:xfrm>
            <a:off x="1600200" y="5410200"/>
            <a:ext cx="3810000" cy="0"/>
          </a:xfrm>
          <a:prstGeom prst="line">
            <a:avLst/>
          </a:prstGeom>
          <a:noFill/>
          <a:ln w="19050">
            <a:solidFill>
              <a:schemeClr val="tx1"/>
            </a:solidFill>
            <a:prstDash val="dash"/>
            <a:round/>
            <a:headEnd/>
            <a:tailEnd/>
          </a:ln>
          <a:effectLst/>
        </p:spPr>
        <p:txBody>
          <a:bodyPr/>
          <a:lstStyle/>
          <a:p>
            <a:endParaRPr lang="th-TH"/>
          </a:p>
        </p:txBody>
      </p:sp>
      <p:sp>
        <p:nvSpPr>
          <p:cNvPr id="8201" name="Line 10"/>
          <p:cNvSpPr>
            <a:spLocks noChangeShapeType="1"/>
          </p:cNvSpPr>
          <p:nvPr/>
        </p:nvSpPr>
        <p:spPr bwMode="auto">
          <a:xfrm>
            <a:off x="1600200" y="4572000"/>
            <a:ext cx="3810000" cy="0"/>
          </a:xfrm>
          <a:prstGeom prst="line">
            <a:avLst/>
          </a:prstGeom>
          <a:noFill/>
          <a:ln w="19050">
            <a:solidFill>
              <a:schemeClr val="tx1"/>
            </a:solidFill>
            <a:prstDash val="dash"/>
            <a:round/>
            <a:headEnd/>
            <a:tailEnd/>
          </a:ln>
          <a:effectLst/>
        </p:spPr>
        <p:txBody>
          <a:bodyPr/>
          <a:lstStyle/>
          <a:p>
            <a:endParaRPr lang="th-TH"/>
          </a:p>
        </p:txBody>
      </p:sp>
      <p:sp>
        <p:nvSpPr>
          <p:cNvPr id="8202" name="Line 11"/>
          <p:cNvSpPr>
            <a:spLocks noChangeShapeType="1"/>
          </p:cNvSpPr>
          <p:nvPr/>
        </p:nvSpPr>
        <p:spPr bwMode="auto">
          <a:xfrm>
            <a:off x="1600200" y="3733800"/>
            <a:ext cx="3810000" cy="0"/>
          </a:xfrm>
          <a:prstGeom prst="line">
            <a:avLst/>
          </a:prstGeom>
          <a:noFill/>
          <a:ln w="19050">
            <a:solidFill>
              <a:schemeClr val="tx1"/>
            </a:solidFill>
            <a:prstDash val="dash"/>
            <a:round/>
            <a:headEnd/>
            <a:tailEnd/>
          </a:ln>
          <a:effectLst/>
        </p:spPr>
        <p:txBody>
          <a:bodyPr/>
          <a:lstStyle/>
          <a:p>
            <a:endParaRPr lang="th-TH"/>
          </a:p>
        </p:txBody>
      </p:sp>
      <p:sp>
        <p:nvSpPr>
          <p:cNvPr id="8203" name="Line 12"/>
          <p:cNvSpPr>
            <a:spLocks noChangeShapeType="1"/>
          </p:cNvSpPr>
          <p:nvPr/>
        </p:nvSpPr>
        <p:spPr bwMode="auto">
          <a:xfrm>
            <a:off x="1600200" y="2895600"/>
            <a:ext cx="3810000" cy="0"/>
          </a:xfrm>
          <a:prstGeom prst="line">
            <a:avLst/>
          </a:prstGeom>
          <a:noFill/>
          <a:ln w="19050">
            <a:solidFill>
              <a:schemeClr val="tx1"/>
            </a:solidFill>
            <a:prstDash val="dash"/>
            <a:round/>
            <a:headEnd/>
            <a:tailEnd/>
          </a:ln>
          <a:effectLst/>
        </p:spPr>
        <p:txBody>
          <a:bodyPr/>
          <a:lstStyle/>
          <a:p>
            <a:endParaRPr lang="th-TH"/>
          </a:p>
        </p:txBody>
      </p:sp>
      <p:sp>
        <p:nvSpPr>
          <p:cNvPr id="8204" name="Line 13"/>
          <p:cNvSpPr>
            <a:spLocks noChangeShapeType="1"/>
          </p:cNvSpPr>
          <p:nvPr/>
        </p:nvSpPr>
        <p:spPr bwMode="auto">
          <a:xfrm>
            <a:off x="1752600" y="2209800"/>
            <a:ext cx="0" cy="3352800"/>
          </a:xfrm>
          <a:prstGeom prst="line">
            <a:avLst/>
          </a:prstGeom>
          <a:noFill/>
          <a:ln w="25400">
            <a:solidFill>
              <a:schemeClr val="tx1"/>
            </a:solidFill>
            <a:prstDash val="dash"/>
            <a:round/>
            <a:headEnd/>
            <a:tailEnd/>
          </a:ln>
          <a:effectLst/>
        </p:spPr>
        <p:txBody>
          <a:bodyPr/>
          <a:lstStyle/>
          <a:p>
            <a:endParaRPr lang="th-TH"/>
          </a:p>
        </p:txBody>
      </p:sp>
      <p:sp>
        <p:nvSpPr>
          <p:cNvPr id="8205" name="Line 14"/>
          <p:cNvSpPr>
            <a:spLocks noChangeShapeType="1"/>
          </p:cNvSpPr>
          <p:nvPr/>
        </p:nvSpPr>
        <p:spPr bwMode="auto">
          <a:xfrm>
            <a:off x="2514600" y="2209800"/>
            <a:ext cx="0" cy="3352800"/>
          </a:xfrm>
          <a:prstGeom prst="line">
            <a:avLst/>
          </a:prstGeom>
          <a:noFill/>
          <a:ln w="25400">
            <a:solidFill>
              <a:schemeClr val="tx1"/>
            </a:solidFill>
            <a:prstDash val="dash"/>
            <a:round/>
            <a:headEnd/>
            <a:tailEnd/>
          </a:ln>
          <a:effectLst/>
        </p:spPr>
        <p:txBody>
          <a:bodyPr/>
          <a:lstStyle/>
          <a:p>
            <a:endParaRPr lang="th-TH"/>
          </a:p>
        </p:txBody>
      </p:sp>
      <p:sp>
        <p:nvSpPr>
          <p:cNvPr id="8206" name="Line 15"/>
          <p:cNvSpPr>
            <a:spLocks noChangeShapeType="1"/>
          </p:cNvSpPr>
          <p:nvPr/>
        </p:nvSpPr>
        <p:spPr bwMode="auto">
          <a:xfrm>
            <a:off x="3276600" y="2209800"/>
            <a:ext cx="0" cy="3352800"/>
          </a:xfrm>
          <a:prstGeom prst="line">
            <a:avLst/>
          </a:prstGeom>
          <a:noFill/>
          <a:ln w="25400">
            <a:solidFill>
              <a:schemeClr val="tx1"/>
            </a:solidFill>
            <a:prstDash val="dash"/>
            <a:round/>
            <a:headEnd/>
            <a:tailEnd/>
          </a:ln>
          <a:effectLst/>
        </p:spPr>
        <p:txBody>
          <a:bodyPr/>
          <a:lstStyle/>
          <a:p>
            <a:endParaRPr lang="th-TH"/>
          </a:p>
        </p:txBody>
      </p:sp>
      <p:sp>
        <p:nvSpPr>
          <p:cNvPr id="8207" name="Line 16"/>
          <p:cNvSpPr>
            <a:spLocks noChangeShapeType="1"/>
          </p:cNvSpPr>
          <p:nvPr/>
        </p:nvSpPr>
        <p:spPr bwMode="auto">
          <a:xfrm>
            <a:off x="4038600" y="2209800"/>
            <a:ext cx="0" cy="3352800"/>
          </a:xfrm>
          <a:prstGeom prst="line">
            <a:avLst/>
          </a:prstGeom>
          <a:noFill/>
          <a:ln w="25400">
            <a:solidFill>
              <a:schemeClr val="tx1"/>
            </a:solidFill>
            <a:prstDash val="dash"/>
            <a:round/>
            <a:headEnd/>
            <a:tailEnd/>
          </a:ln>
          <a:effectLst/>
        </p:spPr>
        <p:txBody>
          <a:bodyPr/>
          <a:lstStyle/>
          <a:p>
            <a:endParaRPr lang="th-TH"/>
          </a:p>
        </p:txBody>
      </p:sp>
      <p:sp>
        <p:nvSpPr>
          <p:cNvPr id="8208" name="Line 17"/>
          <p:cNvSpPr>
            <a:spLocks noChangeShapeType="1"/>
          </p:cNvSpPr>
          <p:nvPr/>
        </p:nvSpPr>
        <p:spPr bwMode="auto">
          <a:xfrm>
            <a:off x="4800600" y="2209800"/>
            <a:ext cx="0" cy="3352800"/>
          </a:xfrm>
          <a:prstGeom prst="line">
            <a:avLst/>
          </a:prstGeom>
          <a:noFill/>
          <a:ln w="25400">
            <a:solidFill>
              <a:schemeClr val="tx1"/>
            </a:solidFill>
            <a:prstDash val="dash"/>
            <a:round/>
            <a:headEnd/>
            <a:tailEnd/>
          </a:ln>
          <a:effectLst/>
        </p:spPr>
        <p:txBody>
          <a:bodyPr/>
          <a:lstStyle/>
          <a:p>
            <a:endParaRPr lang="th-TH"/>
          </a:p>
        </p:txBody>
      </p:sp>
      <p:sp>
        <p:nvSpPr>
          <p:cNvPr id="8209" name="Text Box 18"/>
          <p:cNvSpPr txBox="1">
            <a:spLocks noChangeArrowheads="1"/>
          </p:cNvSpPr>
          <p:nvPr/>
        </p:nvSpPr>
        <p:spPr bwMode="auto">
          <a:xfrm>
            <a:off x="1279525" y="5165725"/>
            <a:ext cx="296863" cy="336550"/>
          </a:xfrm>
          <a:prstGeom prst="rect">
            <a:avLst/>
          </a:prstGeom>
          <a:noFill/>
          <a:ln w="9525">
            <a:noFill/>
            <a:miter lim="800000"/>
            <a:headEnd/>
            <a:tailEnd/>
          </a:ln>
          <a:effectLst/>
        </p:spPr>
        <p:txBody>
          <a:bodyPr wrap="none">
            <a:spAutoFit/>
          </a:bodyPr>
          <a:lstStyle/>
          <a:p>
            <a:r>
              <a:rPr lang="en-US" sz="1600"/>
              <a:t>1</a:t>
            </a:r>
          </a:p>
        </p:txBody>
      </p:sp>
      <p:sp>
        <p:nvSpPr>
          <p:cNvPr id="8210" name="Text Box 19"/>
          <p:cNvSpPr txBox="1">
            <a:spLocks noChangeArrowheads="1"/>
          </p:cNvSpPr>
          <p:nvPr/>
        </p:nvSpPr>
        <p:spPr bwMode="auto">
          <a:xfrm>
            <a:off x="1143000" y="4419600"/>
            <a:ext cx="409575" cy="336550"/>
          </a:xfrm>
          <a:prstGeom prst="rect">
            <a:avLst/>
          </a:prstGeom>
          <a:noFill/>
          <a:ln w="9525">
            <a:noFill/>
            <a:miter lim="800000"/>
            <a:headEnd/>
            <a:tailEnd/>
          </a:ln>
          <a:effectLst/>
        </p:spPr>
        <p:txBody>
          <a:bodyPr wrap="none">
            <a:spAutoFit/>
          </a:bodyPr>
          <a:lstStyle/>
          <a:p>
            <a:r>
              <a:rPr lang="en-US" sz="1600"/>
              <a:t>10</a:t>
            </a:r>
          </a:p>
        </p:txBody>
      </p:sp>
      <p:sp>
        <p:nvSpPr>
          <p:cNvPr id="8211" name="Text Box 20"/>
          <p:cNvSpPr txBox="1">
            <a:spLocks noChangeArrowheads="1"/>
          </p:cNvSpPr>
          <p:nvPr/>
        </p:nvSpPr>
        <p:spPr bwMode="auto">
          <a:xfrm>
            <a:off x="1143000" y="3581400"/>
            <a:ext cx="409575" cy="336550"/>
          </a:xfrm>
          <a:prstGeom prst="rect">
            <a:avLst/>
          </a:prstGeom>
          <a:noFill/>
          <a:ln w="9525">
            <a:noFill/>
            <a:miter lim="800000"/>
            <a:headEnd/>
            <a:tailEnd/>
          </a:ln>
          <a:effectLst/>
        </p:spPr>
        <p:txBody>
          <a:bodyPr wrap="none">
            <a:spAutoFit/>
          </a:bodyPr>
          <a:lstStyle/>
          <a:p>
            <a:r>
              <a:rPr lang="en-US" sz="1600"/>
              <a:t>20</a:t>
            </a:r>
          </a:p>
        </p:txBody>
      </p:sp>
      <p:sp>
        <p:nvSpPr>
          <p:cNvPr id="8212" name="Text Box 21"/>
          <p:cNvSpPr txBox="1">
            <a:spLocks noChangeArrowheads="1"/>
          </p:cNvSpPr>
          <p:nvPr/>
        </p:nvSpPr>
        <p:spPr bwMode="auto">
          <a:xfrm>
            <a:off x="1143000" y="2667000"/>
            <a:ext cx="409575" cy="336550"/>
          </a:xfrm>
          <a:prstGeom prst="rect">
            <a:avLst/>
          </a:prstGeom>
          <a:noFill/>
          <a:ln w="9525">
            <a:noFill/>
            <a:miter lim="800000"/>
            <a:headEnd/>
            <a:tailEnd/>
          </a:ln>
          <a:effectLst/>
        </p:spPr>
        <p:txBody>
          <a:bodyPr wrap="none">
            <a:spAutoFit/>
          </a:bodyPr>
          <a:lstStyle/>
          <a:p>
            <a:r>
              <a:rPr lang="en-US" sz="1600"/>
              <a:t>30</a:t>
            </a:r>
          </a:p>
        </p:txBody>
      </p:sp>
      <p:sp>
        <p:nvSpPr>
          <p:cNvPr id="8213" name="Text Box 22"/>
          <p:cNvSpPr txBox="1">
            <a:spLocks noChangeArrowheads="1"/>
          </p:cNvSpPr>
          <p:nvPr/>
        </p:nvSpPr>
        <p:spPr bwMode="auto">
          <a:xfrm>
            <a:off x="1600200" y="5715000"/>
            <a:ext cx="296863" cy="336550"/>
          </a:xfrm>
          <a:prstGeom prst="rect">
            <a:avLst/>
          </a:prstGeom>
          <a:noFill/>
          <a:ln w="9525">
            <a:noFill/>
            <a:miter lim="800000"/>
            <a:headEnd/>
            <a:tailEnd/>
          </a:ln>
          <a:effectLst/>
        </p:spPr>
        <p:txBody>
          <a:bodyPr wrap="none">
            <a:spAutoFit/>
          </a:bodyPr>
          <a:lstStyle/>
          <a:p>
            <a:r>
              <a:rPr lang="en-US" sz="1600"/>
              <a:t>1</a:t>
            </a:r>
          </a:p>
        </p:txBody>
      </p:sp>
      <p:sp>
        <p:nvSpPr>
          <p:cNvPr id="8214" name="Text Box 23"/>
          <p:cNvSpPr txBox="1">
            <a:spLocks noChangeArrowheads="1"/>
          </p:cNvSpPr>
          <p:nvPr/>
        </p:nvSpPr>
        <p:spPr bwMode="auto">
          <a:xfrm>
            <a:off x="2362200" y="5715000"/>
            <a:ext cx="296863" cy="336550"/>
          </a:xfrm>
          <a:prstGeom prst="rect">
            <a:avLst/>
          </a:prstGeom>
          <a:noFill/>
          <a:ln w="9525">
            <a:noFill/>
            <a:miter lim="800000"/>
            <a:headEnd/>
            <a:tailEnd/>
          </a:ln>
          <a:effectLst/>
        </p:spPr>
        <p:txBody>
          <a:bodyPr wrap="none">
            <a:spAutoFit/>
          </a:bodyPr>
          <a:lstStyle/>
          <a:p>
            <a:r>
              <a:rPr lang="en-US" sz="1600"/>
              <a:t>5</a:t>
            </a:r>
          </a:p>
        </p:txBody>
      </p:sp>
      <p:sp>
        <p:nvSpPr>
          <p:cNvPr id="8215" name="Text Box 24"/>
          <p:cNvSpPr txBox="1">
            <a:spLocks noChangeArrowheads="1"/>
          </p:cNvSpPr>
          <p:nvPr/>
        </p:nvSpPr>
        <p:spPr bwMode="auto">
          <a:xfrm>
            <a:off x="3124200" y="5715000"/>
            <a:ext cx="409575" cy="336550"/>
          </a:xfrm>
          <a:prstGeom prst="rect">
            <a:avLst/>
          </a:prstGeom>
          <a:noFill/>
          <a:ln w="9525">
            <a:noFill/>
            <a:miter lim="800000"/>
            <a:headEnd/>
            <a:tailEnd/>
          </a:ln>
          <a:effectLst/>
        </p:spPr>
        <p:txBody>
          <a:bodyPr wrap="none">
            <a:spAutoFit/>
          </a:bodyPr>
          <a:lstStyle/>
          <a:p>
            <a:r>
              <a:rPr lang="en-US" sz="1600"/>
              <a:t>10</a:t>
            </a:r>
          </a:p>
        </p:txBody>
      </p:sp>
      <p:sp>
        <p:nvSpPr>
          <p:cNvPr id="8216" name="Text Box 25"/>
          <p:cNvSpPr txBox="1">
            <a:spLocks noChangeArrowheads="1"/>
          </p:cNvSpPr>
          <p:nvPr/>
        </p:nvSpPr>
        <p:spPr bwMode="auto">
          <a:xfrm>
            <a:off x="3886200" y="5715000"/>
            <a:ext cx="409575" cy="336550"/>
          </a:xfrm>
          <a:prstGeom prst="rect">
            <a:avLst/>
          </a:prstGeom>
          <a:noFill/>
          <a:ln w="9525">
            <a:noFill/>
            <a:miter lim="800000"/>
            <a:headEnd/>
            <a:tailEnd/>
          </a:ln>
          <a:effectLst/>
        </p:spPr>
        <p:txBody>
          <a:bodyPr wrap="none">
            <a:spAutoFit/>
          </a:bodyPr>
          <a:lstStyle/>
          <a:p>
            <a:r>
              <a:rPr lang="en-US" sz="1600"/>
              <a:t>15</a:t>
            </a:r>
          </a:p>
        </p:txBody>
      </p:sp>
      <p:sp>
        <p:nvSpPr>
          <p:cNvPr id="8217" name="Text Box 26"/>
          <p:cNvSpPr txBox="1">
            <a:spLocks noChangeArrowheads="1"/>
          </p:cNvSpPr>
          <p:nvPr/>
        </p:nvSpPr>
        <p:spPr bwMode="auto">
          <a:xfrm>
            <a:off x="4648200" y="5715000"/>
            <a:ext cx="409575" cy="336550"/>
          </a:xfrm>
          <a:prstGeom prst="rect">
            <a:avLst/>
          </a:prstGeom>
          <a:noFill/>
          <a:ln w="9525">
            <a:noFill/>
            <a:miter lim="800000"/>
            <a:headEnd/>
            <a:tailEnd/>
          </a:ln>
          <a:effectLst/>
        </p:spPr>
        <p:txBody>
          <a:bodyPr wrap="none">
            <a:spAutoFit/>
          </a:bodyPr>
          <a:lstStyle/>
          <a:p>
            <a:r>
              <a:rPr lang="en-US" sz="1600"/>
              <a:t>20</a:t>
            </a:r>
          </a:p>
        </p:txBody>
      </p:sp>
      <p:sp>
        <p:nvSpPr>
          <p:cNvPr id="8218" name="Oval 27"/>
          <p:cNvSpPr>
            <a:spLocks noChangeArrowheads="1"/>
          </p:cNvSpPr>
          <p:nvPr/>
        </p:nvSpPr>
        <p:spPr bwMode="auto">
          <a:xfrm>
            <a:off x="1981200" y="3200400"/>
            <a:ext cx="228600" cy="228600"/>
          </a:xfrm>
          <a:prstGeom prst="ellipse">
            <a:avLst/>
          </a:prstGeom>
          <a:solidFill>
            <a:srgbClr val="FFCC00"/>
          </a:solidFill>
          <a:ln w="9525">
            <a:solidFill>
              <a:schemeClr val="tx1"/>
            </a:solidFill>
            <a:round/>
            <a:headEnd/>
            <a:tailEnd/>
          </a:ln>
          <a:effectLst/>
        </p:spPr>
        <p:txBody>
          <a:bodyPr wrap="none" anchor="ctr"/>
          <a:lstStyle/>
          <a:p>
            <a:endParaRPr lang="th-TH"/>
          </a:p>
        </p:txBody>
      </p:sp>
      <p:sp>
        <p:nvSpPr>
          <p:cNvPr id="8219" name="Oval 28"/>
          <p:cNvSpPr>
            <a:spLocks noChangeArrowheads="1"/>
          </p:cNvSpPr>
          <p:nvPr/>
        </p:nvSpPr>
        <p:spPr bwMode="auto">
          <a:xfrm>
            <a:off x="2743200" y="4038600"/>
            <a:ext cx="228600" cy="228600"/>
          </a:xfrm>
          <a:prstGeom prst="ellipse">
            <a:avLst/>
          </a:prstGeom>
          <a:solidFill>
            <a:srgbClr val="FFCC00"/>
          </a:solidFill>
          <a:ln w="9525">
            <a:solidFill>
              <a:schemeClr val="tx1"/>
            </a:solidFill>
            <a:round/>
            <a:headEnd/>
            <a:tailEnd/>
          </a:ln>
          <a:effectLst/>
        </p:spPr>
        <p:txBody>
          <a:bodyPr wrap="none" anchor="ctr"/>
          <a:lstStyle/>
          <a:p>
            <a:endParaRPr lang="th-TH"/>
          </a:p>
        </p:txBody>
      </p:sp>
      <p:sp>
        <p:nvSpPr>
          <p:cNvPr id="8220" name="Oval 29"/>
          <p:cNvSpPr>
            <a:spLocks noChangeArrowheads="1"/>
          </p:cNvSpPr>
          <p:nvPr/>
        </p:nvSpPr>
        <p:spPr bwMode="auto">
          <a:xfrm>
            <a:off x="3505200" y="4876800"/>
            <a:ext cx="228600" cy="228600"/>
          </a:xfrm>
          <a:prstGeom prst="ellipse">
            <a:avLst/>
          </a:prstGeom>
          <a:solidFill>
            <a:srgbClr val="FFCC00"/>
          </a:solidFill>
          <a:ln w="9525">
            <a:solidFill>
              <a:schemeClr val="tx1"/>
            </a:solidFill>
            <a:round/>
            <a:headEnd/>
            <a:tailEnd/>
          </a:ln>
          <a:effectLst/>
        </p:spPr>
        <p:txBody>
          <a:bodyPr wrap="none" anchor="ctr"/>
          <a:lstStyle/>
          <a:p>
            <a:endParaRPr lang="th-TH"/>
          </a:p>
        </p:txBody>
      </p:sp>
      <p:sp>
        <p:nvSpPr>
          <p:cNvPr id="8221" name="Oval 30"/>
          <p:cNvSpPr>
            <a:spLocks noChangeArrowheads="1"/>
          </p:cNvSpPr>
          <p:nvPr/>
        </p:nvSpPr>
        <p:spPr bwMode="auto">
          <a:xfrm>
            <a:off x="4267200" y="3200400"/>
            <a:ext cx="228600" cy="228600"/>
          </a:xfrm>
          <a:prstGeom prst="ellipse">
            <a:avLst/>
          </a:prstGeom>
          <a:solidFill>
            <a:srgbClr val="FFCC00"/>
          </a:solidFill>
          <a:ln w="9525">
            <a:solidFill>
              <a:schemeClr val="tx1"/>
            </a:solidFill>
            <a:round/>
            <a:headEnd/>
            <a:tailEnd/>
          </a:ln>
          <a:effectLst/>
        </p:spPr>
        <p:txBody>
          <a:bodyPr wrap="none" anchor="ctr"/>
          <a:lstStyle/>
          <a:p>
            <a:endParaRPr lang="th-TH"/>
          </a:p>
        </p:txBody>
      </p:sp>
      <p:sp>
        <p:nvSpPr>
          <p:cNvPr id="8222" name="Text Box 32"/>
          <p:cNvSpPr txBox="1">
            <a:spLocks noChangeArrowheads="1"/>
          </p:cNvSpPr>
          <p:nvPr/>
        </p:nvSpPr>
        <p:spPr bwMode="auto">
          <a:xfrm>
            <a:off x="5638800" y="2057400"/>
            <a:ext cx="3257550" cy="915988"/>
          </a:xfrm>
          <a:prstGeom prst="rect">
            <a:avLst/>
          </a:prstGeom>
          <a:solidFill>
            <a:srgbClr val="FFFF00"/>
          </a:solidFill>
          <a:ln w="9525">
            <a:noFill/>
            <a:miter lim="800000"/>
            <a:headEnd/>
            <a:tailEnd/>
          </a:ln>
          <a:effectLst/>
        </p:spPr>
        <p:txBody>
          <a:bodyPr>
            <a:spAutoFit/>
          </a:bodyPr>
          <a:lstStyle/>
          <a:p>
            <a:r>
              <a:rPr lang="en-US" sz="1800"/>
              <a:t>We have covered everyone</a:t>
            </a:r>
          </a:p>
          <a:p>
            <a:r>
              <a:rPr lang="en-US" sz="1800"/>
              <a:t>of the </a:t>
            </a:r>
            <a:r>
              <a:rPr lang="en-US" sz="1800" u="sng"/>
              <a:t>3 </a:t>
            </a:r>
            <a:r>
              <a:rPr lang="en-US" sz="1800"/>
              <a:t>equivalence classes</a:t>
            </a:r>
          </a:p>
          <a:p>
            <a:r>
              <a:rPr lang="en-US" sz="1800"/>
              <a:t>for input X.</a:t>
            </a:r>
          </a:p>
        </p:txBody>
      </p:sp>
      <p:sp>
        <p:nvSpPr>
          <p:cNvPr id="8223" name="Line 33"/>
          <p:cNvSpPr>
            <a:spLocks noChangeShapeType="1"/>
          </p:cNvSpPr>
          <p:nvPr/>
        </p:nvSpPr>
        <p:spPr bwMode="auto">
          <a:xfrm>
            <a:off x="6553200" y="2971800"/>
            <a:ext cx="0" cy="2209800"/>
          </a:xfrm>
          <a:prstGeom prst="line">
            <a:avLst/>
          </a:prstGeom>
          <a:noFill/>
          <a:ln w="28575">
            <a:solidFill>
              <a:schemeClr val="tx1"/>
            </a:solidFill>
            <a:prstDash val="lgDash"/>
            <a:round/>
            <a:headEnd/>
            <a:tailEnd type="triangle" w="med" len="med"/>
          </a:ln>
          <a:effectLst/>
        </p:spPr>
        <p:txBody>
          <a:bodyPr/>
          <a:lstStyle/>
          <a:p>
            <a:endParaRPr lang="th-TH"/>
          </a:p>
        </p:txBody>
      </p:sp>
      <p:sp>
        <p:nvSpPr>
          <p:cNvPr id="8224" name="Text Box 34"/>
          <p:cNvSpPr txBox="1">
            <a:spLocks noChangeArrowheads="1"/>
          </p:cNvSpPr>
          <p:nvPr/>
        </p:nvSpPr>
        <p:spPr bwMode="auto">
          <a:xfrm>
            <a:off x="685800" y="6216650"/>
            <a:ext cx="3657600" cy="641350"/>
          </a:xfrm>
          <a:prstGeom prst="rect">
            <a:avLst/>
          </a:prstGeom>
          <a:solidFill>
            <a:srgbClr val="FFFF00"/>
          </a:solidFill>
          <a:ln w="9525">
            <a:noFill/>
            <a:miter lim="800000"/>
            <a:headEnd/>
            <a:tailEnd/>
          </a:ln>
          <a:effectLst/>
        </p:spPr>
        <p:txBody>
          <a:bodyPr>
            <a:spAutoFit/>
          </a:bodyPr>
          <a:lstStyle/>
          <a:p>
            <a:r>
              <a:rPr lang="en-US" sz="1800"/>
              <a:t>We have covered each of the </a:t>
            </a:r>
            <a:r>
              <a:rPr lang="en-US" sz="1800" u="sng"/>
              <a:t>4 </a:t>
            </a:r>
            <a:r>
              <a:rPr lang="en-US" sz="1800"/>
              <a:t>equivalence classes for input Y. </a:t>
            </a:r>
            <a:endParaRPr lang="en-US" sz="1800" b="0"/>
          </a:p>
        </p:txBody>
      </p:sp>
      <p:sp>
        <p:nvSpPr>
          <p:cNvPr id="8225" name="Line 35"/>
          <p:cNvSpPr>
            <a:spLocks noChangeShapeType="1"/>
          </p:cNvSpPr>
          <p:nvPr/>
        </p:nvSpPr>
        <p:spPr bwMode="auto">
          <a:xfrm>
            <a:off x="1981200" y="6096000"/>
            <a:ext cx="2514600" cy="0"/>
          </a:xfrm>
          <a:prstGeom prst="line">
            <a:avLst/>
          </a:prstGeom>
          <a:noFill/>
          <a:ln w="25400">
            <a:solidFill>
              <a:schemeClr val="tx1"/>
            </a:solidFill>
            <a:prstDash val="lgDash"/>
            <a:round/>
            <a:headEnd/>
            <a:tailEnd type="triangle" w="med" len="med"/>
          </a:ln>
          <a:effectLst/>
        </p:spPr>
        <p:txBody>
          <a:bodyPr/>
          <a:lstStyle/>
          <a:p>
            <a:endParaRPr lang="th-TH"/>
          </a:p>
        </p:txBody>
      </p:sp>
      <p:sp>
        <p:nvSpPr>
          <p:cNvPr id="8226" name="Text Box 36"/>
          <p:cNvSpPr txBox="1">
            <a:spLocks noChangeArrowheads="1"/>
          </p:cNvSpPr>
          <p:nvPr/>
        </p:nvSpPr>
        <p:spPr bwMode="auto">
          <a:xfrm>
            <a:off x="5416550" y="5791200"/>
            <a:ext cx="3727450" cy="915988"/>
          </a:xfrm>
          <a:prstGeom prst="rect">
            <a:avLst/>
          </a:prstGeom>
          <a:solidFill>
            <a:srgbClr val="FF99CC"/>
          </a:solidFill>
          <a:ln w="9525">
            <a:noFill/>
            <a:miter lim="800000"/>
            <a:headEnd/>
            <a:tailEnd/>
          </a:ln>
          <a:effectLst/>
        </p:spPr>
        <p:txBody>
          <a:bodyPr wrap="none">
            <a:spAutoFit/>
          </a:bodyPr>
          <a:lstStyle/>
          <a:p>
            <a:r>
              <a:rPr lang="en-US" sz="1800"/>
              <a:t>General rule for # of test cases?</a:t>
            </a:r>
          </a:p>
          <a:p>
            <a:r>
              <a:rPr lang="en-US" sz="1800"/>
              <a:t>What do you think? </a:t>
            </a:r>
          </a:p>
          <a:p>
            <a:r>
              <a:rPr lang="en-US" sz="1800"/>
              <a:t># of partitions of the largest set?</a:t>
            </a:r>
          </a:p>
        </p:txBody>
      </p:sp>
      <p:sp>
        <p:nvSpPr>
          <p:cNvPr id="8227" name="Text Box 37"/>
          <p:cNvSpPr txBox="1">
            <a:spLocks noChangeArrowheads="1"/>
          </p:cNvSpPr>
          <p:nvPr/>
        </p:nvSpPr>
        <p:spPr bwMode="auto">
          <a:xfrm>
            <a:off x="7391400" y="4114800"/>
            <a:ext cx="1158875" cy="1558925"/>
          </a:xfrm>
          <a:prstGeom prst="rect">
            <a:avLst/>
          </a:prstGeom>
          <a:noFill/>
          <a:ln w="9525">
            <a:noFill/>
            <a:miter lim="800000"/>
            <a:headEnd/>
            <a:tailEnd/>
          </a:ln>
          <a:effectLst/>
        </p:spPr>
        <p:txBody>
          <a:bodyPr wrap="none">
            <a:spAutoFit/>
          </a:bodyPr>
          <a:lstStyle/>
          <a:p>
            <a:r>
              <a:rPr lang="en-US" sz="1600"/>
              <a:t>For ( x, y )</a:t>
            </a:r>
          </a:p>
          <a:p>
            <a:r>
              <a:rPr lang="en-US" sz="1600"/>
              <a:t>we have:</a:t>
            </a:r>
          </a:p>
          <a:p>
            <a:r>
              <a:rPr lang="en-US" sz="1600"/>
              <a:t>(24, 2)</a:t>
            </a:r>
          </a:p>
          <a:p>
            <a:r>
              <a:rPr lang="en-US" sz="1600"/>
              <a:t>(15, 8 )</a:t>
            </a:r>
          </a:p>
          <a:p>
            <a:r>
              <a:rPr lang="en-US" sz="1600"/>
              <a:t>( 4, 13)</a:t>
            </a:r>
          </a:p>
          <a:p>
            <a:r>
              <a:rPr lang="en-US" sz="1600"/>
              <a:t>(23, 17)</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pPr eaLnBrk="1" hangingPunct="1"/>
            <a:r>
              <a:rPr lang="en-US" sz="3600" b="1" u="sng" smtClean="0"/>
              <a:t>Strong Normal </a:t>
            </a:r>
            <a:r>
              <a:rPr lang="en-US" sz="3600" b="1" smtClean="0"/>
              <a:t>Equivalence testing</a:t>
            </a:r>
          </a:p>
        </p:txBody>
      </p:sp>
      <p:sp>
        <p:nvSpPr>
          <p:cNvPr id="4" name="Date Placeholder 3"/>
          <p:cNvSpPr>
            <a:spLocks noGrp="1"/>
          </p:cNvSpPr>
          <p:nvPr>
            <p:ph type="dt" sz="half" idx="10"/>
          </p:nvPr>
        </p:nvSpPr>
        <p:spPr/>
        <p:txBody>
          <a:bodyPr/>
          <a:lstStyle/>
          <a:p>
            <a:r>
              <a:rPr lang="th-TH" smtClean="0"/>
              <a:t>1/13/2012</a:t>
            </a:r>
            <a:endParaRPr lang="th-TH"/>
          </a:p>
        </p:txBody>
      </p:sp>
      <p:sp>
        <p:nvSpPr>
          <p:cNvPr id="6" name="Footer Placeholder 5"/>
          <p:cNvSpPr>
            <a:spLocks noGrp="1"/>
          </p:cNvSpPr>
          <p:nvPr>
            <p:ph type="ftr" sz="quarter" idx="11"/>
          </p:nvPr>
        </p:nvSpPr>
        <p:spPr/>
        <p:txBody>
          <a:bodyPr/>
          <a:lstStyle/>
          <a:p>
            <a:r>
              <a:rPr lang="en-US" smtClean="0"/>
              <a:t>IT Quality and Software Test. Topic Equivalence Partitioning and Boundary Value Analysis</a:t>
            </a:r>
            <a:endParaRPr lang="th-TH"/>
          </a:p>
        </p:txBody>
      </p:sp>
      <p:sp>
        <p:nvSpPr>
          <p:cNvPr id="5" name="Slide Number Placeholder 4"/>
          <p:cNvSpPr>
            <a:spLocks noGrp="1"/>
          </p:cNvSpPr>
          <p:nvPr>
            <p:ph type="sldNum" sz="quarter" idx="12"/>
          </p:nvPr>
        </p:nvSpPr>
        <p:spPr/>
        <p:txBody>
          <a:bodyPr/>
          <a:lstStyle/>
          <a:p>
            <a:fld id="{C47F1BCF-1B0A-4C4B-86C3-8A1C8916313F}" type="slidenum">
              <a:rPr lang="th-TH" smtClean="0"/>
              <a:pPr/>
              <a:t>23</a:t>
            </a:fld>
            <a:endParaRPr lang="th-TH"/>
          </a:p>
        </p:txBody>
      </p:sp>
      <p:sp>
        <p:nvSpPr>
          <p:cNvPr id="9219" name="Rectangle 3"/>
          <p:cNvSpPr>
            <a:spLocks noGrp="1" noChangeArrowheads="1"/>
          </p:cNvSpPr>
          <p:nvPr>
            <p:ph sz="quarter" idx="1"/>
          </p:nvPr>
        </p:nvSpPr>
        <p:spPr/>
        <p:txBody>
          <a:bodyPr/>
          <a:lstStyle/>
          <a:p>
            <a:pPr eaLnBrk="1" hangingPunct="1"/>
            <a:r>
              <a:rPr lang="en-US" sz="2800" b="1" smtClean="0"/>
              <a:t>This is the same as the weak normal equivalence testing except for</a:t>
            </a:r>
          </a:p>
          <a:p>
            <a:pPr eaLnBrk="1" hangingPunct="1">
              <a:buFontTx/>
              <a:buNone/>
            </a:pPr>
            <a:r>
              <a:rPr lang="en-US" sz="2800" b="1" smtClean="0"/>
              <a:t>         “</a:t>
            </a:r>
            <a:r>
              <a:rPr lang="en-US" sz="2800" b="1" u="sng" smtClean="0"/>
              <a:t>multiple fault</a:t>
            </a:r>
            <a:r>
              <a:rPr lang="en-US" sz="2800" b="1" smtClean="0"/>
              <a:t> assumption”</a:t>
            </a:r>
          </a:p>
          <a:p>
            <a:pPr eaLnBrk="1" hangingPunct="1">
              <a:buFontTx/>
              <a:buNone/>
            </a:pPr>
            <a:r>
              <a:rPr lang="en-US" sz="2800" b="1" smtClean="0"/>
              <a:t>                    or </a:t>
            </a:r>
          </a:p>
          <a:p>
            <a:pPr eaLnBrk="1" hangingPunct="1">
              <a:buFontTx/>
              <a:buNone/>
            </a:pPr>
            <a:r>
              <a:rPr lang="en-US" sz="2800" b="1" smtClean="0"/>
              <a:t>          “</a:t>
            </a:r>
            <a:r>
              <a:rPr lang="en-US" sz="2800" b="1" u="sng" smtClean="0"/>
              <a:t>dependence</a:t>
            </a:r>
            <a:r>
              <a:rPr lang="en-US" sz="2800" b="1" smtClean="0"/>
              <a:t> among the inputs”</a:t>
            </a:r>
          </a:p>
          <a:p>
            <a:pPr eaLnBrk="1" hangingPunct="1">
              <a:buFontTx/>
              <a:buNone/>
            </a:pPr>
            <a:endParaRPr lang="en-US" sz="2800" b="1" smtClean="0"/>
          </a:p>
          <a:p>
            <a:pPr eaLnBrk="1" hangingPunct="1"/>
            <a:r>
              <a:rPr lang="en-US" sz="2800" b="1" u="sng" smtClean="0"/>
              <a:t>All the combinations</a:t>
            </a:r>
            <a:r>
              <a:rPr lang="en-US" sz="2800" b="1" smtClean="0"/>
              <a:t> of equivalence classes of the variables must be included.</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457200" y="274638"/>
            <a:ext cx="8229600" cy="715962"/>
          </a:xfrm>
        </p:spPr>
        <p:txBody>
          <a:bodyPr/>
          <a:lstStyle/>
          <a:p>
            <a:pPr eaLnBrk="1" hangingPunct="1"/>
            <a:r>
              <a:rPr lang="en-US" sz="2800" b="1" smtClean="0"/>
              <a:t>Example of : </a:t>
            </a:r>
            <a:r>
              <a:rPr lang="en-US" sz="2800" b="1" u="sng" smtClean="0"/>
              <a:t>Strong Normal </a:t>
            </a:r>
            <a:r>
              <a:rPr lang="en-US" sz="2800" b="1" smtClean="0"/>
              <a:t>Equivalence testing</a:t>
            </a:r>
          </a:p>
        </p:txBody>
      </p:sp>
      <p:sp>
        <p:nvSpPr>
          <p:cNvPr id="40" name="Date Placeholder 39"/>
          <p:cNvSpPr>
            <a:spLocks noGrp="1"/>
          </p:cNvSpPr>
          <p:nvPr>
            <p:ph type="dt" sz="half" idx="10"/>
          </p:nvPr>
        </p:nvSpPr>
        <p:spPr/>
        <p:txBody>
          <a:bodyPr/>
          <a:lstStyle/>
          <a:p>
            <a:r>
              <a:rPr lang="th-TH" smtClean="0"/>
              <a:t>1/13/2012</a:t>
            </a:r>
            <a:endParaRPr lang="th-TH"/>
          </a:p>
        </p:txBody>
      </p:sp>
      <p:sp>
        <p:nvSpPr>
          <p:cNvPr id="42" name="Footer Placeholder 41"/>
          <p:cNvSpPr>
            <a:spLocks noGrp="1"/>
          </p:cNvSpPr>
          <p:nvPr>
            <p:ph type="ftr" sz="quarter" idx="11"/>
          </p:nvPr>
        </p:nvSpPr>
        <p:spPr/>
        <p:txBody>
          <a:bodyPr/>
          <a:lstStyle/>
          <a:p>
            <a:r>
              <a:rPr lang="en-US" smtClean="0"/>
              <a:t>IT Quality and Software Test. Topic Equivalence Partitioning and Boundary Value Analysis</a:t>
            </a:r>
            <a:endParaRPr lang="th-TH"/>
          </a:p>
        </p:txBody>
      </p:sp>
      <p:sp>
        <p:nvSpPr>
          <p:cNvPr id="41" name="Slide Number Placeholder 40"/>
          <p:cNvSpPr>
            <a:spLocks noGrp="1"/>
          </p:cNvSpPr>
          <p:nvPr>
            <p:ph type="sldNum" sz="quarter" idx="12"/>
          </p:nvPr>
        </p:nvSpPr>
        <p:spPr/>
        <p:txBody>
          <a:bodyPr/>
          <a:lstStyle/>
          <a:p>
            <a:fld id="{C47F1BCF-1B0A-4C4B-86C3-8A1C8916313F}" type="slidenum">
              <a:rPr lang="th-TH" smtClean="0"/>
              <a:pPr/>
              <a:t>24</a:t>
            </a:fld>
            <a:endParaRPr lang="th-TH"/>
          </a:p>
        </p:txBody>
      </p:sp>
      <p:sp>
        <p:nvSpPr>
          <p:cNvPr id="10243" name="Text Box 3"/>
          <p:cNvSpPr txBox="1">
            <a:spLocks noChangeArrowheads="1"/>
          </p:cNvSpPr>
          <p:nvPr/>
        </p:nvSpPr>
        <p:spPr bwMode="auto">
          <a:xfrm>
            <a:off x="0" y="1143000"/>
            <a:ext cx="8915400" cy="671513"/>
          </a:xfrm>
          <a:prstGeom prst="rect">
            <a:avLst/>
          </a:prstGeom>
          <a:solidFill>
            <a:srgbClr val="CCFFCC"/>
          </a:solidFill>
          <a:ln w="9525">
            <a:noFill/>
            <a:miter lim="800000"/>
            <a:headEnd/>
            <a:tailEnd/>
          </a:ln>
          <a:effectLst/>
        </p:spPr>
        <p:txBody>
          <a:bodyPr wrap="none">
            <a:spAutoFit/>
          </a:bodyPr>
          <a:lstStyle/>
          <a:p>
            <a:r>
              <a:rPr lang="en-US" sz="1800"/>
              <a:t>Assume the equivalence partitioning of input X is:  1 to 10; 11 to 20, 21 to 30</a:t>
            </a:r>
          </a:p>
          <a:p>
            <a:r>
              <a:rPr lang="en-US" sz="1800"/>
              <a:t>and the equivalence partitioning of input Y is: 1 to 5; 6 to 10; 11;15; and 16 to 20</a:t>
            </a:r>
            <a:r>
              <a:rPr lang="en-US" sz="2000"/>
              <a:t> </a:t>
            </a:r>
          </a:p>
        </p:txBody>
      </p:sp>
      <p:sp>
        <p:nvSpPr>
          <p:cNvPr id="10244" name="Line 4"/>
          <p:cNvSpPr>
            <a:spLocks noChangeShapeType="1"/>
          </p:cNvSpPr>
          <p:nvPr/>
        </p:nvSpPr>
        <p:spPr bwMode="auto">
          <a:xfrm flipV="1">
            <a:off x="1600200" y="2209800"/>
            <a:ext cx="0" cy="3352800"/>
          </a:xfrm>
          <a:prstGeom prst="line">
            <a:avLst/>
          </a:prstGeom>
          <a:noFill/>
          <a:ln w="28575">
            <a:solidFill>
              <a:schemeClr val="tx1"/>
            </a:solidFill>
            <a:round/>
            <a:headEnd/>
            <a:tailEnd type="triangle" w="med" len="med"/>
          </a:ln>
          <a:effectLst/>
        </p:spPr>
        <p:txBody>
          <a:bodyPr/>
          <a:lstStyle/>
          <a:p>
            <a:endParaRPr lang="th-TH"/>
          </a:p>
        </p:txBody>
      </p:sp>
      <p:sp>
        <p:nvSpPr>
          <p:cNvPr id="10245" name="Line 5"/>
          <p:cNvSpPr>
            <a:spLocks noChangeShapeType="1"/>
          </p:cNvSpPr>
          <p:nvPr/>
        </p:nvSpPr>
        <p:spPr bwMode="auto">
          <a:xfrm flipV="1">
            <a:off x="1600200" y="5562600"/>
            <a:ext cx="4419600" cy="0"/>
          </a:xfrm>
          <a:prstGeom prst="line">
            <a:avLst/>
          </a:prstGeom>
          <a:noFill/>
          <a:ln w="28575">
            <a:solidFill>
              <a:schemeClr val="tx1"/>
            </a:solidFill>
            <a:round/>
            <a:headEnd/>
            <a:tailEnd type="triangle" w="med" len="med"/>
          </a:ln>
          <a:effectLst/>
        </p:spPr>
        <p:txBody>
          <a:bodyPr/>
          <a:lstStyle/>
          <a:p>
            <a:endParaRPr lang="th-TH"/>
          </a:p>
        </p:txBody>
      </p:sp>
      <p:sp>
        <p:nvSpPr>
          <p:cNvPr id="10246" name="Text Box 6"/>
          <p:cNvSpPr txBox="1">
            <a:spLocks noChangeArrowheads="1"/>
          </p:cNvSpPr>
          <p:nvPr/>
        </p:nvSpPr>
        <p:spPr bwMode="auto">
          <a:xfrm>
            <a:off x="1295400" y="2057400"/>
            <a:ext cx="336550" cy="366713"/>
          </a:xfrm>
          <a:prstGeom prst="rect">
            <a:avLst/>
          </a:prstGeom>
          <a:noFill/>
          <a:ln w="9525">
            <a:noFill/>
            <a:miter lim="800000"/>
            <a:headEnd/>
            <a:tailEnd/>
          </a:ln>
          <a:effectLst/>
        </p:spPr>
        <p:txBody>
          <a:bodyPr wrap="none">
            <a:spAutoFit/>
          </a:bodyPr>
          <a:lstStyle/>
          <a:p>
            <a:r>
              <a:rPr lang="en-US" sz="1800" u="sng"/>
              <a:t>X</a:t>
            </a:r>
          </a:p>
        </p:txBody>
      </p:sp>
      <p:sp>
        <p:nvSpPr>
          <p:cNvPr id="10247" name="Text Box 7"/>
          <p:cNvSpPr txBox="1">
            <a:spLocks noChangeArrowheads="1"/>
          </p:cNvSpPr>
          <p:nvPr/>
        </p:nvSpPr>
        <p:spPr bwMode="auto">
          <a:xfrm>
            <a:off x="6019800" y="5257800"/>
            <a:ext cx="336550" cy="366713"/>
          </a:xfrm>
          <a:prstGeom prst="rect">
            <a:avLst/>
          </a:prstGeom>
          <a:noFill/>
          <a:ln w="9525">
            <a:noFill/>
            <a:miter lim="800000"/>
            <a:headEnd/>
            <a:tailEnd/>
          </a:ln>
          <a:effectLst/>
        </p:spPr>
        <p:txBody>
          <a:bodyPr>
            <a:spAutoFit/>
          </a:bodyPr>
          <a:lstStyle/>
          <a:p>
            <a:r>
              <a:rPr lang="en-US" sz="1800" u="sng"/>
              <a:t>Y</a:t>
            </a:r>
          </a:p>
        </p:txBody>
      </p:sp>
      <p:sp>
        <p:nvSpPr>
          <p:cNvPr id="10248" name="Line 8"/>
          <p:cNvSpPr>
            <a:spLocks noChangeShapeType="1"/>
          </p:cNvSpPr>
          <p:nvPr/>
        </p:nvSpPr>
        <p:spPr bwMode="auto">
          <a:xfrm>
            <a:off x="1600200" y="5410200"/>
            <a:ext cx="3810000" cy="0"/>
          </a:xfrm>
          <a:prstGeom prst="line">
            <a:avLst/>
          </a:prstGeom>
          <a:noFill/>
          <a:ln w="19050">
            <a:solidFill>
              <a:schemeClr val="tx1"/>
            </a:solidFill>
            <a:prstDash val="dash"/>
            <a:round/>
            <a:headEnd/>
            <a:tailEnd/>
          </a:ln>
          <a:effectLst/>
        </p:spPr>
        <p:txBody>
          <a:bodyPr/>
          <a:lstStyle/>
          <a:p>
            <a:endParaRPr lang="th-TH"/>
          </a:p>
        </p:txBody>
      </p:sp>
      <p:sp>
        <p:nvSpPr>
          <p:cNvPr id="10249" name="Line 9"/>
          <p:cNvSpPr>
            <a:spLocks noChangeShapeType="1"/>
          </p:cNvSpPr>
          <p:nvPr/>
        </p:nvSpPr>
        <p:spPr bwMode="auto">
          <a:xfrm>
            <a:off x="1600200" y="4572000"/>
            <a:ext cx="3810000" cy="0"/>
          </a:xfrm>
          <a:prstGeom prst="line">
            <a:avLst/>
          </a:prstGeom>
          <a:noFill/>
          <a:ln w="19050">
            <a:solidFill>
              <a:schemeClr val="tx1"/>
            </a:solidFill>
            <a:prstDash val="dash"/>
            <a:round/>
            <a:headEnd/>
            <a:tailEnd/>
          </a:ln>
          <a:effectLst/>
        </p:spPr>
        <p:txBody>
          <a:bodyPr/>
          <a:lstStyle/>
          <a:p>
            <a:endParaRPr lang="th-TH"/>
          </a:p>
        </p:txBody>
      </p:sp>
      <p:sp>
        <p:nvSpPr>
          <p:cNvPr id="10250" name="Line 10"/>
          <p:cNvSpPr>
            <a:spLocks noChangeShapeType="1"/>
          </p:cNvSpPr>
          <p:nvPr/>
        </p:nvSpPr>
        <p:spPr bwMode="auto">
          <a:xfrm>
            <a:off x="1600200" y="3733800"/>
            <a:ext cx="3810000" cy="0"/>
          </a:xfrm>
          <a:prstGeom prst="line">
            <a:avLst/>
          </a:prstGeom>
          <a:noFill/>
          <a:ln w="19050">
            <a:solidFill>
              <a:schemeClr val="tx1"/>
            </a:solidFill>
            <a:prstDash val="dash"/>
            <a:round/>
            <a:headEnd/>
            <a:tailEnd/>
          </a:ln>
          <a:effectLst/>
        </p:spPr>
        <p:txBody>
          <a:bodyPr/>
          <a:lstStyle/>
          <a:p>
            <a:endParaRPr lang="th-TH"/>
          </a:p>
        </p:txBody>
      </p:sp>
      <p:sp>
        <p:nvSpPr>
          <p:cNvPr id="10251" name="Line 11"/>
          <p:cNvSpPr>
            <a:spLocks noChangeShapeType="1"/>
          </p:cNvSpPr>
          <p:nvPr/>
        </p:nvSpPr>
        <p:spPr bwMode="auto">
          <a:xfrm>
            <a:off x="1600200" y="2895600"/>
            <a:ext cx="3810000" cy="0"/>
          </a:xfrm>
          <a:prstGeom prst="line">
            <a:avLst/>
          </a:prstGeom>
          <a:noFill/>
          <a:ln w="19050">
            <a:solidFill>
              <a:schemeClr val="tx1"/>
            </a:solidFill>
            <a:prstDash val="dash"/>
            <a:round/>
            <a:headEnd/>
            <a:tailEnd/>
          </a:ln>
          <a:effectLst/>
        </p:spPr>
        <p:txBody>
          <a:bodyPr/>
          <a:lstStyle/>
          <a:p>
            <a:endParaRPr lang="th-TH"/>
          </a:p>
        </p:txBody>
      </p:sp>
      <p:sp>
        <p:nvSpPr>
          <p:cNvPr id="10252" name="Line 12"/>
          <p:cNvSpPr>
            <a:spLocks noChangeShapeType="1"/>
          </p:cNvSpPr>
          <p:nvPr/>
        </p:nvSpPr>
        <p:spPr bwMode="auto">
          <a:xfrm>
            <a:off x="1752600" y="2209800"/>
            <a:ext cx="0" cy="3352800"/>
          </a:xfrm>
          <a:prstGeom prst="line">
            <a:avLst/>
          </a:prstGeom>
          <a:noFill/>
          <a:ln w="25400">
            <a:solidFill>
              <a:schemeClr val="tx1"/>
            </a:solidFill>
            <a:prstDash val="dash"/>
            <a:round/>
            <a:headEnd/>
            <a:tailEnd/>
          </a:ln>
          <a:effectLst/>
        </p:spPr>
        <p:txBody>
          <a:bodyPr/>
          <a:lstStyle/>
          <a:p>
            <a:endParaRPr lang="th-TH"/>
          </a:p>
        </p:txBody>
      </p:sp>
      <p:sp>
        <p:nvSpPr>
          <p:cNvPr id="10253" name="Line 13"/>
          <p:cNvSpPr>
            <a:spLocks noChangeShapeType="1"/>
          </p:cNvSpPr>
          <p:nvPr/>
        </p:nvSpPr>
        <p:spPr bwMode="auto">
          <a:xfrm>
            <a:off x="2514600" y="2209800"/>
            <a:ext cx="0" cy="3352800"/>
          </a:xfrm>
          <a:prstGeom prst="line">
            <a:avLst/>
          </a:prstGeom>
          <a:noFill/>
          <a:ln w="25400">
            <a:solidFill>
              <a:schemeClr val="tx1"/>
            </a:solidFill>
            <a:prstDash val="dash"/>
            <a:round/>
            <a:headEnd/>
            <a:tailEnd/>
          </a:ln>
          <a:effectLst/>
        </p:spPr>
        <p:txBody>
          <a:bodyPr/>
          <a:lstStyle/>
          <a:p>
            <a:endParaRPr lang="th-TH"/>
          </a:p>
        </p:txBody>
      </p:sp>
      <p:sp>
        <p:nvSpPr>
          <p:cNvPr id="10254" name="Line 14"/>
          <p:cNvSpPr>
            <a:spLocks noChangeShapeType="1"/>
          </p:cNvSpPr>
          <p:nvPr/>
        </p:nvSpPr>
        <p:spPr bwMode="auto">
          <a:xfrm>
            <a:off x="3276600" y="2209800"/>
            <a:ext cx="0" cy="3352800"/>
          </a:xfrm>
          <a:prstGeom prst="line">
            <a:avLst/>
          </a:prstGeom>
          <a:noFill/>
          <a:ln w="25400">
            <a:solidFill>
              <a:schemeClr val="tx1"/>
            </a:solidFill>
            <a:prstDash val="dash"/>
            <a:round/>
            <a:headEnd/>
            <a:tailEnd/>
          </a:ln>
          <a:effectLst/>
        </p:spPr>
        <p:txBody>
          <a:bodyPr/>
          <a:lstStyle/>
          <a:p>
            <a:endParaRPr lang="th-TH"/>
          </a:p>
        </p:txBody>
      </p:sp>
      <p:sp>
        <p:nvSpPr>
          <p:cNvPr id="10255" name="Line 15"/>
          <p:cNvSpPr>
            <a:spLocks noChangeShapeType="1"/>
          </p:cNvSpPr>
          <p:nvPr/>
        </p:nvSpPr>
        <p:spPr bwMode="auto">
          <a:xfrm>
            <a:off x="4038600" y="2209800"/>
            <a:ext cx="0" cy="3352800"/>
          </a:xfrm>
          <a:prstGeom prst="line">
            <a:avLst/>
          </a:prstGeom>
          <a:noFill/>
          <a:ln w="25400">
            <a:solidFill>
              <a:schemeClr val="tx1"/>
            </a:solidFill>
            <a:prstDash val="dash"/>
            <a:round/>
            <a:headEnd/>
            <a:tailEnd/>
          </a:ln>
          <a:effectLst/>
        </p:spPr>
        <p:txBody>
          <a:bodyPr/>
          <a:lstStyle/>
          <a:p>
            <a:endParaRPr lang="th-TH"/>
          </a:p>
        </p:txBody>
      </p:sp>
      <p:sp>
        <p:nvSpPr>
          <p:cNvPr id="10256" name="Line 16"/>
          <p:cNvSpPr>
            <a:spLocks noChangeShapeType="1"/>
          </p:cNvSpPr>
          <p:nvPr/>
        </p:nvSpPr>
        <p:spPr bwMode="auto">
          <a:xfrm>
            <a:off x="4800600" y="2209800"/>
            <a:ext cx="0" cy="3352800"/>
          </a:xfrm>
          <a:prstGeom prst="line">
            <a:avLst/>
          </a:prstGeom>
          <a:noFill/>
          <a:ln w="25400">
            <a:solidFill>
              <a:schemeClr val="tx1"/>
            </a:solidFill>
            <a:prstDash val="dash"/>
            <a:round/>
            <a:headEnd/>
            <a:tailEnd/>
          </a:ln>
          <a:effectLst/>
        </p:spPr>
        <p:txBody>
          <a:bodyPr/>
          <a:lstStyle/>
          <a:p>
            <a:endParaRPr lang="th-TH"/>
          </a:p>
        </p:txBody>
      </p:sp>
      <p:sp>
        <p:nvSpPr>
          <p:cNvPr id="10257" name="Text Box 17"/>
          <p:cNvSpPr txBox="1">
            <a:spLocks noChangeArrowheads="1"/>
          </p:cNvSpPr>
          <p:nvPr/>
        </p:nvSpPr>
        <p:spPr bwMode="auto">
          <a:xfrm>
            <a:off x="1279525" y="5165725"/>
            <a:ext cx="296863" cy="336550"/>
          </a:xfrm>
          <a:prstGeom prst="rect">
            <a:avLst/>
          </a:prstGeom>
          <a:noFill/>
          <a:ln w="9525">
            <a:noFill/>
            <a:miter lim="800000"/>
            <a:headEnd/>
            <a:tailEnd/>
          </a:ln>
          <a:effectLst/>
        </p:spPr>
        <p:txBody>
          <a:bodyPr wrap="none">
            <a:spAutoFit/>
          </a:bodyPr>
          <a:lstStyle/>
          <a:p>
            <a:r>
              <a:rPr lang="en-US" sz="1600"/>
              <a:t>1</a:t>
            </a:r>
          </a:p>
        </p:txBody>
      </p:sp>
      <p:sp>
        <p:nvSpPr>
          <p:cNvPr id="10258" name="Text Box 18"/>
          <p:cNvSpPr txBox="1">
            <a:spLocks noChangeArrowheads="1"/>
          </p:cNvSpPr>
          <p:nvPr/>
        </p:nvSpPr>
        <p:spPr bwMode="auto">
          <a:xfrm>
            <a:off x="1143000" y="4419600"/>
            <a:ext cx="409575" cy="336550"/>
          </a:xfrm>
          <a:prstGeom prst="rect">
            <a:avLst/>
          </a:prstGeom>
          <a:noFill/>
          <a:ln w="9525">
            <a:noFill/>
            <a:miter lim="800000"/>
            <a:headEnd/>
            <a:tailEnd/>
          </a:ln>
          <a:effectLst/>
        </p:spPr>
        <p:txBody>
          <a:bodyPr wrap="none">
            <a:spAutoFit/>
          </a:bodyPr>
          <a:lstStyle/>
          <a:p>
            <a:r>
              <a:rPr lang="en-US" sz="1600"/>
              <a:t>10</a:t>
            </a:r>
          </a:p>
        </p:txBody>
      </p:sp>
      <p:sp>
        <p:nvSpPr>
          <p:cNvPr id="10259" name="Text Box 19"/>
          <p:cNvSpPr txBox="1">
            <a:spLocks noChangeArrowheads="1"/>
          </p:cNvSpPr>
          <p:nvPr/>
        </p:nvSpPr>
        <p:spPr bwMode="auto">
          <a:xfrm>
            <a:off x="1143000" y="3581400"/>
            <a:ext cx="409575" cy="336550"/>
          </a:xfrm>
          <a:prstGeom prst="rect">
            <a:avLst/>
          </a:prstGeom>
          <a:noFill/>
          <a:ln w="9525">
            <a:noFill/>
            <a:miter lim="800000"/>
            <a:headEnd/>
            <a:tailEnd/>
          </a:ln>
          <a:effectLst/>
        </p:spPr>
        <p:txBody>
          <a:bodyPr wrap="none">
            <a:spAutoFit/>
          </a:bodyPr>
          <a:lstStyle/>
          <a:p>
            <a:r>
              <a:rPr lang="en-US" sz="1600"/>
              <a:t>20</a:t>
            </a:r>
          </a:p>
        </p:txBody>
      </p:sp>
      <p:sp>
        <p:nvSpPr>
          <p:cNvPr id="10260" name="Text Box 20"/>
          <p:cNvSpPr txBox="1">
            <a:spLocks noChangeArrowheads="1"/>
          </p:cNvSpPr>
          <p:nvPr/>
        </p:nvSpPr>
        <p:spPr bwMode="auto">
          <a:xfrm>
            <a:off x="1143000" y="2667000"/>
            <a:ext cx="409575" cy="336550"/>
          </a:xfrm>
          <a:prstGeom prst="rect">
            <a:avLst/>
          </a:prstGeom>
          <a:noFill/>
          <a:ln w="9525">
            <a:noFill/>
            <a:miter lim="800000"/>
            <a:headEnd/>
            <a:tailEnd/>
          </a:ln>
          <a:effectLst/>
        </p:spPr>
        <p:txBody>
          <a:bodyPr wrap="none">
            <a:spAutoFit/>
          </a:bodyPr>
          <a:lstStyle/>
          <a:p>
            <a:r>
              <a:rPr lang="en-US" sz="1600"/>
              <a:t>30</a:t>
            </a:r>
          </a:p>
        </p:txBody>
      </p:sp>
      <p:sp>
        <p:nvSpPr>
          <p:cNvPr id="10261" name="Text Box 21"/>
          <p:cNvSpPr txBox="1">
            <a:spLocks noChangeArrowheads="1"/>
          </p:cNvSpPr>
          <p:nvPr/>
        </p:nvSpPr>
        <p:spPr bwMode="auto">
          <a:xfrm>
            <a:off x="1600200" y="5715000"/>
            <a:ext cx="296863" cy="336550"/>
          </a:xfrm>
          <a:prstGeom prst="rect">
            <a:avLst/>
          </a:prstGeom>
          <a:noFill/>
          <a:ln w="9525">
            <a:noFill/>
            <a:miter lim="800000"/>
            <a:headEnd/>
            <a:tailEnd/>
          </a:ln>
          <a:effectLst/>
        </p:spPr>
        <p:txBody>
          <a:bodyPr wrap="none">
            <a:spAutoFit/>
          </a:bodyPr>
          <a:lstStyle/>
          <a:p>
            <a:r>
              <a:rPr lang="en-US" sz="1600"/>
              <a:t>1</a:t>
            </a:r>
          </a:p>
        </p:txBody>
      </p:sp>
      <p:sp>
        <p:nvSpPr>
          <p:cNvPr id="10262" name="Text Box 22"/>
          <p:cNvSpPr txBox="1">
            <a:spLocks noChangeArrowheads="1"/>
          </p:cNvSpPr>
          <p:nvPr/>
        </p:nvSpPr>
        <p:spPr bwMode="auto">
          <a:xfrm>
            <a:off x="2362200" y="5715000"/>
            <a:ext cx="296863" cy="336550"/>
          </a:xfrm>
          <a:prstGeom prst="rect">
            <a:avLst/>
          </a:prstGeom>
          <a:noFill/>
          <a:ln w="9525">
            <a:noFill/>
            <a:miter lim="800000"/>
            <a:headEnd/>
            <a:tailEnd/>
          </a:ln>
          <a:effectLst/>
        </p:spPr>
        <p:txBody>
          <a:bodyPr wrap="none">
            <a:spAutoFit/>
          </a:bodyPr>
          <a:lstStyle/>
          <a:p>
            <a:r>
              <a:rPr lang="en-US" sz="1600"/>
              <a:t>5</a:t>
            </a:r>
          </a:p>
        </p:txBody>
      </p:sp>
      <p:sp>
        <p:nvSpPr>
          <p:cNvPr id="10263" name="Text Box 23"/>
          <p:cNvSpPr txBox="1">
            <a:spLocks noChangeArrowheads="1"/>
          </p:cNvSpPr>
          <p:nvPr/>
        </p:nvSpPr>
        <p:spPr bwMode="auto">
          <a:xfrm>
            <a:off x="3124200" y="5715000"/>
            <a:ext cx="409575" cy="336550"/>
          </a:xfrm>
          <a:prstGeom prst="rect">
            <a:avLst/>
          </a:prstGeom>
          <a:noFill/>
          <a:ln w="9525">
            <a:noFill/>
            <a:miter lim="800000"/>
            <a:headEnd/>
            <a:tailEnd/>
          </a:ln>
          <a:effectLst/>
        </p:spPr>
        <p:txBody>
          <a:bodyPr wrap="none">
            <a:spAutoFit/>
          </a:bodyPr>
          <a:lstStyle/>
          <a:p>
            <a:r>
              <a:rPr lang="en-US" sz="1600"/>
              <a:t>10</a:t>
            </a:r>
          </a:p>
        </p:txBody>
      </p:sp>
      <p:sp>
        <p:nvSpPr>
          <p:cNvPr id="10264" name="Text Box 24"/>
          <p:cNvSpPr txBox="1">
            <a:spLocks noChangeArrowheads="1"/>
          </p:cNvSpPr>
          <p:nvPr/>
        </p:nvSpPr>
        <p:spPr bwMode="auto">
          <a:xfrm>
            <a:off x="3886200" y="5715000"/>
            <a:ext cx="409575" cy="336550"/>
          </a:xfrm>
          <a:prstGeom prst="rect">
            <a:avLst/>
          </a:prstGeom>
          <a:noFill/>
          <a:ln w="9525">
            <a:noFill/>
            <a:miter lim="800000"/>
            <a:headEnd/>
            <a:tailEnd/>
          </a:ln>
          <a:effectLst/>
        </p:spPr>
        <p:txBody>
          <a:bodyPr wrap="none">
            <a:spAutoFit/>
          </a:bodyPr>
          <a:lstStyle/>
          <a:p>
            <a:r>
              <a:rPr lang="en-US" sz="1600"/>
              <a:t>15</a:t>
            </a:r>
          </a:p>
        </p:txBody>
      </p:sp>
      <p:sp>
        <p:nvSpPr>
          <p:cNvPr id="10265" name="Text Box 25"/>
          <p:cNvSpPr txBox="1">
            <a:spLocks noChangeArrowheads="1"/>
          </p:cNvSpPr>
          <p:nvPr/>
        </p:nvSpPr>
        <p:spPr bwMode="auto">
          <a:xfrm>
            <a:off x="4648200" y="5715000"/>
            <a:ext cx="409575" cy="336550"/>
          </a:xfrm>
          <a:prstGeom prst="rect">
            <a:avLst/>
          </a:prstGeom>
          <a:noFill/>
          <a:ln w="9525">
            <a:noFill/>
            <a:miter lim="800000"/>
            <a:headEnd/>
            <a:tailEnd/>
          </a:ln>
          <a:effectLst/>
        </p:spPr>
        <p:txBody>
          <a:bodyPr wrap="none">
            <a:spAutoFit/>
          </a:bodyPr>
          <a:lstStyle/>
          <a:p>
            <a:r>
              <a:rPr lang="en-US" sz="1600"/>
              <a:t>20</a:t>
            </a:r>
          </a:p>
        </p:txBody>
      </p:sp>
      <p:sp>
        <p:nvSpPr>
          <p:cNvPr id="10266" name="Oval 26"/>
          <p:cNvSpPr>
            <a:spLocks noChangeArrowheads="1"/>
          </p:cNvSpPr>
          <p:nvPr/>
        </p:nvSpPr>
        <p:spPr bwMode="auto">
          <a:xfrm>
            <a:off x="1981200" y="3200400"/>
            <a:ext cx="228600" cy="228600"/>
          </a:xfrm>
          <a:prstGeom prst="ellipse">
            <a:avLst/>
          </a:prstGeom>
          <a:solidFill>
            <a:srgbClr val="FFCC00"/>
          </a:solidFill>
          <a:ln w="9525">
            <a:solidFill>
              <a:schemeClr val="tx1"/>
            </a:solidFill>
            <a:round/>
            <a:headEnd/>
            <a:tailEnd/>
          </a:ln>
          <a:effectLst/>
        </p:spPr>
        <p:txBody>
          <a:bodyPr wrap="none" anchor="ctr"/>
          <a:lstStyle/>
          <a:p>
            <a:endParaRPr lang="th-TH"/>
          </a:p>
        </p:txBody>
      </p:sp>
      <p:sp>
        <p:nvSpPr>
          <p:cNvPr id="10267" name="Oval 27"/>
          <p:cNvSpPr>
            <a:spLocks noChangeArrowheads="1"/>
          </p:cNvSpPr>
          <p:nvPr/>
        </p:nvSpPr>
        <p:spPr bwMode="auto">
          <a:xfrm>
            <a:off x="2743200" y="4038600"/>
            <a:ext cx="228600" cy="228600"/>
          </a:xfrm>
          <a:prstGeom prst="ellipse">
            <a:avLst/>
          </a:prstGeom>
          <a:solidFill>
            <a:srgbClr val="FFCC00"/>
          </a:solidFill>
          <a:ln w="9525">
            <a:solidFill>
              <a:schemeClr val="tx1"/>
            </a:solidFill>
            <a:round/>
            <a:headEnd/>
            <a:tailEnd/>
          </a:ln>
          <a:effectLst/>
        </p:spPr>
        <p:txBody>
          <a:bodyPr wrap="none" anchor="ctr"/>
          <a:lstStyle/>
          <a:p>
            <a:endParaRPr lang="th-TH"/>
          </a:p>
        </p:txBody>
      </p:sp>
      <p:sp>
        <p:nvSpPr>
          <p:cNvPr id="10268" name="Oval 28"/>
          <p:cNvSpPr>
            <a:spLocks noChangeArrowheads="1"/>
          </p:cNvSpPr>
          <p:nvPr/>
        </p:nvSpPr>
        <p:spPr bwMode="auto">
          <a:xfrm>
            <a:off x="3505200" y="4876800"/>
            <a:ext cx="228600" cy="228600"/>
          </a:xfrm>
          <a:prstGeom prst="ellipse">
            <a:avLst/>
          </a:prstGeom>
          <a:solidFill>
            <a:srgbClr val="FFCC00"/>
          </a:solidFill>
          <a:ln w="9525">
            <a:solidFill>
              <a:schemeClr val="tx1"/>
            </a:solidFill>
            <a:round/>
            <a:headEnd/>
            <a:tailEnd/>
          </a:ln>
          <a:effectLst/>
        </p:spPr>
        <p:txBody>
          <a:bodyPr wrap="none" anchor="ctr"/>
          <a:lstStyle/>
          <a:p>
            <a:endParaRPr lang="th-TH"/>
          </a:p>
        </p:txBody>
      </p:sp>
      <p:sp>
        <p:nvSpPr>
          <p:cNvPr id="10269" name="Oval 29"/>
          <p:cNvSpPr>
            <a:spLocks noChangeArrowheads="1"/>
          </p:cNvSpPr>
          <p:nvPr/>
        </p:nvSpPr>
        <p:spPr bwMode="auto">
          <a:xfrm>
            <a:off x="4267200" y="3200400"/>
            <a:ext cx="228600" cy="228600"/>
          </a:xfrm>
          <a:prstGeom prst="ellipse">
            <a:avLst/>
          </a:prstGeom>
          <a:solidFill>
            <a:srgbClr val="FFCC00"/>
          </a:solidFill>
          <a:ln w="9525">
            <a:solidFill>
              <a:schemeClr val="tx1"/>
            </a:solidFill>
            <a:round/>
            <a:headEnd/>
            <a:tailEnd/>
          </a:ln>
          <a:effectLst/>
        </p:spPr>
        <p:txBody>
          <a:bodyPr wrap="none" anchor="ctr"/>
          <a:lstStyle/>
          <a:p>
            <a:endParaRPr lang="th-TH"/>
          </a:p>
        </p:txBody>
      </p:sp>
      <p:sp>
        <p:nvSpPr>
          <p:cNvPr id="10270" name="Text Box 30"/>
          <p:cNvSpPr txBox="1">
            <a:spLocks noChangeArrowheads="1"/>
          </p:cNvSpPr>
          <p:nvPr/>
        </p:nvSpPr>
        <p:spPr bwMode="auto">
          <a:xfrm>
            <a:off x="5638800" y="3048000"/>
            <a:ext cx="3257550" cy="1190625"/>
          </a:xfrm>
          <a:prstGeom prst="rect">
            <a:avLst/>
          </a:prstGeom>
          <a:solidFill>
            <a:srgbClr val="FFFF00"/>
          </a:solidFill>
          <a:ln w="9525">
            <a:noFill/>
            <a:miter lim="800000"/>
            <a:headEnd/>
            <a:tailEnd/>
          </a:ln>
          <a:effectLst/>
        </p:spPr>
        <p:txBody>
          <a:bodyPr>
            <a:spAutoFit/>
          </a:bodyPr>
          <a:lstStyle/>
          <a:p>
            <a:r>
              <a:rPr lang="en-US" sz="1800"/>
              <a:t>We have covered everyone</a:t>
            </a:r>
          </a:p>
          <a:p>
            <a:r>
              <a:rPr lang="en-US" sz="1800"/>
              <a:t>of the </a:t>
            </a:r>
            <a:r>
              <a:rPr lang="en-US" sz="1800" u="sng"/>
              <a:t>3 x 4</a:t>
            </a:r>
            <a:r>
              <a:rPr lang="en-US" sz="1800"/>
              <a:t> Cartesian product of equivalence</a:t>
            </a:r>
          </a:p>
          <a:p>
            <a:r>
              <a:rPr lang="en-US" sz="1800"/>
              <a:t>classes</a:t>
            </a:r>
          </a:p>
        </p:txBody>
      </p:sp>
      <p:sp>
        <p:nvSpPr>
          <p:cNvPr id="10271" name="Text Box 34"/>
          <p:cNvSpPr txBox="1">
            <a:spLocks noChangeArrowheads="1"/>
          </p:cNvSpPr>
          <p:nvPr/>
        </p:nvSpPr>
        <p:spPr bwMode="auto">
          <a:xfrm>
            <a:off x="5181600" y="5943600"/>
            <a:ext cx="3663950" cy="641350"/>
          </a:xfrm>
          <a:prstGeom prst="rect">
            <a:avLst/>
          </a:prstGeom>
          <a:solidFill>
            <a:srgbClr val="FF99CC"/>
          </a:solidFill>
          <a:ln w="9525">
            <a:noFill/>
            <a:miter lim="800000"/>
            <a:headEnd/>
            <a:tailEnd/>
          </a:ln>
          <a:effectLst/>
        </p:spPr>
        <p:txBody>
          <a:bodyPr wrap="none">
            <a:spAutoFit/>
          </a:bodyPr>
          <a:lstStyle/>
          <a:p>
            <a:r>
              <a:rPr lang="en-US" sz="1800"/>
              <a:t>General rule for # of test cases?</a:t>
            </a:r>
          </a:p>
          <a:p>
            <a:r>
              <a:rPr lang="en-US" sz="1800"/>
              <a:t>What do you think?</a:t>
            </a:r>
          </a:p>
        </p:txBody>
      </p:sp>
      <p:sp>
        <p:nvSpPr>
          <p:cNvPr id="10272" name="Oval 35"/>
          <p:cNvSpPr>
            <a:spLocks noChangeArrowheads="1"/>
          </p:cNvSpPr>
          <p:nvPr/>
        </p:nvSpPr>
        <p:spPr bwMode="auto">
          <a:xfrm>
            <a:off x="2743200" y="4876800"/>
            <a:ext cx="228600" cy="228600"/>
          </a:xfrm>
          <a:prstGeom prst="ellipse">
            <a:avLst/>
          </a:prstGeom>
          <a:solidFill>
            <a:srgbClr val="FFCC00"/>
          </a:solidFill>
          <a:ln w="9525">
            <a:solidFill>
              <a:schemeClr val="tx1"/>
            </a:solidFill>
            <a:round/>
            <a:headEnd/>
            <a:tailEnd/>
          </a:ln>
          <a:effectLst/>
        </p:spPr>
        <p:txBody>
          <a:bodyPr wrap="none" anchor="ctr"/>
          <a:lstStyle/>
          <a:p>
            <a:endParaRPr lang="th-TH"/>
          </a:p>
        </p:txBody>
      </p:sp>
      <p:sp>
        <p:nvSpPr>
          <p:cNvPr id="10273" name="Oval 36"/>
          <p:cNvSpPr>
            <a:spLocks noChangeArrowheads="1"/>
          </p:cNvSpPr>
          <p:nvPr/>
        </p:nvSpPr>
        <p:spPr bwMode="auto">
          <a:xfrm>
            <a:off x="1981200" y="4876800"/>
            <a:ext cx="228600" cy="228600"/>
          </a:xfrm>
          <a:prstGeom prst="ellipse">
            <a:avLst/>
          </a:prstGeom>
          <a:solidFill>
            <a:srgbClr val="FFCC00"/>
          </a:solidFill>
          <a:ln w="9525">
            <a:solidFill>
              <a:schemeClr val="tx1"/>
            </a:solidFill>
            <a:round/>
            <a:headEnd/>
            <a:tailEnd/>
          </a:ln>
          <a:effectLst/>
        </p:spPr>
        <p:txBody>
          <a:bodyPr wrap="none" anchor="ctr"/>
          <a:lstStyle/>
          <a:p>
            <a:endParaRPr lang="th-TH"/>
          </a:p>
        </p:txBody>
      </p:sp>
      <p:sp>
        <p:nvSpPr>
          <p:cNvPr id="10274" name="Oval 37"/>
          <p:cNvSpPr>
            <a:spLocks noChangeArrowheads="1"/>
          </p:cNvSpPr>
          <p:nvPr/>
        </p:nvSpPr>
        <p:spPr bwMode="auto">
          <a:xfrm>
            <a:off x="4267200" y="4038600"/>
            <a:ext cx="228600" cy="228600"/>
          </a:xfrm>
          <a:prstGeom prst="ellipse">
            <a:avLst/>
          </a:prstGeom>
          <a:solidFill>
            <a:srgbClr val="FFCC00"/>
          </a:solidFill>
          <a:ln w="9525">
            <a:solidFill>
              <a:schemeClr val="tx1"/>
            </a:solidFill>
            <a:round/>
            <a:headEnd/>
            <a:tailEnd/>
          </a:ln>
          <a:effectLst/>
        </p:spPr>
        <p:txBody>
          <a:bodyPr wrap="none" anchor="ctr"/>
          <a:lstStyle/>
          <a:p>
            <a:endParaRPr lang="th-TH"/>
          </a:p>
        </p:txBody>
      </p:sp>
      <p:sp>
        <p:nvSpPr>
          <p:cNvPr id="10275" name="Oval 38"/>
          <p:cNvSpPr>
            <a:spLocks noChangeArrowheads="1"/>
          </p:cNvSpPr>
          <p:nvPr/>
        </p:nvSpPr>
        <p:spPr bwMode="auto">
          <a:xfrm>
            <a:off x="3505200" y="4038600"/>
            <a:ext cx="228600" cy="228600"/>
          </a:xfrm>
          <a:prstGeom prst="ellipse">
            <a:avLst/>
          </a:prstGeom>
          <a:solidFill>
            <a:srgbClr val="FFCC00"/>
          </a:solidFill>
          <a:ln w="9525">
            <a:solidFill>
              <a:schemeClr val="tx1"/>
            </a:solidFill>
            <a:round/>
            <a:headEnd/>
            <a:tailEnd/>
          </a:ln>
          <a:effectLst/>
        </p:spPr>
        <p:txBody>
          <a:bodyPr wrap="none" anchor="ctr"/>
          <a:lstStyle/>
          <a:p>
            <a:endParaRPr lang="th-TH"/>
          </a:p>
        </p:txBody>
      </p:sp>
      <p:sp>
        <p:nvSpPr>
          <p:cNvPr id="10276" name="Oval 39"/>
          <p:cNvSpPr>
            <a:spLocks noChangeArrowheads="1"/>
          </p:cNvSpPr>
          <p:nvPr/>
        </p:nvSpPr>
        <p:spPr bwMode="auto">
          <a:xfrm>
            <a:off x="1981200" y="4038600"/>
            <a:ext cx="228600" cy="228600"/>
          </a:xfrm>
          <a:prstGeom prst="ellipse">
            <a:avLst/>
          </a:prstGeom>
          <a:solidFill>
            <a:srgbClr val="FFCC00"/>
          </a:solidFill>
          <a:ln w="9525">
            <a:solidFill>
              <a:schemeClr val="tx1"/>
            </a:solidFill>
            <a:round/>
            <a:headEnd/>
            <a:tailEnd/>
          </a:ln>
          <a:effectLst/>
        </p:spPr>
        <p:txBody>
          <a:bodyPr wrap="none" anchor="ctr"/>
          <a:lstStyle/>
          <a:p>
            <a:endParaRPr lang="th-TH"/>
          </a:p>
        </p:txBody>
      </p:sp>
      <p:sp>
        <p:nvSpPr>
          <p:cNvPr id="10277" name="Oval 40"/>
          <p:cNvSpPr>
            <a:spLocks noChangeArrowheads="1"/>
          </p:cNvSpPr>
          <p:nvPr/>
        </p:nvSpPr>
        <p:spPr bwMode="auto">
          <a:xfrm>
            <a:off x="3505200" y="3200400"/>
            <a:ext cx="228600" cy="228600"/>
          </a:xfrm>
          <a:prstGeom prst="ellipse">
            <a:avLst/>
          </a:prstGeom>
          <a:solidFill>
            <a:srgbClr val="FFCC00"/>
          </a:solidFill>
          <a:ln w="9525">
            <a:solidFill>
              <a:schemeClr val="tx1"/>
            </a:solidFill>
            <a:round/>
            <a:headEnd/>
            <a:tailEnd/>
          </a:ln>
          <a:effectLst/>
        </p:spPr>
        <p:txBody>
          <a:bodyPr wrap="none" anchor="ctr"/>
          <a:lstStyle/>
          <a:p>
            <a:endParaRPr lang="th-TH"/>
          </a:p>
        </p:txBody>
      </p:sp>
      <p:sp>
        <p:nvSpPr>
          <p:cNvPr id="10278" name="Oval 41"/>
          <p:cNvSpPr>
            <a:spLocks noChangeArrowheads="1"/>
          </p:cNvSpPr>
          <p:nvPr/>
        </p:nvSpPr>
        <p:spPr bwMode="auto">
          <a:xfrm>
            <a:off x="2743200" y="3200400"/>
            <a:ext cx="228600" cy="228600"/>
          </a:xfrm>
          <a:prstGeom prst="ellipse">
            <a:avLst/>
          </a:prstGeom>
          <a:solidFill>
            <a:srgbClr val="FFCC00"/>
          </a:solidFill>
          <a:ln w="9525">
            <a:solidFill>
              <a:schemeClr val="tx1"/>
            </a:solidFill>
            <a:round/>
            <a:headEnd/>
            <a:tailEnd/>
          </a:ln>
          <a:effectLst/>
        </p:spPr>
        <p:txBody>
          <a:bodyPr wrap="none" anchor="ctr"/>
          <a:lstStyle/>
          <a:p>
            <a:endParaRPr lang="th-TH"/>
          </a:p>
        </p:txBody>
      </p:sp>
      <p:sp>
        <p:nvSpPr>
          <p:cNvPr id="10279" name="Oval 42"/>
          <p:cNvSpPr>
            <a:spLocks noChangeArrowheads="1"/>
          </p:cNvSpPr>
          <p:nvPr/>
        </p:nvSpPr>
        <p:spPr bwMode="auto">
          <a:xfrm>
            <a:off x="4267200" y="4876800"/>
            <a:ext cx="228600" cy="228600"/>
          </a:xfrm>
          <a:prstGeom prst="ellipse">
            <a:avLst/>
          </a:prstGeom>
          <a:solidFill>
            <a:srgbClr val="FFCC00"/>
          </a:solidFill>
          <a:ln w="9525">
            <a:solidFill>
              <a:schemeClr val="tx1"/>
            </a:solidFill>
            <a:round/>
            <a:headEnd/>
            <a:tailEnd/>
          </a:ln>
          <a:effectLst/>
        </p:spPr>
        <p:txBody>
          <a:bodyPr wrap="none" anchor="ctr"/>
          <a:lstStyle/>
          <a:p>
            <a:endParaRPr lang="th-TH"/>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457200" y="274638"/>
            <a:ext cx="8229600" cy="868362"/>
          </a:xfrm>
        </p:spPr>
        <p:txBody>
          <a:bodyPr/>
          <a:lstStyle/>
          <a:p>
            <a:pPr eaLnBrk="1" hangingPunct="1"/>
            <a:r>
              <a:rPr lang="en-US" sz="3600" b="1" u="sng" smtClean="0"/>
              <a:t>Weak Robust</a:t>
            </a:r>
            <a:r>
              <a:rPr lang="en-US" sz="3600" b="1" smtClean="0"/>
              <a:t> Equivalence testing</a:t>
            </a:r>
          </a:p>
        </p:txBody>
      </p:sp>
      <p:sp>
        <p:nvSpPr>
          <p:cNvPr id="5" name="Date Placeholder 4"/>
          <p:cNvSpPr>
            <a:spLocks noGrp="1"/>
          </p:cNvSpPr>
          <p:nvPr>
            <p:ph type="dt" sz="half" idx="10"/>
          </p:nvPr>
        </p:nvSpPr>
        <p:spPr/>
        <p:txBody>
          <a:bodyPr/>
          <a:lstStyle/>
          <a:p>
            <a:r>
              <a:rPr lang="th-TH" smtClean="0"/>
              <a:t>1/13/2012</a:t>
            </a:r>
            <a:endParaRPr lang="th-TH"/>
          </a:p>
        </p:txBody>
      </p:sp>
      <p:sp>
        <p:nvSpPr>
          <p:cNvPr id="7" name="Footer Placeholder 6"/>
          <p:cNvSpPr>
            <a:spLocks noGrp="1"/>
          </p:cNvSpPr>
          <p:nvPr>
            <p:ph type="ftr" sz="quarter" idx="11"/>
          </p:nvPr>
        </p:nvSpPr>
        <p:spPr/>
        <p:txBody>
          <a:bodyPr/>
          <a:lstStyle/>
          <a:p>
            <a:r>
              <a:rPr lang="en-US" smtClean="0"/>
              <a:t>IT Quality and Software Test. Topic Equivalence Partitioning and Boundary Value Analysis</a:t>
            </a:r>
            <a:endParaRPr lang="th-TH"/>
          </a:p>
        </p:txBody>
      </p:sp>
      <p:sp>
        <p:nvSpPr>
          <p:cNvPr id="6" name="Slide Number Placeholder 5"/>
          <p:cNvSpPr>
            <a:spLocks noGrp="1"/>
          </p:cNvSpPr>
          <p:nvPr>
            <p:ph type="sldNum" sz="quarter" idx="12"/>
          </p:nvPr>
        </p:nvSpPr>
        <p:spPr/>
        <p:txBody>
          <a:bodyPr/>
          <a:lstStyle/>
          <a:p>
            <a:fld id="{C47F1BCF-1B0A-4C4B-86C3-8A1C8916313F}" type="slidenum">
              <a:rPr lang="th-TH" smtClean="0"/>
              <a:pPr/>
              <a:t>25</a:t>
            </a:fld>
            <a:endParaRPr lang="th-TH"/>
          </a:p>
        </p:txBody>
      </p:sp>
      <p:sp>
        <p:nvSpPr>
          <p:cNvPr id="11267" name="Rectangle 3"/>
          <p:cNvSpPr>
            <a:spLocks noGrp="1" noChangeArrowheads="1"/>
          </p:cNvSpPr>
          <p:nvPr>
            <p:ph sz="quarter" idx="1"/>
          </p:nvPr>
        </p:nvSpPr>
        <p:spPr>
          <a:xfrm>
            <a:off x="457200" y="1371600"/>
            <a:ext cx="8229600" cy="3352800"/>
          </a:xfrm>
        </p:spPr>
        <p:txBody>
          <a:bodyPr/>
          <a:lstStyle/>
          <a:p>
            <a:pPr eaLnBrk="1" hangingPunct="1">
              <a:lnSpc>
                <a:spcPct val="90000"/>
              </a:lnSpc>
            </a:pPr>
            <a:r>
              <a:rPr lang="en-US" b="1" smtClean="0"/>
              <a:t>Up to now we have only considered partitioning the </a:t>
            </a:r>
            <a:r>
              <a:rPr lang="en-US" b="1" i="1" u="sng" smtClean="0"/>
              <a:t>valid</a:t>
            </a:r>
            <a:r>
              <a:rPr lang="en-US" b="1" smtClean="0"/>
              <a:t> input space.</a:t>
            </a:r>
          </a:p>
          <a:p>
            <a:pPr eaLnBrk="1" hangingPunct="1">
              <a:lnSpc>
                <a:spcPct val="90000"/>
              </a:lnSpc>
            </a:pPr>
            <a:endParaRPr lang="en-US" b="1" smtClean="0"/>
          </a:p>
          <a:p>
            <a:pPr eaLnBrk="1" hangingPunct="1">
              <a:lnSpc>
                <a:spcPct val="90000"/>
              </a:lnSpc>
            </a:pPr>
            <a:r>
              <a:rPr lang="en-US" b="1" smtClean="0"/>
              <a:t>“Weak robust” is similar to “weak normal” equivalence test except that the </a:t>
            </a:r>
            <a:r>
              <a:rPr lang="en-US" b="1" i="1" u="sng" smtClean="0"/>
              <a:t>invalid</a:t>
            </a:r>
            <a:r>
              <a:rPr lang="en-US" b="1" smtClean="0"/>
              <a:t> input variables are now considered.</a:t>
            </a:r>
          </a:p>
          <a:p>
            <a:pPr eaLnBrk="1" hangingPunct="1">
              <a:lnSpc>
                <a:spcPct val="90000"/>
              </a:lnSpc>
            </a:pPr>
            <a:endParaRPr lang="en-US" b="1" smtClean="0"/>
          </a:p>
          <a:p>
            <a:pPr eaLnBrk="1" hangingPunct="1">
              <a:lnSpc>
                <a:spcPct val="90000"/>
              </a:lnSpc>
              <a:buFontTx/>
              <a:buNone/>
            </a:pPr>
            <a:endParaRPr lang="en-US" b="1" smtClean="0"/>
          </a:p>
        </p:txBody>
      </p:sp>
      <p:sp>
        <p:nvSpPr>
          <p:cNvPr id="11268" name="Text Box 4"/>
          <p:cNvSpPr txBox="1">
            <a:spLocks noChangeArrowheads="1"/>
          </p:cNvSpPr>
          <p:nvPr/>
        </p:nvSpPr>
        <p:spPr bwMode="auto">
          <a:xfrm>
            <a:off x="914400" y="5181600"/>
            <a:ext cx="7553325" cy="1250950"/>
          </a:xfrm>
          <a:prstGeom prst="rect">
            <a:avLst/>
          </a:prstGeom>
          <a:solidFill>
            <a:srgbClr val="FFFF99"/>
          </a:solidFill>
          <a:ln w="9525">
            <a:noFill/>
            <a:miter lim="800000"/>
            <a:headEnd/>
            <a:tailEnd/>
          </a:ln>
          <a:effectLst/>
        </p:spPr>
        <p:txBody>
          <a:bodyPr wrap="none">
            <a:spAutoFit/>
          </a:bodyPr>
          <a:lstStyle/>
          <a:p>
            <a:pPr>
              <a:lnSpc>
                <a:spcPct val="80000"/>
              </a:lnSpc>
              <a:spcBef>
                <a:spcPct val="20000"/>
              </a:spcBef>
            </a:pPr>
            <a:r>
              <a:rPr lang="en-US" sz="2000" u="sng"/>
              <a:t>A note</a:t>
            </a:r>
            <a:r>
              <a:rPr lang="en-US" sz="2000"/>
              <a:t> about considering invalid input is that there may not </a:t>
            </a:r>
          </a:p>
          <a:p>
            <a:pPr>
              <a:lnSpc>
                <a:spcPct val="80000"/>
              </a:lnSpc>
              <a:spcBef>
                <a:spcPct val="20000"/>
              </a:spcBef>
            </a:pPr>
            <a:r>
              <a:rPr lang="en-US" sz="2000"/>
              <a:t>be any definition “specified” for the various, different invalid </a:t>
            </a:r>
          </a:p>
          <a:p>
            <a:pPr>
              <a:lnSpc>
                <a:spcPct val="80000"/>
              </a:lnSpc>
              <a:spcBef>
                <a:spcPct val="20000"/>
              </a:spcBef>
            </a:pPr>
            <a:r>
              <a:rPr lang="en-US" sz="2000"/>
              <a:t>inputs  - - -  making definition of the output for these invalid</a:t>
            </a:r>
          </a:p>
          <a:p>
            <a:pPr>
              <a:lnSpc>
                <a:spcPct val="80000"/>
              </a:lnSpc>
              <a:spcBef>
                <a:spcPct val="20000"/>
              </a:spcBef>
            </a:pPr>
            <a:r>
              <a:rPr lang="en-US" sz="2000"/>
              <a:t>inputs a bit difficult at times. </a:t>
            </a:r>
            <a:r>
              <a:rPr lang="en-US" sz="2000" i="1"/>
              <a:t>(but fertile ground for testing</a:t>
            </a:r>
            <a:r>
              <a:rPr lang="en-US" sz="2000"/>
              <a:t>)</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457200" y="274638"/>
            <a:ext cx="8229600" cy="715962"/>
          </a:xfrm>
        </p:spPr>
        <p:txBody>
          <a:bodyPr/>
          <a:lstStyle/>
          <a:p>
            <a:pPr eaLnBrk="1" hangingPunct="1"/>
            <a:r>
              <a:rPr lang="en-US" sz="2800" b="1" smtClean="0"/>
              <a:t>Example of : </a:t>
            </a:r>
            <a:r>
              <a:rPr lang="en-US" sz="2800" b="1" u="sng" smtClean="0"/>
              <a:t>Weak Robust</a:t>
            </a:r>
            <a:r>
              <a:rPr lang="en-US" sz="2800" b="1" smtClean="0"/>
              <a:t> Equivalence testing</a:t>
            </a:r>
          </a:p>
        </p:txBody>
      </p:sp>
      <p:sp>
        <p:nvSpPr>
          <p:cNvPr id="36" name="Date Placeholder 35"/>
          <p:cNvSpPr>
            <a:spLocks noGrp="1"/>
          </p:cNvSpPr>
          <p:nvPr>
            <p:ph type="dt" sz="half" idx="10"/>
          </p:nvPr>
        </p:nvSpPr>
        <p:spPr/>
        <p:txBody>
          <a:bodyPr/>
          <a:lstStyle/>
          <a:p>
            <a:r>
              <a:rPr lang="th-TH" smtClean="0"/>
              <a:t>1/13/2012</a:t>
            </a:r>
            <a:endParaRPr lang="th-TH"/>
          </a:p>
        </p:txBody>
      </p:sp>
      <p:sp>
        <p:nvSpPr>
          <p:cNvPr id="38" name="Footer Placeholder 37"/>
          <p:cNvSpPr>
            <a:spLocks noGrp="1"/>
          </p:cNvSpPr>
          <p:nvPr>
            <p:ph type="ftr" sz="quarter" idx="11"/>
          </p:nvPr>
        </p:nvSpPr>
        <p:spPr/>
        <p:txBody>
          <a:bodyPr/>
          <a:lstStyle/>
          <a:p>
            <a:r>
              <a:rPr lang="en-US" smtClean="0"/>
              <a:t>IT Quality and Software Test. Topic Equivalence Partitioning and Boundary Value Analysis</a:t>
            </a:r>
            <a:endParaRPr lang="th-TH"/>
          </a:p>
        </p:txBody>
      </p:sp>
      <p:sp>
        <p:nvSpPr>
          <p:cNvPr id="37" name="Slide Number Placeholder 36"/>
          <p:cNvSpPr>
            <a:spLocks noGrp="1"/>
          </p:cNvSpPr>
          <p:nvPr>
            <p:ph type="sldNum" sz="quarter" idx="12"/>
          </p:nvPr>
        </p:nvSpPr>
        <p:spPr/>
        <p:txBody>
          <a:bodyPr/>
          <a:lstStyle/>
          <a:p>
            <a:fld id="{C47F1BCF-1B0A-4C4B-86C3-8A1C8916313F}" type="slidenum">
              <a:rPr lang="th-TH" smtClean="0"/>
              <a:pPr/>
              <a:t>26</a:t>
            </a:fld>
            <a:endParaRPr lang="th-TH"/>
          </a:p>
        </p:txBody>
      </p:sp>
      <p:sp>
        <p:nvSpPr>
          <p:cNvPr id="12291" name="Text Box 3"/>
          <p:cNvSpPr txBox="1">
            <a:spLocks noChangeArrowheads="1"/>
          </p:cNvSpPr>
          <p:nvPr/>
        </p:nvSpPr>
        <p:spPr bwMode="auto">
          <a:xfrm>
            <a:off x="0" y="1143000"/>
            <a:ext cx="8839200" cy="671513"/>
          </a:xfrm>
          <a:prstGeom prst="rect">
            <a:avLst/>
          </a:prstGeom>
          <a:solidFill>
            <a:srgbClr val="CCFFCC"/>
          </a:solidFill>
          <a:ln w="9525">
            <a:noFill/>
            <a:miter lim="800000"/>
            <a:headEnd/>
            <a:tailEnd/>
          </a:ln>
          <a:effectLst/>
        </p:spPr>
        <p:txBody>
          <a:bodyPr wrap="none">
            <a:spAutoFit/>
          </a:bodyPr>
          <a:lstStyle/>
          <a:p>
            <a:r>
              <a:rPr lang="en-US" sz="1800"/>
              <a:t>Assume the equivalence partitioning of input X is  1 to 10; 11 to 20, 21 to 30</a:t>
            </a:r>
          </a:p>
          <a:p>
            <a:r>
              <a:rPr lang="en-US" sz="1800"/>
              <a:t>and the equivalence partitioning of input Y is 1 to 5; 6 to 10; 11;15; and 16 to 20</a:t>
            </a:r>
            <a:r>
              <a:rPr lang="en-US" sz="2000"/>
              <a:t> </a:t>
            </a:r>
          </a:p>
        </p:txBody>
      </p:sp>
      <p:sp>
        <p:nvSpPr>
          <p:cNvPr id="12292" name="Line 4"/>
          <p:cNvSpPr>
            <a:spLocks noChangeShapeType="1"/>
          </p:cNvSpPr>
          <p:nvPr/>
        </p:nvSpPr>
        <p:spPr bwMode="auto">
          <a:xfrm flipV="1">
            <a:off x="1600200" y="2209800"/>
            <a:ext cx="0" cy="3352800"/>
          </a:xfrm>
          <a:prstGeom prst="line">
            <a:avLst/>
          </a:prstGeom>
          <a:noFill/>
          <a:ln w="28575">
            <a:solidFill>
              <a:schemeClr val="tx1"/>
            </a:solidFill>
            <a:round/>
            <a:headEnd/>
            <a:tailEnd type="triangle" w="med" len="med"/>
          </a:ln>
          <a:effectLst/>
        </p:spPr>
        <p:txBody>
          <a:bodyPr/>
          <a:lstStyle/>
          <a:p>
            <a:endParaRPr lang="th-TH"/>
          </a:p>
        </p:txBody>
      </p:sp>
      <p:sp>
        <p:nvSpPr>
          <p:cNvPr id="12293" name="Line 5"/>
          <p:cNvSpPr>
            <a:spLocks noChangeShapeType="1"/>
          </p:cNvSpPr>
          <p:nvPr/>
        </p:nvSpPr>
        <p:spPr bwMode="auto">
          <a:xfrm flipV="1">
            <a:off x="1600200" y="5562600"/>
            <a:ext cx="4419600" cy="0"/>
          </a:xfrm>
          <a:prstGeom prst="line">
            <a:avLst/>
          </a:prstGeom>
          <a:noFill/>
          <a:ln w="28575">
            <a:solidFill>
              <a:schemeClr val="tx1"/>
            </a:solidFill>
            <a:round/>
            <a:headEnd/>
            <a:tailEnd type="triangle" w="med" len="med"/>
          </a:ln>
          <a:effectLst/>
        </p:spPr>
        <p:txBody>
          <a:bodyPr/>
          <a:lstStyle/>
          <a:p>
            <a:endParaRPr lang="th-TH"/>
          </a:p>
        </p:txBody>
      </p:sp>
      <p:sp>
        <p:nvSpPr>
          <p:cNvPr id="12294" name="Text Box 6"/>
          <p:cNvSpPr txBox="1">
            <a:spLocks noChangeArrowheads="1"/>
          </p:cNvSpPr>
          <p:nvPr/>
        </p:nvSpPr>
        <p:spPr bwMode="auto">
          <a:xfrm>
            <a:off x="1295400" y="2057400"/>
            <a:ext cx="336550" cy="366713"/>
          </a:xfrm>
          <a:prstGeom prst="rect">
            <a:avLst/>
          </a:prstGeom>
          <a:noFill/>
          <a:ln w="9525">
            <a:noFill/>
            <a:miter lim="800000"/>
            <a:headEnd/>
            <a:tailEnd/>
          </a:ln>
          <a:effectLst/>
        </p:spPr>
        <p:txBody>
          <a:bodyPr wrap="none">
            <a:spAutoFit/>
          </a:bodyPr>
          <a:lstStyle/>
          <a:p>
            <a:r>
              <a:rPr lang="en-US" sz="1800" u="sng"/>
              <a:t>X</a:t>
            </a:r>
          </a:p>
        </p:txBody>
      </p:sp>
      <p:sp>
        <p:nvSpPr>
          <p:cNvPr id="12295" name="Text Box 7"/>
          <p:cNvSpPr txBox="1">
            <a:spLocks noChangeArrowheads="1"/>
          </p:cNvSpPr>
          <p:nvPr/>
        </p:nvSpPr>
        <p:spPr bwMode="auto">
          <a:xfrm>
            <a:off x="6019800" y="5257800"/>
            <a:ext cx="336550" cy="366713"/>
          </a:xfrm>
          <a:prstGeom prst="rect">
            <a:avLst/>
          </a:prstGeom>
          <a:noFill/>
          <a:ln w="9525">
            <a:noFill/>
            <a:miter lim="800000"/>
            <a:headEnd/>
            <a:tailEnd/>
          </a:ln>
          <a:effectLst/>
        </p:spPr>
        <p:txBody>
          <a:bodyPr>
            <a:spAutoFit/>
          </a:bodyPr>
          <a:lstStyle/>
          <a:p>
            <a:r>
              <a:rPr lang="en-US" sz="1800" u="sng"/>
              <a:t>Y</a:t>
            </a:r>
          </a:p>
        </p:txBody>
      </p:sp>
      <p:sp>
        <p:nvSpPr>
          <p:cNvPr id="12296" name="Line 8"/>
          <p:cNvSpPr>
            <a:spLocks noChangeShapeType="1"/>
          </p:cNvSpPr>
          <p:nvPr/>
        </p:nvSpPr>
        <p:spPr bwMode="auto">
          <a:xfrm>
            <a:off x="1600200" y="5410200"/>
            <a:ext cx="3810000" cy="0"/>
          </a:xfrm>
          <a:prstGeom prst="line">
            <a:avLst/>
          </a:prstGeom>
          <a:noFill/>
          <a:ln w="19050">
            <a:solidFill>
              <a:schemeClr val="tx1"/>
            </a:solidFill>
            <a:prstDash val="dash"/>
            <a:round/>
            <a:headEnd/>
            <a:tailEnd/>
          </a:ln>
          <a:effectLst/>
        </p:spPr>
        <p:txBody>
          <a:bodyPr/>
          <a:lstStyle/>
          <a:p>
            <a:endParaRPr lang="th-TH"/>
          </a:p>
        </p:txBody>
      </p:sp>
      <p:sp>
        <p:nvSpPr>
          <p:cNvPr id="12297" name="Line 9"/>
          <p:cNvSpPr>
            <a:spLocks noChangeShapeType="1"/>
          </p:cNvSpPr>
          <p:nvPr/>
        </p:nvSpPr>
        <p:spPr bwMode="auto">
          <a:xfrm>
            <a:off x="1600200" y="4572000"/>
            <a:ext cx="3810000" cy="0"/>
          </a:xfrm>
          <a:prstGeom prst="line">
            <a:avLst/>
          </a:prstGeom>
          <a:noFill/>
          <a:ln w="19050">
            <a:solidFill>
              <a:schemeClr val="tx1"/>
            </a:solidFill>
            <a:prstDash val="dash"/>
            <a:round/>
            <a:headEnd/>
            <a:tailEnd/>
          </a:ln>
          <a:effectLst/>
        </p:spPr>
        <p:txBody>
          <a:bodyPr/>
          <a:lstStyle/>
          <a:p>
            <a:endParaRPr lang="th-TH"/>
          </a:p>
        </p:txBody>
      </p:sp>
      <p:sp>
        <p:nvSpPr>
          <p:cNvPr id="12298" name="Line 10"/>
          <p:cNvSpPr>
            <a:spLocks noChangeShapeType="1"/>
          </p:cNvSpPr>
          <p:nvPr/>
        </p:nvSpPr>
        <p:spPr bwMode="auto">
          <a:xfrm>
            <a:off x="1600200" y="3733800"/>
            <a:ext cx="3810000" cy="0"/>
          </a:xfrm>
          <a:prstGeom prst="line">
            <a:avLst/>
          </a:prstGeom>
          <a:noFill/>
          <a:ln w="19050">
            <a:solidFill>
              <a:schemeClr val="tx1"/>
            </a:solidFill>
            <a:prstDash val="dash"/>
            <a:round/>
            <a:headEnd/>
            <a:tailEnd/>
          </a:ln>
          <a:effectLst/>
        </p:spPr>
        <p:txBody>
          <a:bodyPr/>
          <a:lstStyle/>
          <a:p>
            <a:endParaRPr lang="th-TH"/>
          </a:p>
        </p:txBody>
      </p:sp>
      <p:sp>
        <p:nvSpPr>
          <p:cNvPr id="12299" name="Line 11"/>
          <p:cNvSpPr>
            <a:spLocks noChangeShapeType="1"/>
          </p:cNvSpPr>
          <p:nvPr/>
        </p:nvSpPr>
        <p:spPr bwMode="auto">
          <a:xfrm>
            <a:off x="1600200" y="2895600"/>
            <a:ext cx="3810000" cy="0"/>
          </a:xfrm>
          <a:prstGeom prst="line">
            <a:avLst/>
          </a:prstGeom>
          <a:noFill/>
          <a:ln w="19050">
            <a:solidFill>
              <a:schemeClr val="tx1"/>
            </a:solidFill>
            <a:prstDash val="dash"/>
            <a:round/>
            <a:headEnd/>
            <a:tailEnd/>
          </a:ln>
          <a:effectLst/>
        </p:spPr>
        <p:txBody>
          <a:bodyPr/>
          <a:lstStyle/>
          <a:p>
            <a:endParaRPr lang="th-TH"/>
          </a:p>
        </p:txBody>
      </p:sp>
      <p:sp>
        <p:nvSpPr>
          <p:cNvPr id="12300" name="Line 12"/>
          <p:cNvSpPr>
            <a:spLocks noChangeShapeType="1"/>
          </p:cNvSpPr>
          <p:nvPr/>
        </p:nvSpPr>
        <p:spPr bwMode="auto">
          <a:xfrm>
            <a:off x="1752600" y="2209800"/>
            <a:ext cx="0" cy="3352800"/>
          </a:xfrm>
          <a:prstGeom prst="line">
            <a:avLst/>
          </a:prstGeom>
          <a:noFill/>
          <a:ln w="25400">
            <a:solidFill>
              <a:schemeClr val="tx1"/>
            </a:solidFill>
            <a:prstDash val="dash"/>
            <a:round/>
            <a:headEnd/>
            <a:tailEnd/>
          </a:ln>
          <a:effectLst/>
        </p:spPr>
        <p:txBody>
          <a:bodyPr/>
          <a:lstStyle/>
          <a:p>
            <a:endParaRPr lang="th-TH"/>
          </a:p>
        </p:txBody>
      </p:sp>
      <p:sp>
        <p:nvSpPr>
          <p:cNvPr id="12301" name="Line 13"/>
          <p:cNvSpPr>
            <a:spLocks noChangeShapeType="1"/>
          </p:cNvSpPr>
          <p:nvPr/>
        </p:nvSpPr>
        <p:spPr bwMode="auto">
          <a:xfrm>
            <a:off x="2514600" y="2209800"/>
            <a:ext cx="0" cy="3352800"/>
          </a:xfrm>
          <a:prstGeom prst="line">
            <a:avLst/>
          </a:prstGeom>
          <a:noFill/>
          <a:ln w="25400">
            <a:solidFill>
              <a:schemeClr val="tx1"/>
            </a:solidFill>
            <a:prstDash val="dash"/>
            <a:round/>
            <a:headEnd/>
            <a:tailEnd/>
          </a:ln>
          <a:effectLst/>
        </p:spPr>
        <p:txBody>
          <a:bodyPr/>
          <a:lstStyle/>
          <a:p>
            <a:endParaRPr lang="th-TH"/>
          </a:p>
        </p:txBody>
      </p:sp>
      <p:sp>
        <p:nvSpPr>
          <p:cNvPr id="12302" name="Line 14"/>
          <p:cNvSpPr>
            <a:spLocks noChangeShapeType="1"/>
          </p:cNvSpPr>
          <p:nvPr/>
        </p:nvSpPr>
        <p:spPr bwMode="auto">
          <a:xfrm>
            <a:off x="3276600" y="2209800"/>
            <a:ext cx="0" cy="3352800"/>
          </a:xfrm>
          <a:prstGeom prst="line">
            <a:avLst/>
          </a:prstGeom>
          <a:noFill/>
          <a:ln w="25400">
            <a:solidFill>
              <a:schemeClr val="tx1"/>
            </a:solidFill>
            <a:prstDash val="dash"/>
            <a:round/>
            <a:headEnd/>
            <a:tailEnd/>
          </a:ln>
          <a:effectLst/>
        </p:spPr>
        <p:txBody>
          <a:bodyPr/>
          <a:lstStyle/>
          <a:p>
            <a:endParaRPr lang="th-TH"/>
          </a:p>
        </p:txBody>
      </p:sp>
      <p:sp>
        <p:nvSpPr>
          <p:cNvPr id="12303" name="Line 15"/>
          <p:cNvSpPr>
            <a:spLocks noChangeShapeType="1"/>
          </p:cNvSpPr>
          <p:nvPr/>
        </p:nvSpPr>
        <p:spPr bwMode="auto">
          <a:xfrm>
            <a:off x="4038600" y="2209800"/>
            <a:ext cx="0" cy="3352800"/>
          </a:xfrm>
          <a:prstGeom prst="line">
            <a:avLst/>
          </a:prstGeom>
          <a:noFill/>
          <a:ln w="25400">
            <a:solidFill>
              <a:schemeClr val="tx1"/>
            </a:solidFill>
            <a:prstDash val="dash"/>
            <a:round/>
            <a:headEnd/>
            <a:tailEnd/>
          </a:ln>
          <a:effectLst/>
        </p:spPr>
        <p:txBody>
          <a:bodyPr/>
          <a:lstStyle/>
          <a:p>
            <a:endParaRPr lang="th-TH"/>
          </a:p>
        </p:txBody>
      </p:sp>
      <p:sp>
        <p:nvSpPr>
          <p:cNvPr id="12304" name="Line 16"/>
          <p:cNvSpPr>
            <a:spLocks noChangeShapeType="1"/>
          </p:cNvSpPr>
          <p:nvPr/>
        </p:nvSpPr>
        <p:spPr bwMode="auto">
          <a:xfrm>
            <a:off x="4800600" y="2209800"/>
            <a:ext cx="0" cy="3352800"/>
          </a:xfrm>
          <a:prstGeom prst="line">
            <a:avLst/>
          </a:prstGeom>
          <a:noFill/>
          <a:ln w="25400">
            <a:solidFill>
              <a:schemeClr val="tx1"/>
            </a:solidFill>
            <a:prstDash val="dash"/>
            <a:round/>
            <a:headEnd/>
            <a:tailEnd/>
          </a:ln>
          <a:effectLst/>
        </p:spPr>
        <p:txBody>
          <a:bodyPr/>
          <a:lstStyle/>
          <a:p>
            <a:endParaRPr lang="th-TH"/>
          </a:p>
        </p:txBody>
      </p:sp>
      <p:sp>
        <p:nvSpPr>
          <p:cNvPr id="12305" name="Text Box 17"/>
          <p:cNvSpPr txBox="1">
            <a:spLocks noChangeArrowheads="1"/>
          </p:cNvSpPr>
          <p:nvPr/>
        </p:nvSpPr>
        <p:spPr bwMode="auto">
          <a:xfrm>
            <a:off x="1279525" y="5165725"/>
            <a:ext cx="296863" cy="336550"/>
          </a:xfrm>
          <a:prstGeom prst="rect">
            <a:avLst/>
          </a:prstGeom>
          <a:noFill/>
          <a:ln w="9525">
            <a:noFill/>
            <a:miter lim="800000"/>
            <a:headEnd/>
            <a:tailEnd/>
          </a:ln>
          <a:effectLst/>
        </p:spPr>
        <p:txBody>
          <a:bodyPr wrap="none">
            <a:spAutoFit/>
          </a:bodyPr>
          <a:lstStyle/>
          <a:p>
            <a:r>
              <a:rPr lang="en-US" sz="1600"/>
              <a:t>1</a:t>
            </a:r>
          </a:p>
        </p:txBody>
      </p:sp>
      <p:sp>
        <p:nvSpPr>
          <p:cNvPr id="12306" name="Text Box 18"/>
          <p:cNvSpPr txBox="1">
            <a:spLocks noChangeArrowheads="1"/>
          </p:cNvSpPr>
          <p:nvPr/>
        </p:nvSpPr>
        <p:spPr bwMode="auto">
          <a:xfrm>
            <a:off x="1143000" y="4419600"/>
            <a:ext cx="409575" cy="336550"/>
          </a:xfrm>
          <a:prstGeom prst="rect">
            <a:avLst/>
          </a:prstGeom>
          <a:noFill/>
          <a:ln w="9525">
            <a:noFill/>
            <a:miter lim="800000"/>
            <a:headEnd/>
            <a:tailEnd/>
          </a:ln>
          <a:effectLst/>
        </p:spPr>
        <p:txBody>
          <a:bodyPr wrap="none">
            <a:spAutoFit/>
          </a:bodyPr>
          <a:lstStyle/>
          <a:p>
            <a:r>
              <a:rPr lang="en-US" sz="1600"/>
              <a:t>10</a:t>
            </a:r>
          </a:p>
        </p:txBody>
      </p:sp>
      <p:sp>
        <p:nvSpPr>
          <p:cNvPr id="12307" name="Text Box 19"/>
          <p:cNvSpPr txBox="1">
            <a:spLocks noChangeArrowheads="1"/>
          </p:cNvSpPr>
          <p:nvPr/>
        </p:nvSpPr>
        <p:spPr bwMode="auto">
          <a:xfrm>
            <a:off x="1143000" y="3581400"/>
            <a:ext cx="409575" cy="336550"/>
          </a:xfrm>
          <a:prstGeom prst="rect">
            <a:avLst/>
          </a:prstGeom>
          <a:noFill/>
          <a:ln w="9525">
            <a:noFill/>
            <a:miter lim="800000"/>
            <a:headEnd/>
            <a:tailEnd/>
          </a:ln>
          <a:effectLst/>
        </p:spPr>
        <p:txBody>
          <a:bodyPr wrap="none">
            <a:spAutoFit/>
          </a:bodyPr>
          <a:lstStyle/>
          <a:p>
            <a:r>
              <a:rPr lang="en-US" sz="1600"/>
              <a:t>20</a:t>
            </a:r>
          </a:p>
        </p:txBody>
      </p:sp>
      <p:sp>
        <p:nvSpPr>
          <p:cNvPr id="12308" name="Text Box 20"/>
          <p:cNvSpPr txBox="1">
            <a:spLocks noChangeArrowheads="1"/>
          </p:cNvSpPr>
          <p:nvPr/>
        </p:nvSpPr>
        <p:spPr bwMode="auto">
          <a:xfrm>
            <a:off x="1143000" y="2667000"/>
            <a:ext cx="409575" cy="336550"/>
          </a:xfrm>
          <a:prstGeom prst="rect">
            <a:avLst/>
          </a:prstGeom>
          <a:noFill/>
          <a:ln w="9525">
            <a:noFill/>
            <a:miter lim="800000"/>
            <a:headEnd/>
            <a:tailEnd/>
          </a:ln>
          <a:effectLst/>
        </p:spPr>
        <p:txBody>
          <a:bodyPr wrap="none">
            <a:spAutoFit/>
          </a:bodyPr>
          <a:lstStyle/>
          <a:p>
            <a:r>
              <a:rPr lang="en-US" sz="1600"/>
              <a:t>30</a:t>
            </a:r>
          </a:p>
        </p:txBody>
      </p:sp>
      <p:sp>
        <p:nvSpPr>
          <p:cNvPr id="12309" name="Text Box 21"/>
          <p:cNvSpPr txBox="1">
            <a:spLocks noChangeArrowheads="1"/>
          </p:cNvSpPr>
          <p:nvPr/>
        </p:nvSpPr>
        <p:spPr bwMode="auto">
          <a:xfrm>
            <a:off x="1600200" y="5715000"/>
            <a:ext cx="296863" cy="336550"/>
          </a:xfrm>
          <a:prstGeom prst="rect">
            <a:avLst/>
          </a:prstGeom>
          <a:noFill/>
          <a:ln w="9525">
            <a:noFill/>
            <a:miter lim="800000"/>
            <a:headEnd/>
            <a:tailEnd/>
          </a:ln>
          <a:effectLst/>
        </p:spPr>
        <p:txBody>
          <a:bodyPr wrap="none">
            <a:spAutoFit/>
          </a:bodyPr>
          <a:lstStyle/>
          <a:p>
            <a:r>
              <a:rPr lang="en-US" sz="1600"/>
              <a:t>1</a:t>
            </a:r>
          </a:p>
        </p:txBody>
      </p:sp>
      <p:sp>
        <p:nvSpPr>
          <p:cNvPr id="12310" name="Text Box 22"/>
          <p:cNvSpPr txBox="1">
            <a:spLocks noChangeArrowheads="1"/>
          </p:cNvSpPr>
          <p:nvPr/>
        </p:nvSpPr>
        <p:spPr bwMode="auto">
          <a:xfrm>
            <a:off x="2362200" y="5715000"/>
            <a:ext cx="296863" cy="336550"/>
          </a:xfrm>
          <a:prstGeom prst="rect">
            <a:avLst/>
          </a:prstGeom>
          <a:noFill/>
          <a:ln w="9525">
            <a:noFill/>
            <a:miter lim="800000"/>
            <a:headEnd/>
            <a:tailEnd/>
          </a:ln>
          <a:effectLst/>
        </p:spPr>
        <p:txBody>
          <a:bodyPr wrap="none">
            <a:spAutoFit/>
          </a:bodyPr>
          <a:lstStyle/>
          <a:p>
            <a:r>
              <a:rPr lang="en-US" sz="1600"/>
              <a:t>5</a:t>
            </a:r>
          </a:p>
        </p:txBody>
      </p:sp>
      <p:sp>
        <p:nvSpPr>
          <p:cNvPr id="12311" name="Text Box 23"/>
          <p:cNvSpPr txBox="1">
            <a:spLocks noChangeArrowheads="1"/>
          </p:cNvSpPr>
          <p:nvPr/>
        </p:nvSpPr>
        <p:spPr bwMode="auto">
          <a:xfrm>
            <a:off x="3124200" y="5715000"/>
            <a:ext cx="409575" cy="336550"/>
          </a:xfrm>
          <a:prstGeom prst="rect">
            <a:avLst/>
          </a:prstGeom>
          <a:noFill/>
          <a:ln w="9525">
            <a:noFill/>
            <a:miter lim="800000"/>
            <a:headEnd/>
            <a:tailEnd/>
          </a:ln>
          <a:effectLst/>
        </p:spPr>
        <p:txBody>
          <a:bodyPr wrap="none">
            <a:spAutoFit/>
          </a:bodyPr>
          <a:lstStyle/>
          <a:p>
            <a:r>
              <a:rPr lang="en-US" sz="1600"/>
              <a:t>10</a:t>
            </a:r>
          </a:p>
        </p:txBody>
      </p:sp>
      <p:sp>
        <p:nvSpPr>
          <p:cNvPr id="12312" name="Text Box 24"/>
          <p:cNvSpPr txBox="1">
            <a:spLocks noChangeArrowheads="1"/>
          </p:cNvSpPr>
          <p:nvPr/>
        </p:nvSpPr>
        <p:spPr bwMode="auto">
          <a:xfrm>
            <a:off x="3886200" y="5715000"/>
            <a:ext cx="409575" cy="336550"/>
          </a:xfrm>
          <a:prstGeom prst="rect">
            <a:avLst/>
          </a:prstGeom>
          <a:noFill/>
          <a:ln w="9525">
            <a:noFill/>
            <a:miter lim="800000"/>
            <a:headEnd/>
            <a:tailEnd/>
          </a:ln>
          <a:effectLst/>
        </p:spPr>
        <p:txBody>
          <a:bodyPr wrap="none">
            <a:spAutoFit/>
          </a:bodyPr>
          <a:lstStyle/>
          <a:p>
            <a:r>
              <a:rPr lang="en-US" sz="1600"/>
              <a:t>15</a:t>
            </a:r>
          </a:p>
        </p:txBody>
      </p:sp>
      <p:sp>
        <p:nvSpPr>
          <p:cNvPr id="12313" name="Text Box 25"/>
          <p:cNvSpPr txBox="1">
            <a:spLocks noChangeArrowheads="1"/>
          </p:cNvSpPr>
          <p:nvPr/>
        </p:nvSpPr>
        <p:spPr bwMode="auto">
          <a:xfrm>
            <a:off x="4648200" y="5715000"/>
            <a:ext cx="409575" cy="336550"/>
          </a:xfrm>
          <a:prstGeom prst="rect">
            <a:avLst/>
          </a:prstGeom>
          <a:noFill/>
          <a:ln w="9525">
            <a:noFill/>
            <a:miter lim="800000"/>
            <a:headEnd/>
            <a:tailEnd/>
          </a:ln>
          <a:effectLst/>
        </p:spPr>
        <p:txBody>
          <a:bodyPr wrap="none">
            <a:spAutoFit/>
          </a:bodyPr>
          <a:lstStyle/>
          <a:p>
            <a:r>
              <a:rPr lang="en-US" sz="1600"/>
              <a:t>20</a:t>
            </a:r>
          </a:p>
        </p:txBody>
      </p:sp>
      <p:sp>
        <p:nvSpPr>
          <p:cNvPr id="12314" name="Oval 26"/>
          <p:cNvSpPr>
            <a:spLocks noChangeArrowheads="1"/>
          </p:cNvSpPr>
          <p:nvPr/>
        </p:nvSpPr>
        <p:spPr bwMode="auto">
          <a:xfrm>
            <a:off x="1981200" y="3200400"/>
            <a:ext cx="228600" cy="228600"/>
          </a:xfrm>
          <a:prstGeom prst="ellipse">
            <a:avLst/>
          </a:prstGeom>
          <a:solidFill>
            <a:srgbClr val="FFCC00"/>
          </a:solidFill>
          <a:ln w="9525">
            <a:solidFill>
              <a:schemeClr val="tx1"/>
            </a:solidFill>
            <a:round/>
            <a:headEnd/>
            <a:tailEnd/>
          </a:ln>
          <a:effectLst/>
        </p:spPr>
        <p:txBody>
          <a:bodyPr wrap="none" anchor="ctr"/>
          <a:lstStyle/>
          <a:p>
            <a:endParaRPr lang="th-TH"/>
          </a:p>
        </p:txBody>
      </p:sp>
      <p:sp>
        <p:nvSpPr>
          <p:cNvPr id="12315" name="Oval 27"/>
          <p:cNvSpPr>
            <a:spLocks noChangeArrowheads="1"/>
          </p:cNvSpPr>
          <p:nvPr/>
        </p:nvSpPr>
        <p:spPr bwMode="auto">
          <a:xfrm>
            <a:off x="2743200" y="4038600"/>
            <a:ext cx="228600" cy="228600"/>
          </a:xfrm>
          <a:prstGeom prst="ellipse">
            <a:avLst/>
          </a:prstGeom>
          <a:solidFill>
            <a:srgbClr val="FFCC00"/>
          </a:solidFill>
          <a:ln w="9525">
            <a:solidFill>
              <a:schemeClr val="tx1"/>
            </a:solidFill>
            <a:round/>
            <a:headEnd/>
            <a:tailEnd/>
          </a:ln>
          <a:effectLst/>
        </p:spPr>
        <p:txBody>
          <a:bodyPr wrap="none" anchor="ctr"/>
          <a:lstStyle/>
          <a:p>
            <a:endParaRPr lang="th-TH"/>
          </a:p>
        </p:txBody>
      </p:sp>
      <p:sp>
        <p:nvSpPr>
          <p:cNvPr id="12316" name="Oval 28"/>
          <p:cNvSpPr>
            <a:spLocks noChangeArrowheads="1"/>
          </p:cNvSpPr>
          <p:nvPr/>
        </p:nvSpPr>
        <p:spPr bwMode="auto">
          <a:xfrm>
            <a:off x="3505200" y="4876800"/>
            <a:ext cx="228600" cy="228600"/>
          </a:xfrm>
          <a:prstGeom prst="ellipse">
            <a:avLst/>
          </a:prstGeom>
          <a:solidFill>
            <a:srgbClr val="FFCC00"/>
          </a:solidFill>
          <a:ln w="9525">
            <a:solidFill>
              <a:schemeClr val="tx1"/>
            </a:solidFill>
            <a:round/>
            <a:headEnd/>
            <a:tailEnd/>
          </a:ln>
          <a:effectLst/>
        </p:spPr>
        <p:txBody>
          <a:bodyPr wrap="none" anchor="ctr"/>
          <a:lstStyle/>
          <a:p>
            <a:endParaRPr lang="th-TH"/>
          </a:p>
        </p:txBody>
      </p:sp>
      <p:sp>
        <p:nvSpPr>
          <p:cNvPr id="12317" name="Oval 29"/>
          <p:cNvSpPr>
            <a:spLocks noChangeArrowheads="1"/>
          </p:cNvSpPr>
          <p:nvPr/>
        </p:nvSpPr>
        <p:spPr bwMode="auto">
          <a:xfrm>
            <a:off x="4267200" y="3200400"/>
            <a:ext cx="228600" cy="228600"/>
          </a:xfrm>
          <a:prstGeom prst="ellipse">
            <a:avLst/>
          </a:prstGeom>
          <a:solidFill>
            <a:srgbClr val="FFCC00"/>
          </a:solidFill>
          <a:ln w="9525">
            <a:solidFill>
              <a:schemeClr val="tx1"/>
            </a:solidFill>
            <a:round/>
            <a:headEnd/>
            <a:tailEnd/>
          </a:ln>
          <a:effectLst/>
        </p:spPr>
        <p:txBody>
          <a:bodyPr wrap="none" anchor="ctr"/>
          <a:lstStyle/>
          <a:p>
            <a:endParaRPr lang="th-TH"/>
          </a:p>
        </p:txBody>
      </p:sp>
      <p:sp>
        <p:nvSpPr>
          <p:cNvPr id="12318" name="Text Box 30"/>
          <p:cNvSpPr txBox="1">
            <a:spLocks noChangeArrowheads="1"/>
          </p:cNvSpPr>
          <p:nvPr/>
        </p:nvSpPr>
        <p:spPr bwMode="auto">
          <a:xfrm>
            <a:off x="6553200" y="3352800"/>
            <a:ext cx="2438400" cy="1190625"/>
          </a:xfrm>
          <a:prstGeom prst="rect">
            <a:avLst/>
          </a:prstGeom>
          <a:solidFill>
            <a:srgbClr val="FFFF00"/>
          </a:solidFill>
          <a:ln w="9525">
            <a:noFill/>
            <a:miter lim="800000"/>
            <a:headEnd/>
            <a:tailEnd/>
          </a:ln>
          <a:effectLst/>
        </p:spPr>
        <p:txBody>
          <a:bodyPr>
            <a:spAutoFit/>
          </a:bodyPr>
          <a:lstStyle/>
          <a:p>
            <a:r>
              <a:rPr lang="en-US" sz="1800"/>
              <a:t>We have covered everyone of the</a:t>
            </a:r>
            <a:r>
              <a:rPr lang="en-US" sz="1800" u="sng"/>
              <a:t> 5</a:t>
            </a:r>
            <a:r>
              <a:rPr lang="en-US" sz="1800"/>
              <a:t> equivalence classes for input X.</a:t>
            </a:r>
          </a:p>
        </p:txBody>
      </p:sp>
      <p:sp>
        <p:nvSpPr>
          <p:cNvPr id="12319" name="Text Box 32"/>
          <p:cNvSpPr txBox="1">
            <a:spLocks noChangeArrowheads="1"/>
          </p:cNvSpPr>
          <p:nvPr/>
        </p:nvSpPr>
        <p:spPr bwMode="auto">
          <a:xfrm>
            <a:off x="1600200" y="6216650"/>
            <a:ext cx="3657600" cy="641350"/>
          </a:xfrm>
          <a:prstGeom prst="rect">
            <a:avLst/>
          </a:prstGeom>
          <a:solidFill>
            <a:srgbClr val="FFFF00"/>
          </a:solidFill>
          <a:ln w="9525">
            <a:noFill/>
            <a:miter lim="800000"/>
            <a:headEnd/>
            <a:tailEnd/>
          </a:ln>
          <a:effectLst/>
        </p:spPr>
        <p:txBody>
          <a:bodyPr>
            <a:spAutoFit/>
          </a:bodyPr>
          <a:lstStyle/>
          <a:p>
            <a:r>
              <a:rPr lang="en-US" sz="1800"/>
              <a:t>We have covered each of the </a:t>
            </a:r>
            <a:r>
              <a:rPr lang="en-US" sz="1800" u="sng"/>
              <a:t>6 </a:t>
            </a:r>
            <a:r>
              <a:rPr lang="en-US" sz="1800"/>
              <a:t>equivalence classes for input Y. </a:t>
            </a:r>
            <a:endParaRPr lang="en-US" sz="1800" b="0"/>
          </a:p>
        </p:txBody>
      </p:sp>
      <p:sp>
        <p:nvSpPr>
          <p:cNvPr id="12320" name="Oval 36"/>
          <p:cNvSpPr>
            <a:spLocks noChangeArrowheads="1"/>
          </p:cNvSpPr>
          <p:nvPr/>
        </p:nvSpPr>
        <p:spPr bwMode="auto">
          <a:xfrm>
            <a:off x="1524000" y="5334000"/>
            <a:ext cx="228600" cy="228600"/>
          </a:xfrm>
          <a:prstGeom prst="ellipse">
            <a:avLst/>
          </a:prstGeom>
          <a:solidFill>
            <a:srgbClr val="FF00FF"/>
          </a:solidFill>
          <a:ln w="9525">
            <a:solidFill>
              <a:schemeClr val="tx1"/>
            </a:solidFill>
            <a:round/>
            <a:headEnd/>
            <a:tailEnd/>
          </a:ln>
          <a:effectLst/>
        </p:spPr>
        <p:txBody>
          <a:bodyPr wrap="none" anchor="ctr"/>
          <a:lstStyle/>
          <a:p>
            <a:endParaRPr lang="th-TH"/>
          </a:p>
        </p:txBody>
      </p:sp>
      <p:sp>
        <p:nvSpPr>
          <p:cNvPr id="12321" name="Oval 37"/>
          <p:cNvSpPr>
            <a:spLocks noChangeArrowheads="1"/>
          </p:cNvSpPr>
          <p:nvPr/>
        </p:nvSpPr>
        <p:spPr bwMode="auto">
          <a:xfrm>
            <a:off x="4953000" y="2438400"/>
            <a:ext cx="228600" cy="228600"/>
          </a:xfrm>
          <a:prstGeom prst="ellipse">
            <a:avLst/>
          </a:prstGeom>
          <a:solidFill>
            <a:srgbClr val="FF00FF"/>
          </a:solidFill>
          <a:ln w="9525">
            <a:solidFill>
              <a:schemeClr val="tx1"/>
            </a:solidFill>
            <a:round/>
            <a:headEnd/>
            <a:tailEnd/>
          </a:ln>
          <a:effectLst/>
        </p:spPr>
        <p:txBody>
          <a:bodyPr wrap="none" anchor="ctr"/>
          <a:lstStyle/>
          <a:p>
            <a:endParaRPr lang="th-TH"/>
          </a:p>
        </p:txBody>
      </p:sp>
      <p:sp>
        <p:nvSpPr>
          <p:cNvPr id="12322" name="Line 38"/>
          <p:cNvSpPr>
            <a:spLocks noChangeShapeType="1"/>
          </p:cNvSpPr>
          <p:nvPr/>
        </p:nvSpPr>
        <p:spPr bwMode="auto">
          <a:xfrm>
            <a:off x="6477000" y="2590800"/>
            <a:ext cx="0" cy="2971800"/>
          </a:xfrm>
          <a:prstGeom prst="line">
            <a:avLst/>
          </a:prstGeom>
          <a:noFill/>
          <a:ln w="31750">
            <a:solidFill>
              <a:schemeClr val="tx1"/>
            </a:solidFill>
            <a:prstDash val="dash"/>
            <a:round/>
            <a:headEnd type="triangle" w="med" len="med"/>
            <a:tailEnd type="triangle" w="med" len="med"/>
          </a:ln>
          <a:effectLst/>
        </p:spPr>
        <p:txBody>
          <a:bodyPr/>
          <a:lstStyle/>
          <a:p>
            <a:endParaRPr lang="th-TH"/>
          </a:p>
        </p:txBody>
      </p:sp>
      <p:sp>
        <p:nvSpPr>
          <p:cNvPr id="12323" name="Line 39"/>
          <p:cNvSpPr>
            <a:spLocks noChangeShapeType="1"/>
          </p:cNvSpPr>
          <p:nvPr/>
        </p:nvSpPr>
        <p:spPr bwMode="auto">
          <a:xfrm>
            <a:off x="1524000" y="6096000"/>
            <a:ext cx="3886200" cy="0"/>
          </a:xfrm>
          <a:prstGeom prst="line">
            <a:avLst/>
          </a:prstGeom>
          <a:noFill/>
          <a:ln w="31750">
            <a:solidFill>
              <a:schemeClr val="tx1"/>
            </a:solidFill>
            <a:prstDash val="dash"/>
            <a:round/>
            <a:headEnd type="triangle" w="med" len="med"/>
            <a:tailEnd type="triangle" w="med" len="med"/>
          </a:ln>
          <a:effectLst/>
        </p:spPr>
        <p:txBody>
          <a:bodyPr/>
          <a:lstStyle/>
          <a:p>
            <a:endParaRPr lang="th-TH"/>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457200" y="274638"/>
            <a:ext cx="8229600" cy="868362"/>
          </a:xfrm>
        </p:spPr>
        <p:txBody>
          <a:bodyPr/>
          <a:lstStyle/>
          <a:p>
            <a:pPr eaLnBrk="1" hangingPunct="1"/>
            <a:r>
              <a:rPr lang="en-US" sz="3600" b="1" u="sng" smtClean="0"/>
              <a:t>Strong Robust</a:t>
            </a:r>
            <a:r>
              <a:rPr lang="en-US" sz="3600" b="1" smtClean="0"/>
              <a:t> Equivalence testing</a:t>
            </a:r>
          </a:p>
        </p:txBody>
      </p:sp>
      <p:sp>
        <p:nvSpPr>
          <p:cNvPr id="4" name="Date Placeholder 3"/>
          <p:cNvSpPr>
            <a:spLocks noGrp="1"/>
          </p:cNvSpPr>
          <p:nvPr>
            <p:ph type="dt" sz="half" idx="10"/>
          </p:nvPr>
        </p:nvSpPr>
        <p:spPr/>
        <p:txBody>
          <a:bodyPr/>
          <a:lstStyle/>
          <a:p>
            <a:r>
              <a:rPr lang="th-TH" smtClean="0"/>
              <a:t>1/13/2012</a:t>
            </a:r>
            <a:endParaRPr lang="th-TH"/>
          </a:p>
        </p:txBody>
      </p:sp>
      <p:sp>
        <p:nvSpPr>
          <p:cNvPr id="6" name="Footer Placeholder 5"/>
          <p:cNvSpPr>
            <a:spLocks noGrp="1"/>
          </p:cNvSpPr>
          <p:nvPr>
            <p:ph type="ftr" sz="quarter" idx="11"/>
          </p:nvPr>
        </p:nvSpPr>
        <p:spPr/>
        <p:txBody>
          <a:bodyPr/>
          <a:lstStyle/>
          <a:p>
            <a:r>
              <a:rPr lang="en-US" smtClean="0"/>
              <a:t>IT Quality and Software Test. Topic Equivalence Partitioning and Boundary Value Analysis</a:t>
            </a:r>
            <a:endParaRPr lang="th-TH"/>
          </a:p>
        </p:txBody>
      </p:sp>
      <p:sp>
        <p:nvSpPr>
          <p:cNvPr id="5" name="Slide Number Placeholder 4"/>
          <p:cNvSpPr>
            <a:spLocks noGrp="1"/>
          </p:cNvSpPr>
          <p:nvPr>
            <p:ph type="sldNum" sz="quarter" idx="12"/>
          </p:nvPr>
        </p:nvSpPr>
        <p:spPr/>
        <p:txBody>
          <a:bodyPr/>
          <a:lstStyle/>
          <a:p>
            <a:fld id="{C47F1BCF-1B0A-4C4B-86C3-8A1C8916313F}" type="slidenum">
              <a:rPr lang="th-TH" smtClean="0"/>
              <a:pPr/>
              <a:t>27</a:t>
            </a:fld>
            <a:endParaRPr lang="th-TH"/>
          </a:p>
        </p:txBody>
      </p:sp>
      <p:sp>
        <p:nvSpPr>
          <p:cNvPr id="13315" name="Rectangle 3"/>
          <p:cNvSpPr>
            <a:spLocks noGrp="1" noChangeArrowheads="1"/>
          </p:cNvSpPr>
          <p:nvPr>
            <p:ph sz="quarter" idx="1"/>
          </p:nvPr>
        </p:nvSpPr>
        <p:spPr>
          <a:xfrm>
            <a:off x="457200" y="1905000"/>
            <a:ext cx="8229600" cy="3276600"/>
          </a:xfrm>
        </p:spPr>
        <p:txBody>
          <a:bodyPr/>
          <a:lstStyle/>
          <a:p>
            <a:pPr eaLnBrk="1" hangingPunct="1"/>
            <a:r>
              <a:rPr lang="en-US" sz="2800" b="1" smtClean="0"/>
              <a:t>Does not assume “single fault” - - - assumes </a:t>
            </a:r>
            <a:r>
              <a:rPr lang="en-US" sz="2800" b="1" u="sng" smtClean="0"/>
              <a:t>dependency </a:t>
            </a:r>
            <a:r>
              <a:rPr lang="en-US" sz="2800" b="1" smtClean="0"/>
              <a:t>of input variables</a:t>
            </a:r>
          </a:p>
          <a:p>
            <a:pPr eaLnBrk="1" hangingPunct="1">
              <a:buFontTx/>
              <a:buNone/>
            </a:pPr>
            <a:endParaRPr lang="en-US" sz="2800" b="1" smtClean="0"/>
          </a:p>
          <a:p>
            <a:pPr eaLnBrk="1" hangingPunct="1"/>
            <a:r>
              <a:rPr lang="en-US" sz="2800" b="1" smtClean="0"/>
              <a:t>“Strong robust” is similar to “strong normal” equivalence test except that the </a:t>
            </a:r>
            <a:r>
              <a:rPr lang="en-US" sz="2800" b="1" u="sng" smtClean="0"/>
              <a:t>invalid</a:t>
            </a:r>
            <a:r>
              <a:rPr lang="en-US" sz="2800" b="1" smtClean="0"/>
              <a:t> input variables are now considered.</a:t>
            </a:r>
          </a:p>
          <a:p>
            <a:pPr eaLnBrk="1" hangingPunct="1">
              <a:buFontTx/>
              <a:buNone/>
            </a:pPr>
            <a:endParaRPr lang="en-US" sz="2800" b="1" smtClean="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457200" y="274638"/>
            <a:ext cx="8229600" cy="715962"/>
          </a:xfrm>
        </p:spPr>
        <p:txBody>
          <a:bodyPr/>
          <a:lstStyle/>
          <a:p>
            <a:pPr eaLnBrk="1" hangingPunct="1"/>
            <a:r>
              <a:rPr lang="en-US" sz="2800" b="1" smtClean="0"/>
              <a:t>Example of : </a:t>
            </a:r>
            <a:r>
              <a:rPr lang="en-US" sz="2800" b="1" u="sng" smtClean="0"/>
              <a:t>Strong Robust </a:t>
            </a:r>
            <a:r>
              <a:rPr lang="en-US" sz="2800" b="1" smtClean="0"/>
              <a:t>Equivalence testing</a:t>
            </a:r>
          </a:p>
        </p:txBody>
      </p:sp>
      <p:sp>
        <p:nvSpPr>
          <p:cNvPr id="57" name="Date Placeholder 56"/>
          <p:cNvSpPr>
            <a:spLocks noGrp="1"/>
          </p:cNvSpPr>
          <p:nvPr>
            <p:ph type="dt" sz="half" idx="10"/>
          </p:nvPr>
        </p:nvSpPr>
        <p:spPr/>
        <p:txBody>
          <a:bodyPr/>
          <a:lstStyle/>
          <a:p>
            <a:r>
              <a:rPr lang="th-TH" smtClean="0"/>
              <a:t>1/13/2012</a:t>
            </a:r>
            <a:endParaRPr lang="th-TH"/>
          </a:p>
        </p:txBody>
      </p:sp>
      <p:sp>
        <p:nvSpPr>
          <p:cNvPr id="59" name="Footer Placeholder 58"/>
          <p:cNvSpPr>
            <a:spLocks noGrp="1"/>
          </p:cNvSpPr>
          <p:nvPr>
            <p:ph type="ftr" sz="quarter" idx="11"/>
          </p:nvPr>
        </p:nvSpPr>
        <p:spPr/>
        <p:txBody>
          <a:bodyPr/>
          <a:lstStyle/>
          <a:p>
            <a:r>
              <a:rPr lang="en-US" smtClean="0"/>
              <a:t>IT Quality and Software Test. Topic Equivalence Partitioning and Boundary Value Analysis</a:t>
            </a:r>
            <a:endParaRPr lang="th-TH"/>
          </a:p>
        </p:txBody>
      </p:sp>
      <p:sp>
        <p:nvSpPr>
          <p:cNvPr id="58" name="Slide Number Placeholder 57"/>
          <p:cNvSpPr>
            <a:spLocks noGrp="1"/>
          </p:cNvSpPr>
          <p:nvPr>
            <p:ph type="sldNum" sz="quarter" idx="12"/>
          </p:nvPr>
        </p:nvSpPr>
        <p:spPr/>
        <p:txBody>
          <a:bodyPr/>
          <a:lstStyle/>
          <a:p>
            <a:fld id="{C47F1BCF-1B0A-4C4B-86C3-8A1C8916313F}" type="slidenum">
              <a:rPr lang="th-TH" smtClean="0"/>
              <a:pPr/>
              <a:t>28</a:t>
            </a:fld>
            <a:endParaRPr lang="th-TH"/>
          </a:p>
        </p:txBody>
      </p:sp>
      <p:sp>
        <p:nvSpPr>
          <p:cNvPr id="14339" name="Text Box 3"/>
          <p:cNvSpPr txBox="1">
            <a:spLocks noChangeArrowheads="1"/>
          </p:cNvSpPr>
          <p:nvPr/>
        </p:nvSpPr>
        <p:spPr bwMode="auto">
          <a:xfrm>
            <a:off x="0" y="1143000"/>
            <a:ext cx="8915400" cy="671513"/>
          </a:xfrm>
          <a:prstGeom prst="rect">
            <a:avLst/>
          </a:prstGeom>
          <a:solidFill>
            <a:srgbClr val="CCFFCC"/>
          </a:solidFill>
          <a:ln w="9525">
            <a:noFill/>
            <a:miter lim="800000"/>
            <a:headEnd/>
            <a:tailEnd/>
          </a:ln>
          <a:effectLst/>
        </p:spPr>
        <p:txBody>
          <a:bodyPr wrap="none">
            <a:spAutoFit/>
          </a:bodyPr>
          <a:lstStyle/>
          <a:p>
            <a:r>
              <a:rPr lang="en-US" sz="1800"/>
              <a:t>Assume the equivalence partitioning of input X is:  1 to 10; 11 to 20, 21 to 30</a:t>
            </a:r>
          </a:p>
          <a:p>
            <a:r>
              <a:rPr lang="en-US" sz="1800"/>
              <a:t>and the equivalence partitioning of input Y is: 1 to 5; 6 to 10; 11;15; and 16 to 20</a:t>
            </a:r>
            <a:r>
              <a:rPr lang="en-US" sz="2000"/>
              <a:t> </a:t>
            </a:r>
          </a:p>
        </p:txBody>
      </p:sp>
      <p:sp>
        <p:nvSpPr>
          <p:cNvPr id="14340" name="Line 4"/>
          <p:cNvSpPr>
            <a:spLocks noChangeShapeType="1"/>
          </p:cNvSpPr>
          <p:nvPr/>
        </p:nvSpPr>
        <p:spPr bwMode="auto">
          <a:xfrm flipV="1">
            <a:off x="1600200" y="2209800"/>
            <a:ext cx="0" cy="3352800"/>
          </a:xfrm>
          <a:prstGeom prst="line">
            <a:avLst/>
          </a:prstGeom>
          <a:noFill/>
          <a:ln w="28575">
            <a:solidFill>
              <a:schemeClr val="tx1"/>
            </a:solidFill>
            <a:round/>
            <a:headEnd/>
            <a:tailEnd type="triangle" w="med" len="med"/>
          </a:ln>
          <a:effectLst/>
        </p:spPr>
        <p:txBody>
          <a:bodyPr/>
          <a:lstStyle/>
          <a:p>
            <a:endParaRPr lang="th-TH"/>
          </a:p>
        </p:txBody>
      </p:sp>
      <p:sp>
        <p:nvSpPr>
          <p:cNvPr id="14341" name="Line 5"/>
          <p:cNvSpPr>
            <a:spLocks noChangeShapeType="1"/>
          </p:cNvSpPr>
          <p:nvPr/>
        </p:nvSpPr>
        <p:spPr bwMode="auto">
          <a:xfrm flipV="1">
            <a:off x="1600200" y="5562600"/>
            <a:ext cx="4419600" cy="0"/>
          </a:xfrm>
          <a:prstGeom prst="line">
            <a:avLst/>
          </a:prstGeom>
          <a:noFill/>
          <a:ln w="28575">
            <a:solidFill>
              <a:schemeClr val="tx1"/>
            </a:solidFill>
            <a:round/>
            <a:headEnd/>
            <a:tailEnd type="triangle" w="med" len="med"/>
          </a:ln>
          <a:effectLst/>
        </p:spPr>
        <p:txBody>
          <a:bodyPr/>
          <a:lstStyle/>
          <a:p>
            <a:endParaRPr lang="th-TH"/>
          </a:p>
        </p:txBody>
      </p:sp>
      <p:sp>
        <p:nvSpPr>
          <p:cNvPr id="14342" name="Text Box 6"/>
          <p:cNvSpPr txBox="1">
            <a:spLocks noChangeArrowheads="1"/>
          </p:cNvSpPr>
          <p:nvPr/>
        </p:nvSpPr>
        <p:spPr bwMode="auto">
          <a:xfrm>
            <a:off x="1295400" y="2057400"/>
            <a:ext cx="336550" cy="366713"/>
          </a:xfrm>
          <a:prstGeom prst="rect">
            <a:avLst/>
          </a:prstGeom>
          <a:noFill/>
          <a:ln w="9525">
            <a:noFill/>
            <a:miter lim="800000"/>
            <a:headEnd/>
            <a:tailEnd/>
          </a:ln>
          <a:effectLst/>
        </p:spPr>
        <p:txBody>
          <a:bodyPr wrap="none">
            <a:spAutoFit/>
          </a:bodyPr>
          <a:lstStyle/>
          <a:p>
            <a:r>
              <a:rPr lang="en-US" sz="1800" u="sng"/>
              <a:t>X</a:t>
            </a:r>
          </a:p>
        </p:txBody>
      </p:sp>
      <p:sp>
        <p:nvSpPr>
          <p:cNvPr id="14343" name="Text Box 7"/>
          <p:cNvSpPr txBox="1">
            <a:spLocks noChangeArrowheads="1"/>
          </p:cNvSpPr>
          <p:nvPr/>
        </p:nvSpPr>
        <p:spPr bwMode="auto">
          <a:xfrm>
            <a:off x="6019800" y="5257800"/>
            <a:ext cx="336550" cy="366713"/>
          </a:xfrm>
          <a:prstGeom prst="rect">
            <a:avLst/>
          </a:prstGeom>
          <a:noFill/>
          <a:ln w="9525">
            <a:noFill/>
            <a:miter lim="800000"/>
            <a:headEnd/>
            <a:tailEnd/>
          </a:ln>
          <a:effectLst/>
        </p:spPr>
        <p:txBody>
          <a:bodyPr>
            <a:spAutoFit/>
          </a:bodyPr>
          <a:lstStyle/>
          <a:p>
            <a:r>
              <a:rPr lang="en-US" sz="1800" u="sng"/>
              <a:t>Y</a:t>
            </a:r>
          </a:p>
        </p:txBody>
      </p:sp>
      <p:sp>
        <p:nvSpPr>
          <p:cNvPr id="14344" name="Line 8"/>
          <p:cNvSpPr>
            <a:spLocks noChangeShapeType="1"/>
          </p:cNvSpPr>
          <p:nvPr/>
        </p:nvSpPr>
        <p:spPr bwMode="auto">
          <a:xfrm>
            <a:off x="1600200" y="5410200"/>
            <a:ext cx="3810000" cy="0"/>
          </a:xfrm>
          <a:prstGeom prst="line">
            <a:avLst/>
          </a:prstGeom>
          <a:noFill/>
          <a:ln w="19050">
            <a:solidFill>
              <a:schemeClr val="tx1"/>
            </a:solidFill>
            <a:prstDash val="dash"/>
            <a:round/>
            <a:headEnd/>
            <a:tailEnd/>
          </a:ln>
          <a:effectLst/>
        </p:spPr>
        <p:txBody>
          <a:bodyPr/>
          <a:lstStyle/>
          <a:p>
            <a:endParaRPr lang="th-TH"/>
          </a:p>
        </p:txBody>
      </p:sp>
      <p:sp>
        <p:nvSpPr>
          <p:cNvPr id="14345" name="Line 9"/>
          <p:cNvSpPr>
            <a:spLocks noChangeShapeType="1"/>
          </p:cNvSpPr>
          <p:nvPr/>
        </p:nvSpPr>
        <p:spPr bwMode="auto">
          <a:xfrm>
            <a:off x="1600200" y="4572000"/>
            <a:ext cx="3810000" cy="0"/>
          </a:xfrm>
          <a:prstGeom prst="line">
            <a:avLst/>
          </a:prstGeom>
          <a:noFill/>
          <a:ln w="19050">
            <a:solidFill>
              <a:schemeClr val="tx1"/>
            </a:solidFill>
            <a:prstDash val="dash"/>
            <a:round/>
            <a:headEnd/>
            <a:tailEnd/>
          </a:ln>
          <a:effectLst/>
        </p:spPr>
        <p:txBody>
          <a:bodyPr/>
          <a:lstStyle/>
          <a:p>
            <a:endParaRPr lang="th-TH"/>
          </a:p>
        </p:txBody>
      </p:sp>
      <p:sp>
        <p:nvSpPr>
          <p:cNvPr id="14346" name="Line 10"/>
          <p:cNvSpPr>
            <a:spLocks noChangeShapeType="1"/>
          </p:cNvSpPr>
          <p:nvPr/>
        </p:nvSpPr>
        <p:spPr bwMode="auto">
          <a:xfrm>
            <a:off x="1600200" y="3733800"/>
            <a:ext cx="3810000" cy="0"/>
          </a:xfrm>
          <a:prstGeom prst="line">
            <a:avLst/>
          </a:prstGeom>
          <a:noFill/>
          <a:ln w="19050">
            <a:solidFill>
              <a:schemeClr val="tx1"/>
            </a:solidFill>
            <a:prstDash val="dash"/>
            <a:round/>
            <a:headEnd/>
            <a:tailEnd/>
          </a:ln>
          <a:effectLst/>
        </p:spPr>
        <p:txBody>
          <a:bodyPr/>
          <a:lstStyle/>
          <a:p>
            <a:endParaRPr lang="th-TH"/>
          </a:p>
        </p:txBody>
      </p:sp>
      <p:sp>
        <p:nvSpPr>
          <p:cNvPr id="14347" name="Line 11"/>
          <p:cNvSpPr>
            <a:spLocks noChangeShapeType="1"/>
          </p:cNvSpPr>
          <p:nvPr/>
        </p:nvSpPr>
        <p:spPr bwMode="auto">
          <a:xfrm>
            <a:off x="1600200" y="2895600"/>
            <a:ext cx="3810000" cy="0"/>
          </a:xfrm>
          <a:prstGeom prst="line">
            <a:avLst/>
          </a:prstGeom>
          <a:noFill/>
          <a:ln w="19050">
            <a:solidFill>
              <a:schemeClr val="tx1"/>
            </a:solidFill>
            <a:prstDash val="dash"/>
            <a:round/>
            <a:headEnd/>
            <a:tailEnd/>
          </a:ln>
          <a:effectLst/>
        </p:spPr>
        <p:txBody>
          <a:bodyPr/>
          <a:lstStyle/>
          <a:p>
            <a:endParaRPr lang="th-TH"/>
          </a:p>
        </p:txBody>
      </p:sp>
      <p:sp>
        <p:nvSpPr>
          <p:cNvPr id="14348" name="Line 12"/>
          <p:cNvSpPr>
            <a:spLocks noChangeShapeType="1"/>
          </p:cNvSpPr>
          <p:nvPr/>
        </p:nvSpPr>
        <p:spPr bwMode="auto">
          <a:xfrm>
            <a:off x="1752600" y="2209800"/>
            <a:ext cx="0" cy="3352800"/>
          </a:xfrm>
          <a:prstGeom prst="line">
            <a:avLst/>
          </a:prstGeom>
          <a:noFill/>
          <a:ln w="25400">
            <a:solidFill>
              <a:schemeClr val="tx1"/>
            </a:solidFill>
            <a:prstDash val="dash"/>
            <a:round/>
            <a:headEnd/>
            <a:tailEnd/>
          </a:ln>
          <a:effectLst/>
        </p:spPr>
        <p:txBody>
          <a:bodyPr/>
          <a:lstStyle/>
          <a:p>
            <a:endParaRPr lang="th-TH"/>
          </a:p>
        </p:txBody>
      </p:sp>
      <p:sp>
        <p:nvSpPr>
          <p:cNvPr id="14349" name="Line 13"/>
          <p:cNvSpPr>
            <a:spLocks noChangeShapeType="1"/>
          </p:cNvSpPr>
          <p:nvPr/>
        </p:nvSpPr>
        <p:spPr bwMode="auto">
          <a:xfrm>
            <a:off x="2514600" y="2209800"/>
            <a:ext cx="0" cy="3352800"/>
          </a:xfrm>
          <a:prstGeom prst="line">
            <a:avLst/>
          </a:prstGeom>
          <a:noFill/>
          <a:ln w="25400">
            <a:solidFill>
              <a:schemeClr val="tx1"/>
            </a:solidFill>
            <a:prstDash val="dash"/>
            <a:round/>
            <a:headEnd/>
            <a:tailEnd/>
          </a:ln>
          <a:effectLst/>
        </p:spPr>
        <p:txBody>
          <a:bodyPr/>
          <a:lstStyle/>
          <a:p>
            <a:endParaRPr lang="th-TH"/>
          </a:p>
        </p:txBody>
      </p:sp>
      <p:sp>
        <p:nvSpPr>
          <p:cNvPr id="14350" name="Line 14"/>
          <p:cNvSpPr>
            <a:spLocks noChangeShapeType="1"/>
          </p:cNvSpPr>
          <p:nvPr/>
        </p:nvSpPr>
        <p:spPr bwMode="auto">
          <a:xfrm>
            <a:off x="3276600" y="2209800"/>
            <a:ext cx="0" cy="3352800"/>
          </a:xfrm>
          <a:prstGeom prst="line">
            <a:avLst/>
          </a:prstGeom>
          <a:noFill/>
          <a:ln w="25400">
            <a:solidFill>
              <a:schemeClr val="tx1"/>
            </a:solidFill>
            <a:prstDash val="dash"/>
            <a:round/>
            <a:headEnd/>
            <a:tailEnd/>
          </a:ln>
          <a:effectLst/>
        </p:spPr>
        <p:txBody>
          <a:bodyPr/>
          <a:lstStyle/>
          <a:p>
            <a:endParaRPr lang="th-TH"/>
          </a:p>
        </p:txBody>
      </p:sp>
      <p:sp>
        <p:nvSpPr>
          <p:cNvPr id="14351" name="Line 15"/>
          <p:cNvSpPr>
            <a:spLocks noChangeShapeType="1"/>
          </p:cNvSpPr>
          <p:nvPr/>
        </p:nvSpPr>
        <p:spPr bwMode="auto">
          <a:xfrm>
            <a:off x="4038600" y="2209800"/>
            <a:ext cx="0" cy="3352800"/>
          </a:xfrm>
          <a:prstGeom prst="line">
            <a:avLst/>
          </a:prstGeom>
          <a:noFill/>
          <a:ln w="25400">
            <a:solidFill>
              <a:schemeClr val="tx1"/>
            </a:solidFill>
            <a:prstDash val="dash"/>
            <a:round/>
            <a:headEnd/>
            <a:tailEnd/>
          </a:ln>
          <a:effectLst/>
        </p:spPr>
        <p:txBody>
          <a:bodyPr/>
          <a:lstStyle/>
          <a:p>
            <a:endParaRPr lang="th-TH"/>
          </a:p>
        </p:txBody>
      </p:sp>
      <p:sp>
        <p:nvSpPr>
          <p:cNvPr id="14352" name="Line 16"/>
          <p:cNvSpPr>
            <a:spLocks noChangeShapeType="1"/>
          </p:cNvSpPr>
          <p:nvPr/>
        </p:nvSpPr>
        <p:spPr bwMode="auto">
          <a:xfrm>
            <a:off x="4800600" y="2209800"/>
            <a:ext cx="0" cy="3352800"/>
          </a:xfrm>
          <a:prstGeom prst="line">
            <a:avLst/>
          </a:prstGeom>
          <a:noFill/>
          <a:ln w="25400">
            <a:solidFill>
              <a:schemeClr val="tx1"/>
            </a:solidFill>
            <a:prstDash val="dash"/>
            <a:round/>
            <a:headEnd/>
            <a:tailEnd/>
          </a:ln>
          <a:effectLst/>
        </p:spPr>
        <p:txBody>
          <a:bodyPr/>
          <a:lstStyle/>
          <a:p>
            <a:endParaRPr lang="th-TH"/>
          </a:p>
        </p:txBody>
      </p:sp>
      <p:sp>
        <p:nvSpPr>
          <p:cNvPr id="14353" name="Text Box 17"/>
          <p:cNvSpPr txBox="1">
            <a:spLocks noChangeArrowheads="1"/>
          </p:cNvSpPr>
          <p:nvPr/>
        </p:nvSpPr>
        <p:spPr bwMode="auto">
          <a:xfrm>
            <a:off x="1279525" y="5165725"/>
            <a:ext cx="296863" cy="336550"/>
          </a:xfrm>
          <a:prstGeom prst="rect">
            <a:avLst/>
          </a:prstGeom>
          <a:noFill/>
          <a:ln w="9525">
            <a:noFill/>
            <a:miter lim="800000"/>
            <a:headEnd/>
            <a:tailEnd/>
          </a:ln>
          <a:effectLst/>
        </p:spPr>
        <p:txBody>
          <a:bodyPr wrap="none">
            <a:spAutoFit/>
          </a:bodyPr>
          <a:lstStyle/>
          <a:p>
            <a:r>
              <a:rPr lang="en-US" sz="1600"/>
              <a:t>1</a:t>
            </a:r>
          </a:p>
        </p:txBody>
      </p:sp>
      <p:sp>
        <p:nvSpPr>
          <p:cNvPr id="14354" name="Text Box 18"/>
          <p:cNvSpPr txBox="1">
            <a:spLocks noChangeArrowheads="1"/>
          </p:cNvSpPr>
          <p:nvPr/>
        </p:nvSpPr>
        <p:spPr bwMode="auto">
          <a:xfrm>
            <a:off x="1143000" y="4419600"/>
            <a:ext cx="409575" cy="336550"/>
          </a:xfrm>
          <a:prstGeom prst="rect">
            <a:avLst/>
          </a:prstGeom>
          <a:noFill/>
          <a:ln w="9525">
            <a:noFill/>
            <a:miter lim="800000"/>
            <a:headEnd/>
            <a:tailEnd/>
          </a:ln>
          <a:effectLst/>
        </p:spPr>
        <p:txBody>
          <a:bodyPr wrap="none">
            <a:spAutoFit/>
          </a:bodyPr>
          <a:lstStyle/>
          <a:p>
            <a:r>
              <a:rPr lang="en-US" sz="1600"/>
              <a:t>10</a:t>
            </a:r>
          </a:p>
        </p:txBody>
      </p:sp>
      <p:sp>
        <p:nvSpPr>
          <p:cNvPr id="14355" name="Text Box 19"/>
          <p:cNvSpPr txBox="1">
            <a:spLocks noChangeArrowheads="1"/>
          </p:cNvSpPr>
          <p:nvPr/>
        </p:nvSpPr>
        <p:spPr bwMode="auto">
          <a:xfrm>
            <a:off x="1143000" y="3581400"/>
            <a:ext cx="409575" cy="336550"/>
          </a:xfrm>
          <a:prstGeom prst="rect">
            <a:avLst/>
          </a:prstGeom>
          <a:noFill/>
          <a:ln w="9525">
            <a:noFill/>
            <a:miter lim="800000"/>
            <a:headEnd/>
            <a:tailEnd/>
          </a:ln>
          <a:effectLst/>
        </p:spPr>
        <p:txBody>
          <a:bodyPr wrap="none">
            <a:spAutoFit/>
          </a:bodyPr>
          <a:lstStyle/>
          <a:p>
            <a:r>
              <a:rPr lang="en-US" sz="1600"/>
              <a:t>20</a:t>
            </a:r>
          </a:p>
        </p:txBody>
      </p:sp>
      <p:sp>
        <p:nvSpPr>
          <p:cNvPr id="14356" name="Text Box 20"/>
          <p:cNvSpPr txBox="1">
            <a:spLocks noChangeArrowheads="1"/>
          </p:cNvSpPr>
          <p:nvPr/>
        </p:nvSpPr>
        <p:spPr bwMode="auto">
          <a:xfrm>
            <a:off x="1143000" y="2667000"/>
            <a:ext cx="409575" cy="336550"/>
          </a:xfrm>
          <a:prstGeom prst="rect">
            <a:avLst/>
          </a:prstGeom>
          <a:noFill/>
          <a:ln w="9525">
            <a:noFill/>
            <a:miter lim="800000"/>
            <a:headEnd/>
            <a:tailEnd/>
          </a:ln>
          <a:effectLst/>
        </p:spPr>
        <p:txBody>
          <a:bodyPr wrap="none">
            <a:spAutoFit/>
          </a:bodyPr>
          <a:lstStyle/>
          <a:p>
            <a:r>
              <a:rPr lang="en-US" sz="1600"/>
              <a:t>30</a:t>
            </a:r>
          </a:p>
        </p:txBody>
      </p:sp>
      <p:sp>
        <p:nvSpPr>
          <p:cNvPr id="14357" name="Text Box 21"/>
          <p:cNvSpPr txBox="1">
            <a:spLocks noChangeArrowheads="1"/>
          </p:cNvSpPr>
          <p:nvPr/>
        </p:nvSpPr>
        <p:spPr bwMode="auto">
          <a:xfrm>
            <a:off x="1600200" y="5715000"/>
            <a:ext cx="296863" cy="336550"/>
          </a:xfrm>
          <a:prstGeom prst="rect">
            <a:avLst/>
          </a:prstGeom>
          <a:noFill/>
          <a:ln w="9525">
            <a:noFill/>
            <a:miter lim="800000"/>
            <a:headEnd/>
            <a:tailEnd/>
          </a:ln>
          <a:effectLst/>
        </p:spPr>
        <p:txBody>
          <a:bodyPr wrap="none">
            <a:spAutoFit/>
          </a:bodyPr>
          <a:lstStyle/>
          <a:p>
            <a:r>
              <a:rPr lang="en-US" sz="1600"/>
              <a:t>1</a:t>
            </a:r>
          </a:p>
        </p:txBody>
      </p:sp>
      <p:sp>
        <p:nvSpPr>
          <p:cNvPr id="14358" name="Text Box 22"/>
          <p:cNvSpPr txBox="1">
            <a:spLocks noChangeArrowheads="1"/>
          </p:cNvSpPr>
          <p:nvPr/>
        </p:nvSpPr>
        <p:spPr bwMode="auto">
          <a:xfrm>
            <a:off x="2362200" y="5715000"/>
            <a:ext cx="296863" cy="336550"/>
          </a:xfrm>
          <a:prstGeom prst="rect">
            <a:avLst/>
          </a:prstGeom>
          <a:noFill/>
          <a:ln w="9525">
            <a:noFill/>
            <a:miter lim="800000"/>
            <a:headEnd/>
            <a:tailEnd/>
          </a:ln>
          <a:effectLst/>
        </p:spPr>
        <p:txBody>
          <a:bodyPr wrap="none">
            <a:spAutoFit/>
          </a:bodyPr>
          <a:lstStyle/>
          <a:p>
            <a:r>
              <a:rPr lang="en-US" sz="1600"/>
              <a:t>5</a:t>
            </a:r>
          </a:p>
        </p:txBody>
      </p:sp>
      <p:sp>
        <p:nvSpPr>
          <p:cNvPr id="14359" name="Text Box 23"/>
          <p:cNvSpPr txBox="1">
            <a:spLocks noChangeArrowheads="1"/>
          </p:cNvSpPr>
          <p:nvPr/>
        </p:nvSpPr>
        <p:spPr bwMode="auto">
          <a:xfrm>
            <a:off x="3124200" y="5715000"/>
            <a:ext cx="409575" cy="336550"/>
          </a:xfrm>
          <a:prstGeom prst="rect">
            <a:avLst/>
          </a:prstGeom>
          <a:noFill/>
          <a:ln w="9525">
            <a:noFill/>
            <a:miter lim="800000"/>
            <a:headEnd/>
            <a:tailEnd/>
          </a:ln>
          <a:effectLst/>
        </p:spPr>
        <p:txBody>
          <a:bodyPr wrap="none">
            <a:spAutoFit/>
          </a:bodyPr>
          <a:lstStyle/>
          <a:p>
            <a:r>
              <a:rPr lang="en-US" sz="1600"/>
              <a:t>10</a:t>
            </a:r>
          </a:p>
        </p:txBody>
      </p:sp>
      <p:sp>
        <p:nvSpPr>
          <p:cNvPr id="14360" name="Text Box 24"/>
          <p:cNvSpPr txBox="1">
            <a:spLocks noChangeArrowheads="1"/>
          </p:cNvSpPr>
          <p:nvPr/>
        </p:nvSpPr>
        <p:spPr bwMode="auto">
          <a:xfrm>
            <a:off x="3886200" y="5715000"/>
            <a:ext cx="409575" cy="336550"/>
          </a:xfrm>
          <a:prstGeom prst="rect">
            <a:avLst/>
          </a:prstGeom>
          <a:noFill/>
          <a:ln w="9525">
            <a:noFill/>
            <a:miter lim="800000"/>
            <a:headEnd/>
            <a:tailEnd/>
          </a:ln>
          <a:effectLst/>
        </p:spPr>
        <p:txBody>
          <a:bodyPr wrap="none">
            <a:spAutoFit/>
          </a:bodyPr>
          <a:lstStyle/>
          <a:p>
            <a:r>
              <a:rPr lang="en-US" sz="1600"/>
              <a:t>15</a:t>
            </a:r>
          </a:p>
        </p:txBody>
      </p:sp>
      <p:sp>
        <p:nvSpPr>
          <p:cNvPr id="14361" name="Text Box 25"/>
          <p:cNvSpPr txBox="1">
            <a:spLocks noChangeArrowheads="1"/>
          </p:cNvSpPr>
          <p:nvPr/>
        </p:nvSpPr>
        <p:spPr bwMode="auto">
          <a:xfrm>
            <a:off x="4648200" y="5715000"/>
            <a:ext cx="409575" cy="336550"/>
          </a:xfrm>
          <a:prstGeom prst="rect">
            <a:avLst/>
          </a:prstGeom>
          <a:noFill/>
          <a:ln w="9525">
            <a:noFill/>
            <a:miter lim="800000"/>
            <a:headEnd/>
            <a:tailEnd/>
          </a:ln>
          <a:effectLst/>
        </p:spPr>
        <p:txBody>
          <a:bodyPr wrap="none">
            <a:spAutoFit/>
          </a:bodyPr>
          <a:lstStyle/>
          <a:p>
            <a:r>
              <a:rPr lang="en-US" sz="1600"/>
              <a:t>20</a:t>
            </a:r>
          </a:p>
        </p:txBody>
      </p:sp>
      <p:sp>
        <p:nvSpPr>
          <p:cNvPr id="14362" name="Oval 26"/>
          <p:cNvSpPr>
            <a:spLocks noChangeArrowheads="1"/>
          </p:cNvSpPr>
          <p:nvPr/>
        </p:nvSpPr>
        <p:spPr bwMode="auto">
          <a:xfrm>
            <a:off x="1981200" y="3200400"/>
            <a:ext cx="228600" cy="228600"/>
          </a:xfrm>
          <a:prstGeom prst="ellipse">
            <a:avLst/>
          </a:prstGeom>
          <a:solidFill>
            <a:srgbClr val="FFCC00"/>
          </a:solidFill>
          <a:ln w="9525">
            <a:solidFill>
              <a:schemeClr val="tx1"/>
            </a:solidFill>
            <a:round/>
            <a:headEnd/>
            <a:tailEnd/>
          </a:ln>
          <a:effectLst/>
        </p:spPr>
        <p:txBody>
          <a:bodyPr wrap="none" anchor="ctr"/>
          <a:lstStyle/>
          <a:p>
            <a:endParaRPr lang="th-TH"/>
          </a:p>
        </p:txBody>
      </p:sp>
      <p:sp>
        <p:nvSpPr>
          <p:cNvPr id="14363" name="Oval 27"/>
          <p:cNvSpPr>
            <a:spLocks noChangeArrowheads="1"/>
          </p:cNvSpPr>
          <p:nvPr/>
        </p:nvSpPr>
        <p:spPr bwMode="auto">
          <a:xfrm>
            <a:off x="2743200" y="4038600"/>
            <a:ext cx="228600" cy="228600"/>
          </a:xfrm>
          <a:prstGeom prst="ellipse">
            <a:avLst/>
          </a:prstGeom>
          <a:solidFill>
            <a:srgbClr val="FFCC00"/>
          </a:solidFill>
          <a:ln w="9525">
            <a:solidFill>
              <a:schemeClr val="tx1"/>
            </a:solidFill>
            <a:round/>
            <a:headEnd/>
            <a:tailEnd/>
          </a:ln>
          <a:effectLst/>
        </p:spPr>
        <p:txBody>
          <a:bodyPr wrap="none" anchor="ctr"/>
          <a:lstStyle/>
          <a:p>
            <a:endParaRPr lang="th-TH"/>
          </a:p>
        </p:txBody>
      </p:sp>
      <p:sp>
        <p:nvSpPr>
          <p:cNvPr id="14364" name="Oval 28"/>
          <p:cNvSpPr>
            <a:spLocks noChangeArrowheads="1"/>
          </p:cNvSpPr>
          <p:nvPr/>
        </p:nvSpPr>
        <p:spPr bwMode="auto">
          <a:xfrm>
            <a:off x="3505200" y="4876800"/>
            <a:ext cx="228600" cy="228600"/>
          </a:xfrm>
          <a:prstGeom prst="ellipse">
            <a:avLst/>
          </a:prstGeom>
          <a:solidFill>
            <a:srgbClr val="FFCC00"/>
          </a:solidFill>
          <a:ln w="9525">
            <a:solidFill>
              <a:schemeClr val="tx1"/>
            </a:solidFill>
            <a:round/>
            <a:headEnd/>
            <a:tailEnd/>
          </a:ln>
          <a:effectLst/>
        </p:spPr>
        <p:txBody>
          <a:bodyPr wrap="none" anchor="ctr"/>
          <a:lstStyle/>
          <a:p>
            <a:endParaRPr lang="th-TH"/>
          </a:p>
        </p:txBody>
      </p:sp>
      <p:sp>
        <p:nvSpPr>
          <p:cNvPr id="14365" name="Oval 29"/>
          <p:cNvSpPr>
            <a:spLocks noChangeArrowheads="1"/>
          </p:cNvSpPr>
          <p:nvPr/>
        </p:nvSpPr>
        <p:spPr bwMode="auto">
          <a:xfrm>
            <a:off x="4267200" y="3200400"/>
            <a:ext cx="228600" cy="228600"/>
          </a:xfrm>
          <a:prstGeom prst="ellipse">
            <a:avLst/>
          </a:prstGeom>
          <a:solidFill>
            <a:srgbClr val="FFCC00"/>
          </a:solidFill>
          <a:ln w="9525">
            <a:solidFill>
              <a:schemeClr val="tx1"/>
            </a:solidFill>
            <a:round/>
            <a:headEnd/>
            <a:tailEnd/>
          </a:ln>
          <a:effectLst/>
        </p:spPr>
        <p:txBody>
          <a:bodyPr wrap="none" anchor="ctr"/>
          <a:lstStyle/>
          <a:p>
            <a:endParaRPr lang="th-TH"/>
          </a:p>
        </p:txBody>
      </p:sp>
      <p:sp>
        <p:nvSpPr>
          <p:cNvPr id="14366" name="Text Box 30"/>
          <p:cNvSpPr txBox="1">
            <a:spLocks noChangeArrowheads="1"/>
          </p:cNvSpPr>
          <p:nvPr/>
        </p:nvSpPr>
        <p:spPr bwMode="auto">
          <a:xfrm>
            <a:off x="5715000" y="2819400"/>
            <a:ext cx="3257550" cy="1465263"/>
          </a:xfrm>
          <a:prstGeom prst="rect">
            <a:avLst/>
          </a:prstGeom>
          <a:solidFill>
            <a:srgbClr val="FFFF00"/>
          </a:solidFill>
          <a:ln w="9525">
            <a:noFill/>
            <a:miter lim="800000"/>
            <a:headEnd/>
            <a:tailEnd/>
          </a:ln>
          <a:effectLst/>
        </p:spPr>
        <p:txBody>
          <a:bodyPr>
            <a:spAutoFit/>
          </a:bodyPr>
          <a:lstStyle/>
          <a:p>
            <a:r>
              <a:rPr lang="en-US" sz="1800"/>
              <a:t>We have covered everyone</a:t>
            </a:r>
          </a:p>
          <a:p>
            <a:r>
              <a:rPr lang="en-US" sz="1800"/>
              <a:t>of the </a:t>
            </a:r>
            <a:r>
              <a:rPr lang="en-US" sz="1800" u="sng"/>
              <a:t>5 x 6</a:t>
            </a:r>
            <a:r>
              <a:rPr lang="en-US" sz="1800"/>
              <a:t> Cartesian product of equivalence</a:t>
            </a:r>
          </a:p>
          <a:p>
            <a:r>
              <a:rPr lang="en-US" sz="1800"/>
              <a:t>classes (including invalid</a:t>
            </a:r>
          </a:p>
          <a:p>
            <a:r>
              <a:rPr lang="en-US" sz="1800"/>
              <a:t>inputs)</a:t>
            </a:r>
          </a:p>
        </p:txBody>
      </p:sp>
      <p:sp>
        <p:nvSpPr>
          <p:cNvPr id="14367" name="Oval 32"/>
          <p:cNvSpPr>
            <a:spLocks noChangeArrowheads="1"/>
          </p:cNvSpPr>
          <p:nvPr/>
        </p:nvSpPr>
        <p:spPr bwMode="auto">
          <a:xfrm>
            <a:off x="2743200" y="4876800"/>
            <a:ext cx="228600" cy="228600"/>
          </a:xfrm>
          <a:prstGeom prst="ellipse">
            <a:avLst/>
          </a:prstGeom>
          <a:solidFill>
            <a:srgbClr val="FFCC00"/>
          </a:solidFill>
          <a:ln w="9525">
            <a:solidFill>
              <a:schemeClr val="tx1"/>
            </a:solidFill>
            <a:round/>
            <a:headEnd/>
            <a:tailEnd/>
          </a:ln>
          <a:effectLst/>
        </p:spPr>
        <p:txBody>
          <a:bodyPr wrap="none" anchor="ctr"/>
          <a:lstStyle/>
          <a:p>
            <a:endParaRPr lang="th-TH"/>
          </a:p>
        </p:txBody>
      </p:sp>
      <p:sp>
        <p:nvSpPr>
          <p:cNvPr id="14368" name="Oval 33"/>
          <p:cNvSpPr>
            <a:spLocks noChangeArrowheads="1"/>
          </p:cNvSpPr>
          <p:nvPr/>
        </p:nvSpPr>
        <p:spPr bwMode="auto">
          <a:xfrm>
            <a:off x="1981200" y="4876800"/>
            <a:ext cx="228600" cy="228600"/>
          </a:xfrm>
          <a:prstGeom prst="ellipse">
            <a:avLst/>
          </a:prstGeom>
          <a:solidFill>
            <a:srgbClr val="FFCC00"/>
          </a:solidFill>
          <a:ln w="9525">
            <a:solidFill>
              <a:schemeClr val="tx1"/>
            </a:solidFill>
            <a:round/>
            <a:headEnd/>
            <a:tailEnd/>
          </a:ln>
          <a:effectLst/>
        </p:spPr>
        <p:txBody>
          <a:bodyPr wrap="none" anchor="ctr"/>
          <a:lstStyle/>
          <a:p>
            <a:endParaRPr lang="th-TH"/>
          </a:p>
        </p:txBody>
      </p:sp>
      <p:sp>
        <p:nvSpPr>
          <p:cNvPr id="14369" name="Oval 34"/>
          <p:cNvSpPr>
            <a:spLocks noChangeArrowheads="1"/>
          </p:cNvSpPr>
          <p:nvPr/>
        </p:nvSpPr>
        <p:spPr bwMode="auto">
          <a:xfrm>
            <a:off x="4267200" y="4038600"/>
            <a:ext cx="228600" cy="228600"/>
          </a:xfrm>
          <a:prstGeom prst="ellipse">
            <a:avLst/>
          </a:prstGeom>
          <a:solidFill>
            <a:srgbClr val="FFCC00"/>
          </a:solidFill>
          <a:ln w="9525">
            <a:solidFill>
              <a:schemeClr val="tx1"/>
            </a:solidFill>
            <a:round/>
            <a:headEnd/>
            <a:tailEnd/>
          </a:ln>
          <a:effectLst/>
        </p:spPr>
        <p:txBody>
          <a:bodyPr wrap="none" anchor="ctr"/>
          <a:lstStyle/>
          <a:p>
            <a:endParaRPr lang="th-TH"/>
          </a:p>
        </p:txBody>
      </p:sp>
      <p:sp>
        <p:nvSpPr>
          <p:cNvPr id="14370" name="Oval 35"/>
          <p:cNvSpPr>
            <a:spLocks noChangeArrowheads="1"/>
          </p:cNvSpPr>
          <p:nvPr/>
        </p:nvSpPr>
        <p:spPr bwMode="auto">
          <a:xfrm>
            <a:off x="3505200" y="4038600"/>
            <a:ext cx="228600" cy="228600"/>
          </a:xfrm>
          <a:prstGeom prst="ellipse">
            <a:avLst/>
          </a:prstGeom>
          <a:solidFill>
            <a:srgbClr val="FFCC00"/>
          </a:solidFill>
          <a:ln w="9525">
            <a:solidFill>
              <a:schemeClr val="tx1"/>
            </a:solidFill>
            <a:round/>
            <a:headEnd/>
            <a:tailEnd/>
          </a:ln>
          <a:effectLst/>
        </p:spPr>
        <p:txBody>
          <a:bodyPr wrap="none" anchor="ctr"/>
          <a:lstStyle/>
          <a:p>
            <a:endParaRPr lang="th-TH"/>
          </a:p>
        </p:txBody>
      </p:sp>
      <p:sp>
        <p:nvSpPr>
          <p:cNvPr id="14371" name="Oval 36"/>
          <p:cNvSpPr>
            <a:spLocks noChangeArrowheads="1"/>
          </p:cNvSpPr>
          <p:nvPr/>
        </p:nvSpPr>
        <p:spPr bwMode="auto">
          <a:xfrm>
            <a:off x="1981200" y="4038600"/>
            <a:ext cx="228600" cy="228600"/>
          </a:xfrm>
          <a:prstGeom prst="ellipse">
            <a:avLst/>
          </a:prstGeom>
          <a:solidFill>
            <a:srgbClr val="FFCC00"/>
          </a:solidFill>
          <a:ln w="9525">
            <a:solidFill>
              <a:schemeClr val="tx1"/>
            </a:solidFill>
            <a:round/>
            <a:headEnd/>
            <a:tailEnd/>
          </a:ln>
          <a:effectLst/>
        </p:spPr>
        <p:txBody>
          <a:bodyPr wrap="none" anchor="ctr"/>
          <a:lstStyle/>
          <a:p>
            <a:endParaRPr lang="th-TH"/>
          </a:p>
        </p:txBody>
      </p:sp>
      <p:sp>
        <p:nvSpPr>
          <p:cNvPr id="14372" name="Oval 37"/>
          <p:cNvSpPr>
            <a:spLocks noChangeArrowheads="1"/>
          </p:cNvSpPr>
          <p:nvPr/>
        </p:nvSpPr>
        <p:spPr bwMode="auto">
          <a:xfrm>
            <a:off x="3505200" y="3200400"/>
            <a:ext cx="228600" cy="228600"/>
          </a:xfrm>
          <a:prstGeom prst="ellipse">
            <a:avLst/>
          </a:prstGeom>
          <a:solidFill>
            <a:srgbClr val="FFCC00"/>
          </a:solidFill>
          <a:ln w="9525">
            <a:solidFill>
              <a:schemeClr val="tx1"/>
            </a:solidFill>
            <a:round/>
            <a:headEnd/>
            <a:tailEnd/>
          </a:ln>
          <a:effectLst/>
        </p:spPr>
        <p:txBody>
          <a:bodyPr wrap="none" anchor="ctr"/>
          <a:lstStyle/>
          <a:p>
            <a:endParaRPr lang="th-TH"/>
          </a:p>
        </p:txBody>
      </p:sp>
      <p:sp>
        <p:nvSpPr>
          <p:cNvPr id="14373" name="Oval 38"/>
          <p:cNvSpPr>
            <a:spLocks noChangeArrowheads="1"/>
          </p:cNvSpPr>
          <p:nvPr/>
        </p:nvSpPr>
        <p:spPr bwMode="auto">
          <a:xfrm>
            <a:off x="2743200" y="3200400"/>
            <a:ext cx="228600" cy="228600"/>
          </a:xfrm>
          <a:prstGeom prst="ellipse">
            <a:avLst/>
          </a:prstGeom>
          <a:solidFill>
            <a:srgbClr val="FFCC00"/>
          </a:solidFill>
          <a:ln w="9525">
            <a:solidFill>
              <a:schemeClr val="tx1"/>
            </a:solidFill>
            <a:round/>
            <a:headEnd/>
            <a:tailEnd/>
          </a:ln>
          <a:effectLst/>
        </p:spPr>
        <p:txBody>
          <a:bodyPr wrap="none" anchor="ctr"/>
          <a:lstStyle/>
          <a:p>
            <a:endParaRPr lang="th-TH"/>
          </a:p>
        </p:txBody>
      </p:sp>
      <p:sp>
        <p:nvSpPr>
          <p:cNvPr id="14374" name="Oval 39"/>
          <p:cNvSpPr>
            <a:spLocks noChangeArrowheads="1"/>
          </p:cNvSpPr>
          <p:nvPr/>
        </p:nvSpPr>
        <p:spPr bwMode="auto">
          <a:xfrm>
            <a:off x="4267200" y="4876800"/>
            <a:ext cx="228600" cy="228600"/>
          </a:xfrm>
          <a:prstGeom prst="ellipse">
            <a:avLst/>
          </a:prstGeom>
          <a:solidFill>
            <a:srgbClr val="FFCC00"/>
          </a:solidFill>
          <a:ln w="9525">
            <a:solidFill>
              <a:schemeClr val="tx1"/>
            </a:solidFill>
            <a:round/>
            <a:headEnd/>
            <a:tailEnd/>
          </a:ln>
          <a:effectLst/>
        </p:spPr>
        <p:txBody>
          <a:bodyPr wrap="none" anchor="ctr"/>
          <a:lstStyle/>
          <a:p>
            <a:endParaRPr lang="th-TH"/>
          </a:p>
        </p:txBody>
      </p:sp>
      <p:sp>
        <p:nvSpPr>
          <p:cNvPr id="14375" name="Oval 40"/>
          <p:cNvSpPr>
            <a:spLocks noChangeArrowheads="1"/>
          </p:cNvSpPr>
          <p:nvPr/>
        </p:nvSpPr>
        <p:spPr bwMode="auto">
          <a:xfrm>
            <a:off x="1524000" y="2514600"/>
            <a:ext cx="228600" cy="228600"/>
          </a:xfrm>
          <a:prstGeom prst="ellipse">
            <a:avLst/>
          </a:prstGeom>
          <a:solidFill>
            <a:srgbClr val="FF00FF"/>
          </a:solidFill>
          <a:ln w="9525">
            <a:solidFill>
              <a:schemeClr val="tx1"/>
            </a:solidFill>
            <a:round/>
            <a:headEnd/>
            <a:tailEnd/>
          </a:ln>
          <a:effectLst/>
        </p:spPr>
        <p:txBody>
          <a:bodyPr wrap="none" anchor="ctr"/>
          <a:lstStyle/>
          <a:p>
            <a:endParaRPr lang="th-TH"/>
          </a:p>
        </p:txBody>
      </p:sp>
      <p:sp>
        <p:nvSpPr>
          <p:cNvPr id="14376" name="Oval 41"/>
          <p:cNvSpPr>
            <a:spLocks noChangeArrowheads="1"/>
          </p:cNvSpPr>
          <p:nvPr/>
        </p:nvSpPr>
        <p:spPr bwMode="auto">
          <a:xfrm>
            <a:off x="1981200" y="2514600"/>
            <a:ext cx="228600" cy="228600"/>
          </a:xfrm>
          <a:prstGeom prst="ellipse">
            <a:avLst/>
          </a:prstGeom>
          <a:solidFill>
            <a:srgbClr val="FF00FF"/>
          </a:solidFill>
          <a:ln w="9525">
            <a:solidFill>
              <a:schemeClr val="tx1"/>
            </a:solidFill>
            <a:round/>
            <a:headEnd/>
            <a:tailEnd/>
          </a:ln>
          <a:effectLst/>
        </p:spPr>
        <p:txBody>
          <a:bodyPr wrap="none" anchor="ctr"/>
          <a:lstStyle/>
          <a:p>
            <a:endParaRPr lang="th-TH"/>
          </a:p>
        </p:txBody>
      </p:sp>
      <p:sp>
        <p:nvSpPr>
          <p:cNvPr id="14377" name="Oval 42"/>
          <p:cNvSpPr>
            <a:spLocks noChangeArrowheads="1"/>
          </p:cNvSpPr>
          <p:nvPr/>
        </p:nvSpPr>
        <p:spPr bwMode="auto">
          <a:xfrm>
            <a:off x="2743200" y="2514600"/>
            <a:ext cx="228600" cy="228600"/>
          </a:xfrm>
          <a:prstGeom prst="ellipse">
            <a:avLst/>
          </a:prstGeom>
          <a:solidFill>
            <a:srgbClr val="FF00FF"/>
          </a:solidFill>
          <a:ln w="9525">
            <a:solidFill>
              <a:schemeClr val="tx1"/>
            </a:solidFill>
            <a:round/>
            <a:headEnd/>
            <a:tailEnd/>
          </a:ln>
          <a:effectLst/>
        </p:spPr>
        <p:txBody>
          <a:bodyPr wrap="none" anchor="ctr"/>
          <a:lstStyle/>
          <a:p>
            <a:endParaRPr lang="th-TH"/>
          </a:p>
        </p:txBody>
      </p:sp>
      <p:sp>
        <p:nvSpPr>
          <p:cNvPr id="14378" name="Oval 43"/>
          <p:cNvSpPr>
            <a:spLocks noChangeArrowheads="1"/>
          </p:cNvSpPr>
          <p:nvPr/>
        </p:nvSpPr>
        <p:spPr bwMode="auto">
          <a:xfrm>
            <a:off x="3505200" y="2514600"/>
            <a:ext cx="228600" cy="228600"/>
          </a:xfrm>
          <a:prstGeom prst="ellipse">
            <a:avLst/>
          </a:prstGeom>
          <a:solidFill>
            <a:srgbClr val="FF00FF"/>
          </a:solidFill>
          <a:ln w="9525">
            <a:solidFill>
              <a:schemeClr val="tx1"/>
            </a:solidFill>
            <a:round/>
            <a:headEnd/>
            <a:tailEnd/>
          </a:ln>
          <a:effectLst/>
        </p:spPr>
        <p:txBody>
          <a:bodyPr wrap="none" anchor="ctr"/>
          <a:lstStyle/>
          <a:p>
            <a:endParaRPr lang="th-TH"/>
          </a:p>
        </p:txBody>
      </p:sp>
      <p:sp>
        <p:nvSpPr>
          <p:cNvPr id="14379" name="Oval 44"/>
          <p:cNvSpPr>
            <a:spLocks noChangeArrowheads="1"/>
          </p:cNvSpPr>
          <p:nvPr/>
        </p:nvSpPr>
        <p:spPr bwMode="auto">
          <a:xfrm>
            <a:off x="4267200" y="2514600"/>
            <a:ext cx="228600" cy="228600"/>
          </a:xfrm>
          <a:prstGeom prst="ellipse">
            <a:avLst/>
          </a:prstGeom>
          <a:solidFill>
            <a:srgbClr val="FF00FF"/>
          </a:solidFill>
          <a:ln w="9525">
            <a:solidFill>
              <a:schemeClr val="tx1"/>
            </a:solidFill>
            <a:round/>
            <a:headEnd/>
            <a:tailEnd/>
          </a:ln>
          <a:effectLst/>
        </p:spPr>
        <p:txBody>
          <a:bodyPr wrap="none" anchor="ctr"/>
          <a:lstStyle/>
          <a:p>
            <a:endParaRPr lang="th-TH"/>
          </a:p>
        </p:txBody>
      </p:sp>
      <p:sp>
        <p:nvSpPr>
          <p:cNvPr id="14380" name="Oval 45"/>
          <p:cNvSpPr>
            <a:spLocks noChangeArrowheads="1"/>
          </p:cNvSpPr>
          <p:nvPr/>
        </p:nvSpPr>
        <p:spPr bwMode="auto">
          <a:xfrm>
            <a:off x="4953000" y="2514600"/>
            <a:ext cx="228600" cy="228600"/>
          </a:xfrm>
          <a:prstGeom prst="ellipse">
            <a:avLst/>
          </a:prstGeom>
          <a:solidFill>
            <a:srgbClr val="FF00FF"/>
          </a:solidFill>
          <a:ln w="9525">
            <a:solidFill>
              <a:schemeClr val="tx1"/>
            </a:solidFill>
            <a:round/>
            <a:headEnd/>
            <a:tailEnd/>
          </a:ln>
          <a:effectLst/>
        </p:spPr>
        <p:txBody>
          <a:bodyPr wrap="none" anchor="ctr"/>
          <a:lstStyle/>
          <a:p>
            <a:endParaRPr lang="th-TH"/>
          </a:p>
        </p:txBody>
      </p:sp>
      <p:sp>
        <p:nvSpPr>
          <p:cNvPr id="14381" name="Oval 46"/>
          <p:cNvSpPr>
            <a:spLocks noChangeArrowheads="1"/>
          </p:cNvSpPr>
          <p:nvPr/>
        </p:nvSpPr>
        <p:spPr bwMode="auto">
          <a:xfrm>
            <a:off x="1524000" y="5334000"/>
            <a:ext cx="228600" cy="228600"/>
          </a:xfrm>
          <a:prstGeom prst="ellipse">
            <a:avLst/>
          </a:prstGeom>
          <a:solidFill>
            <a:srgbClr val="FF00FF"/>
          </a:solidFill>
          <a:ln w="9525">
            <a:solidFill>
              <a:schemeClr val="tx1"/>
            </a:solidFill>
            <a:round/>
            <a:headEnd/>
            <a:tailEnd/>
          </a:ln>
          <a:effectLst/>
        </p:spPr>
        <p:txBody>
          <a:bodyPr wrap="none" anchor="ctr"/>
          <a:lstStyle/>
          <a:p>
            <a:endParaRPr lang="th-TH"/>
          </a:p>
        </p:txBody>
      </p:sp>
      <p:sp>
        <p:nvSpPr>
          <p:cNvPr id="14382" name="Oval 47"/>
          <p:cNvSpPr>
            <a:spLocks noChangeArrowheads="1"/>
          </p:cNvSpPr>
          <p:nvPr/>
        </p:nvSpPr>
        <p:spPr bwMode="auto">
          <a:xfrm>
            <a:off x="1524000" y="4800600"/>
            <a:ext cx="228600" cy="228600"/>
          </a:xfrm>
          <a:prstGeom prst="ellipse">
            <a:avLst/>
          </a:prstGeom>
          <a:solidFill>
            <a:srgbClr val="FF00FF"/>
          </a:solidFill>
          <a:ln w="9525">
            <a:solidFill>
              <a:schemeClr val="tx1"/>
            </a:solidFill>
            <a:round/>
            <a:headEnd/>
            <a:tailEnd/>
          </a:ln>
          <a:effectLst/>
        </p:spPr>
        <p:txBody>
          <a:bodyPr wrap="none" anchor="ctr"/>
          <a:lstStyle/>
          <a:p>
            <a:endParaRPr lang="th-TH"/>
          </a:p>
        </p:txBody>
      </p:sp>
      <p:sp>
        <p:nvSpPr>
          <p:cNvPr id="14383" name="Oval 48"/>
          <p:cNvSpPr>
            <a:spLocks noChangeArrowheads="1"/>
          </p:cNvSpPr>
          <p:nvPr/>
        </p:nvSpPr>
        <p:spPr bwMode="auto">
          <a:xfrm>
            <a:off x="1524000" y="3962400"/>
            <a:ext cx="228600" cy="228600"/>
          </a:xfrm>
          <a:prstGeom prst="ellipse">
            <a:avLst/>
          </a:prstGeom>
          <a:solidFill>
            <a:srgbClr val="FF00FF"/>
          </a:solidFill>
          <a:ln w="9525">
            <a:solidFill>
              <a:schemeClr val="tx1"/>
            </a:solidFill>
            <a:round/>
            <a:headEnd/>
            <a:tailEnd/>
          </a:ln>
          <a:effectLst/>
        </p:spPr>
        <p:txBody>
          <a:bodyPr wrap="none" anchor="ctr"/>
          <a:lstStyle/>
          <a:p>
            <a:endParaRPr lang="th-TH"/>
          </a:p>
        </p:txBody>
      </p:sp>
      <p:sp>
        <p:nvSpPr>
          <p:cNvPr id="14384" name="Oval 49"/>
          <p:cNvSpPr>
            <a:spLocks noChangeArrowheads="1"/>
          </p:cNvSpPr>
          <p:nvPr/>
        </p:nvSpPr>
        <p:spPr bwMode="auto">
          <a:xfrm>
            <a:off x="1524000" y="3200400"/>
            <a:ext cx="228600" cy="228600"/>
          </a:xfrm>
          <a:prstGeom prst="ellipse">
            <a:avLst/>
          </a:prstGeom>
          <a:solidFill>
            <a:srgbClr val="FF00FF"/>
          </a:solidFill>
          <a:ln w="9525">
            <a:solidFill>
              <a:schemeClr val="tx1"/>
            </a:solidFill>
            <a:round/>
            <a:headEnd/>
            <a:tailEnd/>
          </a:ln>
          <a:effectLst/>
        </p:spPr>
        <p:txBody>
          <a:bodyPr wrap="none" anchor="ctr"/>
          <a:lstStyle/>
          <a:p>
            <a:endParaRPr lang="th-TH"/>
          </a:p>
        </p:txBody>
      </p:sp>
      <p:sp>
        <p:nvSpPr>
          <p:cNvPr id="14385" name="Oval 50"/>
          <p:cNvSpPr>
            <a:spLocks noChangeArrowheads="1"/>
          </p:cNvSpPr>
          <p:nvPr/>
        </p:nvSpPr>
        <p:spPr bwMode="auto">
          <a:xfrm>
            <a:off x="4953000" y="5334000"/>
            <a:ext cx="228600" cy="228600"/>
          </a:xfrm>
          <a:prstGeom prst="ellipse">
            <a:avLst/>
          </a:prstGeom>
          <a:solidFill>
            <a:srgbClr val="FF00FF"/>
          </a:solidFill>
          <a:ln w="9525">
            <a:solidFill>
              <a:schemeClr val="tx1"/>
            </a:solidFill>
            <a:round/>
            <a:headEnd/>
            <a:tailEnd/>
          </a:ln>
          <a:effectLst/>
        </p:spPr>
        <p:txBody>
          <a:bodyPr wrap="none" anchor="ctr"/>
          <a:lstStyle/>
          <a:p>
            <a:endParaRPr lang="th-TH"/>
          </a:p>
        </p:txBody>
      </p:sp>
      <p:sp>
        <p:nvSpPr>
          <p:cNvPr id="14386" name="Oval 51"/>
          <p:cNvSpPr>
            <a:spLocks noChangeArrowheads="1"/>
          </p:cNvSpPr>
          <p:nvPr/>
        </p:nvSpPr>
        <p:spPr bwMode="auto">
          <a:xfrm>
            <a:off x="4267200" y="5334000"/>
            <a:ext cx="228600" cy="228600"/>
          </a:xfrm>
          <a:prstGeom prst="ellipse">
            <a:avLst/>
          </a:prstGeom>
          <a:solidFill>
            <a:srgbClr val="FF00FF"/>
          </a:solidFill>
          <a:ln w="9525">
            <a:solidFill>
              <a:schemeClr val="tx1"/>
            </a:solidFill>
            <a:round/>
            <a:headEnd/>
            <a:tailEnd/>
          </a:ln>
          <a:effectLst/>
        </p:spPr>
        <p:txBody>
          <a:bodyPr wrap="none" anchor="ctr"/>
          <a:lstStyle/>
          <a:p>
            <a:endParaRPr lang="th-TH"/>
          </a:p>
        </p:txBody>
      </p:sp>
      <p:sp>
        <p:nvSpPr>
          <p:cNvPr id="14387" name="Oval 52"/>
          <p:cNvSpPr>
            <a:spLocks noChangeArrowheads="1"/>
          </p:cNvSpPr>
          <p:nvPr/>
        </p:nvSpPr>
        <p:spPr bwMode="auto">
          <a:xfrm>
            <a:off x="3505200" y="5334000"/>
            <a:ext cx="228600" cy="228600"/>
          </a:xfrm>
          <a:prstGeom prst="ellipse">
            <a:avLst/>
          </a:prstGeom>
          <a:solidFill>
            <a:srgbClr val="FF00FF"/>
          </a:solidFill>
          <a:ln w="9525">
            <a:solidFill>
              <a:schemeClr val="tx1"/>
            </a:solidFill>
            <a:round/>
            <a:headEnd/>
            <a:tailEnd/>
          </a:ln>
          <a:effectLst/>
        </p:spPr>
        <p:txBody>
          <a:bodyPr wrap="none" anchor="ctr"/>
          <a:lstStyle/>
          <a:p>
            <a:endParaRPr lang="th-TH"/>
          </a:p>
        </p:txBody>
      </p:sp>
      <p:sp>
        <p:nvSpPr>
          <p:cNvPr id="14388" name="Oval 53"/>
          <p:cNvSpPr>
            <a:spLocks noChangeArrowheads="1"/>
          </p:cNvSpPr>
          <p:nvPr/>
        </p:nvSpPr>
        <p:spPr bwMode="auto">
          <a:xfrm>
            <a:off x="2743200" y="5334000"/>
            <a:ext cx="228600" cy="228600"/>
          </a:xfrm>
          <a:prstGeom prst="ellipse">
            <a:avLst/>
          </a:prstGeom>
          <a:solidFill>
            <a:srgbClr val="FF00FF"/>
          </a:solidFill>
          <a:ln w="9525">
            <a:solidFill>
              <a:schemeClr val="tx1"/>
            </a:solidFill>
            <a:round/>
            <a:headEnd/>
            <a:tailEnd/>
          </a:ln>
          <a:effectLst/>
        </p:spPr>
        <p:txBody>
          <a:bodyPr wrap="none" anchor="ctr"/>
          <a:lstStyle/>
          <a:p>
            <a:endParaRPr lang="th-TH"/>
          </a:p>
        </p:txBody>
      </p:sp>
      <p:sp>
        <p:nvSpPr>
          <p:cNvPr id="14389" name="Oval 54"/>
          <p:cNvSpPr>
            <a:spLocks noChangeArrowheads="1"/>
          </p:cNvSpPr>
          <p:nvPr/>
        </p:nvSpPr>
        <p:spPr bwMode="auto">
          <a:xfrm>
            <a:off x="2057400" y="5334000"/>
            <a:ext cx="228600" cy="228600"/>
          </a:xfrm>
          <a:prstGeom prst="ellipse">
            <a:avLst/>
          </a:prstGeom>
          <a:solidFill>
            <a:srgbClr val="FF00FF"/>
          </a:solidFill>
          <a:ln w="9525">
            <a:solidFill>
              <a:schemeClr val="tx1"/>
            </a:solidFill>
            <a:round/>
            <a:headEnd/>
            <a:tailEnd/>
          </a:ln>
          <a:effectLst/>
        </p:spPr>
        <p:txBody>
          <a:bodyPr wrap="none" anchor="ctr"/>
          <a:lstStyle/>
          <a:p>
            <a:endParaRPr lang="th-TH"/>
          </a:p>
        </p:txBody>
      </p:sp>
      <p:sp>
        <p:nvSpPr>
          <p:cNvPr id="14390" name="Oval 55"/>
          <p:cNvSpPr>
            <a:spLocks noChangeArrowheads="1"/>
          </p:cNvSpPr>
          <p:nvPr/>
        </p:nvSpPr>
        <p:spPr bwMode="auto">
          <a:xfrm>
            <a:off x="4953000" y="4876800"/>
            <a:ext cx="228600" cy="228600"/>
          </a:xfrm>
          <a:prstGeom prst="ellipse">
            <a:avLst/>
          </a:prstGeom>
          <a:solidFill>
            <a:srgbClr val="FF00FF"/>
          </a:solidFill>
          <a:ln w="9525">
            <a:solidFill>
              <a:schemeClr val="tx1"/>
            </a:solidFill>
            <a:round/>
            <a:headEnd/>
            <a:tailEnd/>
          </a:ln>
          <a:effectLst/>
        </p:spPr>
        <p:txBody>
          <a:bodyPr wrap="none" anchor="ctr"/>
          <a:lstStyle/>
          <a:p>
            <a:endParaRPr lang="th-TH"/>
          </a:p>
        </p:txBody>
      </p:sp>
      <p:sp>
        <p:nvSpPr>
          <p:cNvPr id="14391" name="Oval 56"/>
          <p:cNvSpPr>
            <a:spLocks noChangeArrowheads="1"/>
          </p:cNvSpPr>
          <p:nvPr/>
        </p:nvSpPr>
        <p:spPr bwMode="auto">
          <a:xfrm>
            <a:off x="4953000" y="4038600"/>
            <a:ext cx="228600" cy="228600"/>
          </a:xfrm>
          <a:prstGeom prst="ellipse">
            <a:avLst/>
          </a:prstGeom>
          <a:solidFill>
            <a:srgbClr val="FF00FF"/>
          </a:solidFill>
          <a:ln w="9525">
            <a:solidFill>
              <a:schemeClr val="tx1"/>
            </a:solidFill>
            <a:round/>
            <a:headEnd/>
            <a:tailEnd/>
          </a:ln>
          <a:effectLst/>
        </p:spPr>
        <p:txBody>
          <a:bodyPr wrap="none" anchor="ctr"/>
          <a:lstStyle/>
          <a:p>
            <a:endParaRPr lang="th-TH"/>
          </a:p>
        </p:txBody>
      </p:sp>
      <p:sp>
        <p:nvSpPr>
          <p:cNvPr id="14392" name="Oval 57"/>
          <p:cNvSpPr>
            <a:spLocks noChangeArrowheads="1"/>
          </p:cNvSpPr>
          <p:nvPr/>
        </p:nvSpPr>
        <p:spPr bwMode="auto">
          <a:xfrm>
            <a:off x="4953000" y="3200400"/>
            <a:ext cx="228600" cy="228600"/>
          </a:xfrm>
          <a:prstGeom prst="ellipse">
            <a:avLst/>
          </a:prstGeom>
          <a:solidFill>
            <a:srgbClr val="FF00FF"/>
          </a:solidFill>
          <a:ln w="9525">
            <a:solidFill>
              <a:schemeClr val="tx1"/>
            </a:solidFill>
            <a:round/>
            <a:headEnd/>
            <a:tailEnd/>
          </a:ln>
          <a:effectLst/>
        </p:spPr>
        <p:txBody>
          <a:bodyPr wrap="none" anchor="ctr"/>
          <a:lstStyle/>
          <a:p>
            <a:endParaRPr lang="th-TH"/>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14282" y="1928802"/>
            <a:ext cx="8799268" cy="707886"/>
          </a:xfrm>
          <a:prstGeom prst="rect">
            <a:avLst/>
          </a:prstGeom>
        </p:spPr>
        <p:txBody>
          <a:bodyPr wrap="none">
            <a:spAutoFit/>
          </a:bodyPr>
          <a:lstStyle/>
          <a:p>
            <a:pPr algn="ctr"/>
            <a:r>
              <a:rPr lang="en-US" sz="4000" b="1" dirty="0" smtClean="0">
                <a:solidFill>
                  <a:srgbClr val="FFC000"/>
                </a:solidFill>
              </a:rPr>
              <a:t>EXAMPLES OF EQUIVALENCE CLASSES </a:t>
            </a:r>
            <a:endParaRPr lang="en-US" sz="4000" b="1" dirty="0">
              <a:solidFill>
                <a:srgbClr val="FFC000"/>
              </a:solidFill>
            </a:endParaRPr>
          </a:p>
        </p:txBody>
      </p:sp>
      <p:sp>
        <p:nvSpPr>
          <p:cNvPr id="3" name="Date Placeholder 2"/>
          <p:cNvSpPr>
            <a:spLocks noGrp="1"/>
          </p:cNvSpPr>
          <p:nvPr>
            <p:ph type="dt" sz="half" idx="10"/>
          </p:nvPr>
        </p:nvSpPr>
        <p:spPr/>
        <p:txBody>
          <a:bodyPr/>
          <a:lstStyle/>
          <a:p>
            <a:r>
              <a:rPr lang="th-TH" smtClean="0"/>
              <a:t>1/13/2012</a:t>
            </a:r>
            <a:endParaRPr lang="th-TH"/>
          </a:p>
        </p:txBody>
      </p:sp>
      <p:sp>
        <p:nvSpPr>
          <p:cNvPr id="6" name="Footer Placeholder 5"/>
          <p:cNvSpPr>
            <a:spLocks noGrp="1"/>
          </p:cNvSpPr>
          <p:nvPr>
            <p:ph type="ftr" sz="quarter" idx="11"/>
          </p:nvPr>
        </p:nvSpPr>
        <p:spPr/>
        <p:txBody>
          <a:bodyPr/>
          <a:lstStyle/>
          <a:p>
            <a:r>
              <a:rPr lang="en-US" smtClean="0"/>
              <a:t>IT Quality and Software Test. Topic Equivalence Partitioning and Boundary Value Analysis</a:t>
            </a:r>
            <a:endParaRPr lang="th-TH"/>
          </a:p>
        </p:txBody>
      </p:sp>
      <p:sp>
        <p:nvSpPr>
          <p:cNvPr id="5" name="Slide Number Placeholder 4"/>
          <p:cNvSpPr>
            <a:spLocks noGrp="1"/>
          </p:cNvSpPr>
          <p:nvPr>
            <p:ph type="sldNum" sz="quarter" idx="12"/>
          </p:nvPr>
        </p:nvSpPr>
        <p:spPr/>
        <p:txBody>
          <a:bodyPr/>
          <a:lstStyle/>
          <a:p>
            <a:fld id="{C47F1BCF-1B0A-4C4B-86C3-8A1C8916313F}" type="slidenum">
              <a:rPr lang="th-TH" smtClean="0"/>
              <a:pPr/>
              <a:t>29</a:t>
            </a:fld>
            <a:endParaRPr lang="th-TH"/>
          </a:p>
        </p:txBody>
      </p:sp>
    </p:spTree>
    <p:extLst>
      <p:ext uri="{BB962C8B-B14F-4D97-AF65-F5344CB8AC3E}">
        <p14:creationId xmlns:p14="http://schemas.microsoft.com/office/powerpoint/2010/main" val="71159120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a:xfrm>
            <a:off x="685800" y="76200"/>
            <a:ext cx="7772400" cy="1143000"/>
          </a:xfrm>
          <a:prstGeom prst="rect">
            <a:avLst/>
          </a:prstGeom>
        </p:spPr>
        <p:txBody>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1" i="0" u="none" strike="noStrike" kern="1200" cap="none" spc="0" normalizeH="0" baseline="0" noProof="0" dirty="0" smtClean="0">
                <a:ln>
                  <a:noFill/>
                </a:ln>
                <a:solidFill>
                  <a:schemeClr val="tx1"/>
                </a:solidFill>
                <a:effectLst/>
                <a:uLnTx/>
                <a:uFillTx/>
                <a:latin typeface="+mj-lt"/>
                <a:ea typeface="+mj-ea"/>
                <a:cs typeface="+mj-cs"/>
              </a:rPr>
              <a:t>Equivalence partitioning</a:t>
            </a:r>
          </a:p>
        </p:txBody>
      </p:sp>
      <p:sp>
        <p:nvSpPr>
          <p:cNvPr id="3" name="Rectangle 3"/>
          <p:cNvSpPr txBox="1">
            <a:spLocks noChangeArrowheads="1"/>
          </p:cNvSpPr>
          <p:nvPr/>
        </p:nvSpPr>
        <p:spPr>
          <a:xfrm>
            <a:off x="0" y="928670"/>
            <a:ext cx="8634442" cy="4114800"/>
          </a:xfrm>
          <a:prstGeom prst="rect">
            <a:avLst/>
          </a:prstGeom>
        </p:spPr>
        <p:txBody>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3200" b="0" i="0" u="none" strike="noStrike" kern="1200" cap="none" spc="0" normalizeH="0" baseline="0" noProof="0" dirty="0" smtClean="0">
                <a:ln>
                  <a:noFill/>
                </a:ln>
                <a:solidFill>
                  <a:schemeClr val="tx1"/>
                </a:solidFill>
                <a:effectLst/>
                <a:uLnTx/>
                <a:uFillTx/>
                <a:latin typeface="+mn-lt"/>
                <a:ea typeface="+mn-ea"/>
                <a:cs typeface="+mn-cs"/>
              </a:rPr>
              <a:t>A group of tests forms an equivalence class if you believe that:</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800" b="0" i="0" u="none" strike="noStrike" kern="1200" cap="none" spc="0" normalizeH="0" baseline="0" noProof="0" dirty="0" smtClean="0">
                <a:ln>
                  <a:noFill/>
                </a:ln>
                <a:solidFill>
                  <a:schemeClr val="tx1"/>
                </a:solidFill>
                <a:effectLst/>
                <a:uLnTx/>
                <a:uFillTx/>
                <a:latin typeface="+mn-lt"/>
                <a:ea typeface="+mn-ea"/>
                <a:cs typeface="+mn-cs"/>
              </a:rPr>
              <a:t>They all test the same thing</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800" b="0" i="0" u="none" strike="noStrike" kern="1200" cap="none" spc="0" normalizeH="0" baseline="0" noProof="0" dirty="0" smtClean="0">
                <a:ln>
                  <a:noFill/>
                </a:ln>
                <a:solidFill>
                  <a:schemeClr val="tx1"/>
                </a:solidFill>
                <a:effectLst/>
                <a:uLnTx/>
                <a:uFillTx/>
                <a:latin typeface="+mn-lt"/>
                <a:ea typeface="+mn-ea"/>
                <a:cs typeface="+mn-cs"/>
              </a:rPr>
              <a:t>Of one catches a bug, the others probably will too</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800" b="0" i="0" u="none" strike="noStrike" kern="1200" cap="none" spc="0" normalizeH="0" baseline="0" noProof="0" dirty="0" smtClean="0">
                <a:ln>
                  <a:noFill/>
                </a:ln>
                <a:solidFill>
                  <a:schemeClr val="tx1"/>
                </a:solidFill>
                <a:effectLst/>
                <a:uLnTx/>
                <a:uFillTx/>
                <a:latin typeface="+mn-lt"/>
                <a:ea typeface="+mn-ea"/>
                <a:cs typeface="+mn-cs"/>
              </a:rPr>
              <a:t>If one doesn’t catch a bug, the others probably won’t either</a:t>
            </a:r>
          </a:p>
        </p:txBody>
      </p:sp>
      <p:pic>
        <p:nvPicPr>
          <p:cNvPr id="4" name="Picture 4"/>
          <p:cNvPicPr>
            <a:picLocks noChangeAspect="1" noChangeArrowheads="1"/>
          </p:cNvPicPr>
          <p:nvPr/>
        </p:nvPicPr>
        <p:blipFill>
          <a:blip r:embed="rId2" cstate="print"/>
          <a:srcRect/>
          <a:stretch>
            <a:fillRect/>
          </a:stretch>
        </p:blipFill>
        <p:spPr bwMode="auto">
          <a:xfrm>
            <a:off x="2714612" y="3455218"/>
            <a:ext cx="6256351" cy="3239270"/>
          </a:xfrm>
          <a:prstGeom prst="rect">
            <a:avLst/>
          </a:prstGeom>
          <a:noFill/>
          <a:ln w="9525">
            <a:noFill/>
            <a:miter lim="800000"/>
            <a:headEnd/>
            <a:tailEnd/>
          </a:ln>
          <a:effectLst/>
        </p:spPr>
      </p:pic>
      <p:sp>
        <p:nvSpPr>
          <p:cNvPr id="5" name="Date Placeholder 4"/>
          <p:cNvSpPr>
            <a:spLocks noGrp="1"/>
          </p:cNvSpPr>
          <p:nvPr>
            <p:ph type="dt" sz="half" idx="10"/>
          </p:nvPr>
        </p:nvSpPr>
        <p:spPr/>
        <p:txBody>
          <a:bodyPr/>
          <a:lstStyle/>
          <a:p>
            <a:r>
              <a:rPr lang="th-TH" smtClean="0"/>
              <a:t>1/13/2012</a:t>
            </a:r>
            <a:endParaRPr lang="th-TH"/>
          </a:p>
        </p:txBody>
      </p:sp>
      <p:sp>
        <p:nvSpPr>
          <p:cNvPr id="7" name="Footer Placeholder 6"/>
          <p:cNvSpPr>
            <a:spLocks noGrp="1"/>
          </p:cNvSpPr>
          <p:nvPr>
            <p:ph type="ftr" sz="quarter" idx="11"/>
          </p:nvPr>
        </p:nvSpPr>
        <p:spPr/>
        <p:txBody>
          <a:bodyPr/>
          <a:lstStyle/>
          <a:p>
            <a:r>
              <a:rPr lang="en-US" smtClean="0"/>
              <a:t>IT Quality and Software Test. Topic Equivalence Partitioning and Boundary Value Analysis</a:t>
            </a:r>
            <a:endParaRPr lang="th-TH"/>
          </a:p>
        </p:txBody>
      </p:sp>
      <p:sp>
        <p:nvSpPr>
          <p:cNvPr id="6" name="Slide Number Placeholder 5"/>
          <p:cNvSpPr>
            <a:spLocks noGrp="1"/>
          </p:cNvSpPr>
          <p:nvPr>
            <p:ph type="sldNum" sz="quarter" idx="12"/>
          </p:nvPr>
        </p:nvSpPr>
        <p:spPr/>
        <p:txBody>
          <a:bodyPr/>
          <a:lstStyle/>
          <a:p>
            <a:fld id="{C47F1BCF-1B0A-4C4B-86C3-8A1C8916313F}" type="slidenum">
              <a:rPr lang="th-TH" smtClean="0"/>
              <a:pPr/>
              <a:t>3</a:t>
            </a:fld>
            <a:endParaRPr lang="th-TH"/>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r>
              <a:rPr lang="th-TH" smtClean="0"/>
              <a:t>1/13/2012</a:t>
            </a:r>
            <a:endParaRPr lang="th-TH"/>
          </a:p>
        </p:txBody>
      </p:sp>
      <p:sp>
        <p:nvSpPr>
          <p:cNvPr id="4" name="Footer Placeholder 3"/>
          <p:cNvSpPr>
            <a:spLocks noGrp="1"/>
          </p:cNvSpPr>
          <p:nvPr>
            <p:ph type="ftr" sz="quarter" idx="11"/>
          </p:nvPr>
        </p:nvSpPr>
        <p:spPr/>
        <p:txBody>
          <a:bodyPr/>
          <a:lstStyle/>
          <a:p>
            <a:r>
              <a:rPr lang="en-US" smtClean="0"/>
              <a:t>IT Quality and Software Test. Topic Equivalence Partitioning and Boundary Value Analysis</a:t>
            </a:r>
            <a:endParaRPr lang="th-TH"/>
          </a:p>
        </p:txBody>
      </p:sp>
      <p:sp>
        <p:nvSpPr>
          <p:cNvPr id="5" name="Slide Number Placeholder 4"/>
          <p:cNvSpPr>
            <a:spLocks noGrp="1"/>
          </p:cNvSpPr>
          <p:nvPr>
            <p:ph type="sldNum" sz="quarter" idx="12"/>
          </p:nvPr>
        </p:nvSpPr>
        <p:spPr/>
        <p:txBody>
          <a:bodyPr/>
          <a:lstStyle/>
          <a:p>
            <a:fld id="{C47F1BCF-1B0A-4C4B-86C3-8A1C8916313F}" type="slidenum">
              <a:rPr lang="th-TH" smtClean="0"/>
              <a:pPr/>
              <a:t>30</a:t>
            </a:fld>
            <a:endParaRPr lang="th-TH"/>
          </a:p>
        </p:txBody>
      </p:sp>
      <p:sp>
        <p:nvSpPr>
          <p:cNvPr id="7" name="Rectangle 6"/>
          <p:cNvSpPr/>
          <p:nvPr/>
        </p:nvSpPr>
        <p:spPr>
          <a:xfrm>
            <a:off x="714348" y="714356"/>
            <a:ext cx="7848600" cy="5262562"/>
          </a:xfrm>
          <a:prstGeom prst="rect">
            <a:avLst/>
          </a:prstGeom>
        </p:spPr>
        <p:txBody>
          <a:bodyPr>
            <a:spAutoFit/>
          </a:bodyPr>
          <a:lstStyle/>
          <a:p>
            <a:pPr algn="ctr"/>
            <a:r>
              <a:rPr lang="en-US" b="1" dirty="0"/>
              <a:t>EXAMPLES OF EQUIVALENCE CLASSES </a:t>
            </a:r>
          </a:p>
          <a:p>
            <a:pPr algn="ctr"/>
            <a:endParaRPr lang="en-US" dirty="0"/>
          </a:p>
          <a:p>
            <a:pPr>
              <a:buFont typeface="Arial" pitchFamily="34" charset="0"/>
              <a:buChar char="•"/>
            </a:pPr>
            <a:r>
              <a:rPr lang="en-US" dirty="0"/>
              <a:t>Ranges of numbers (such as all numbers between 10 and 99, which are of the same two-digit equivalence class) </a:t>
            </a:r>
          </a:p>
          <a:p>
            <a:pPr>
              <a:buFont typeface="Arial" pitchFamily="34" charset="0"/>
              <a:buChar char="•"/>
            </a:pPr>
            <a:r>
              <a:rPr lang="en-US" dirty="0"/>
              <a:t>Membership in groups (dates, times, country names, etc.) </a:t>
            </a:r>
          </a:p>
          <a:p>
            <a:pPr>
              <a:buFont typeface="Arial" pitchFamily="34" charset="0"/>
              <a:buChar char="•"/>
            </a:pPr>
            <a:r>
              <a:rPr lang="en-US" dirty="0"/>
              <a:t>Invalid inputs (placing symbols into text-only fields, etc.) </a:t>
            </a:r>
          </a:p>
          <a:p>
            <a:pPr>
              <a:buFont typeface="Arial" pitchFamily="34" charset="0"/>
              <a:buChar char="•"/>
            </a:pPr>
            <a:r>
              <a:rPr lang="en-US" dirty="0"/>
              <a:t>Equivalent output events (variation of inputs that produce the same output) </a:t>
            </a:r>
          </a:p>
          <a:p>
            <a:pPr>
              <a:buFont typeface="Arial" pitchFamily="34" charset="0"/>
              <a:buChar char="•"/>
            </a:pPr>
            <a:r>
              <a:rPr lang="en-US" dirty="0"/>
              <a:t>Equivalent operating environments </a:t>
            </a: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95288" y="836613"/>
            <a:ext cx="8353425" cy="5262562"/>
          </a:xfrm>
          <a:prstGeom prst="rect">
            <a:avLst/>
          </a:prstGeom>
        </p:spPr>
        <p:txBody>
          <a:bodyPr>
            <a:spAutoFit/>
          </a:bodyPr>
          <a:lstStyle/>
          <a:p>
            <a:pPr algn="ctr"/>
            <a:r>
              <a:rPr lang="en-US" b="1" dirty="0"/>
              <a:t>EXAMPLES OF EQUIVALENCE CLASSES </a:t>
            </a:r>
          </a:p>
          <a:p>
            <a:pPr algn="ctr"/>
            <a:endParaRPr lang="en-US" dirty="0"/>
          </a:p>
          <a:p>
            <a:pPr>
              <a:buFont typeface="Arial" pitchFamily="34" charset="0"/>
              <a:buChar char="•"/>
            </a:pPr>
            <a:r>
              <a:rPr lang="en-US" dirty="0"/>
              <a:t>Repetition of activities </a:t>
            </a:r>
          </a:p>
          <a:p>
            <a:pPr>
              <a:buFont typeface="Arial" pitchFamily="34" charset="0"/>
              <a:buChar char="•"/>
            </a:pPr>
            <a:r>
              <a:rPr lang="en-US" dirty="0"/>
              <a:t>Number of records in a database (or other equivalent objects) </a:t>
            </a:r>
          </a:p>
          <a:p>
            <a:pPr>
              <a:buFont typeface="Arial" pitchFamily="34" charset="0"/>
              <a:buChar char="•"/>
            </a:pPr>
            <a:r>
              <a:rPr lang="en-US" dirty="0"/>
              <a:t>Equivalent sums or other arithmetic results </a:t>
            </a:r>
          </a:p>
          <a:p>
            <a:pPr>
              <a:buFont typeface="Arial" pitchFamily="34" charset="0"/>
              <a:buChar char="•"/>
            </a:pPr>
            <a:r>
              <a:rPr lang="en-US" dirty="0"/>
              <a:t>Equivalent numbers of items entered (such as the number of characters enter into a field) </a:t>
            </a:r>
          </a:p>
          <a:p>
            <a:pPr>
              <a:buFont typeface="Arial" pitchFamily="34" charset="0"/>
              <a:buChar char="•"/>
            </a:pPr>
            <a:r>
              <a:rPr lang="en-US" dirty="0"/>
              <a:t>Equivalent space (on a page or on a screen) </a:t>
            </a:r>
          </a:p>
          <a:p>
            <a:pPr>
              <a:buFont typeface="Arial" pitchFamily="34" charset="0"/>
              <a:buChar char="•"/>
            </a:pPr>
            <a:r>
              <a:rPr lang="en-US" dirty="0"/>
              <a:t>Equivalent amount of memory, disk space, or other resources available to a program. </a:t>
            </a:r>
          </a:p>
          <a:p>
            <a:endParaRPr lang="en-US" dirty="0"/>
          </a:p>
        </p:txBody>
      </p:sp>
      <p:sp>
        <p:nvSpPr>
          <p:cNvPr id="3" name="Date Placeholder 2"/>
          <p:cNvSpPr>
            <a:spLocks noGrp="1"/>
          </p:cNvSpPr>
          <p:nvPr>
            <p:ph type="dt" sz="half" idx="10"/>
          </p:nvPr>
        </p:nvSpPr>
        <p:spPr/>
        <p:txBody>
          <a:bodyPr/>
          <a:lstStyle/>
          <a:p>
            <a:r>
              <a:rPr lang="th-TH" smtClean="0"/>
              <a:t>1/13/2012</a:t>
            </a:r>
            <a:endParaRPr lang="th-TH"/>
          </a:p>
        </p:txBody>
      </p:sp>
      <p:sp>
        <p:nvSpPr>
          <p:cNvPr id="6" name="Footer Placeholder 5"/>
          <p:cNvSpPr>
            <a:spLocks noGrp="1"/>
          </p:cNvSpPr>
          <p:nvPr>
            <p:ph type="ftr" sz="quarter" idx="11"/>
          </p:nvPr>
        </p:nvSpPr>
        <p:spPr/>
        <p:txBody>
          <a:bodyPr/>
          <a:lstStyle/>
          <a:p>
            <a:r>
              <a:rPr lang="en-US" smtClean="0"/>
              <a:t>IT Quality and Software Test. Topic Equivalence Partitioning and Boundary Value Analysis</a:t>
            </a:r>
            <a:endParaRPr lang="th-TH"/>
          </a:p>
        </p:txBody>
      </p:sp>
      <p:sp>
        <p:nvSpPr>
          <p:cNvPr id="5" name="Slide Number Placeholder 4"/>
          <p:cNvSpPr>
            <a:spLocks noGrp="1"/>
          </p:cNvSpPr>
          <p:nvPr>
            <p:ph type="sldNum" sz="quarter" idx="12"/>
          </p:nvPr>
        </p:nvSpPr>
        <p:spPr/>
        <p:txBody>
          <a:bodyPr/>
          <a:lstStyle/>
          <a:p>
            <a:fld id="{C47F1BCF-1B0A-4C4B-86C3-8A1C8916313F}" type="slidenum">
              <a:rPr lang="th-TH" smtClean="0"/>
              <a:pPr/>
              <a:t>31</a:t>
            </a:fld>
            <a:endParaRPr lang="th-TH"/>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4"/>
          <p:cNvSpPr>
            <a:spLocks noChangeArrowheads="1"/>
          </p:cNvSpPr>
          <p:nvPr/>
        </p:nvSpPr>
        <p:spPr bwMode="auto">
          <a:xfrm>
            <a:off x="1042988" y="981075"/>
            <a:ext cx="6697662" cy="3538538"/>
          </a:xfrm>
          <a:prstGeom prst="rect">
            <a:avLst/>
          </a:prstGeom>
          <a:noFill/>
          <a:ln w="9525">
            <a:noFill/>
            <a:miter lim="800000"/>
            <a:headEnd/>
            <a:tailEnd/>
          </a:ln>
        </p:spPr>
        <p:txBody>
          <a:bodyPr>
            <a:spAutoFit/>
          </a:bodyPr>
          <a:lstStyle/>
          <a:p>
            <a:r>
              <a:rPr lang="en-US" b="1" dirty="0"/>
              <a:t>Example 1:</a:t>
            </a:r>
          </a:p>
          <a:p>
            <a:r>
              <a:rPr lang="en-US" dirty="0"/>
              <a:t> </a:t>
            </a:r>
          </a:p>
          <a:p>
            <a:r>
              <a:rPr lang="en-US" dirty="0"/>
              <a:t>Equals (=) is an equivalence relation because:</a:t>
            </a:r>
          </a:p>
          <a:p>
            <a:r>
              <a:rPr lang="en-US" dirty="0"/>
              <a:t> </a:t>
            </a:r>
          </a:p>
          <a:p>
            <a:r>
              <a:rPr lang="en-US" dirty="0"/>
              <a:t>1)  a = a all the time</a:t>
            </a:r>
          </a:p>
          <a:p>
            <a:r>
              <a:rPr lang="en-US" dirty="0"/>
              <a:t>2)  if a = b, b = a</a:t>
            </a:r>
          </a:p>
          <a:p>
            <a:r>
              <a:rPr lang="en-US" dirty="0"/>
              <a:t>3)  if a = b and b = c, a = c</a:t>
            </a:r>
          </a:p>
        </p:txBody>
      </p:sp>
      <p:sp>
        <p:nvSpPr>
          <p:cNvPr id="3" name="Date Placeholder 2"/>
          <p:cNvSpPr>
            <a:spLocks noGrp="1"/>
          </p:cNvSpPr>
          <p:nvPr>
            <p:ph type="dt" sz="half" idx="10"/>
          </p:nvPr>
        </p:nvSpPr>
        <p:spPr/>
        <p:txBody>
          <a:bodyPr/>
          <a:lstStyle/>
          <a:p>
            <a:r>
              <a:rPr lang="th-TH" smtClean="0"/>
              <a:t>1/13/2012</a:t>
            </a:r>
            <a:endParaRPr lang="th-TH"/>
          </a:p>
        </p:txBody>
      </p:sp>
      <p:sp>
        <p:nvSpPr>
          <p:cNvPr id="5" name="Footer Placeholder 4"/>
          <p:cNvSpPr>
            <a:spLocks noGrp="1"/>
          </p:cNvSpPr>
          <p:nvPr>
            <p:ph type="ftr" sz="quarter" idx="11"/>
          </p:nvPr>
        </p:nvSpPr>
        <p:spPr/>
        <p:txBody>
          <a:bodyPr/>
          <a:lstStyle/>
          <a:p>
            <a:r>
              <a:rPr lang="en-US" smtClean="0"/>
              <a:t>IT Quality and Software Test. Topic Equivalence Partitioning and Boundary Value Analysis</a:t>
            </a:r>
            <a:endParaRPr lang="th-TH"/>
          </a:p>
        </p:txBody>
      </p:sp>
      <p:sp>
        <p:nvSpPr>
          <p:cNvPr id="4" name="Slide Number Placeholder 3"/>
          <p:cNvSpPr>
            <a:spLocks noGrp="1"/>
          </p:cNvSpPr>
          <p:nvPr>
            <p:ph type="sldNum" sz="quarter" idx="12"/>
          </p:nvPr>
        </p:nvSpPr>
        <p:spPr/>
        <p:txBody>
          <a:bodyPr/>
          <a:lstStyle/>
          <a:p>
            <a:fld id="{C47F1BCF-1B0A-4C4B-86C3-8A1C8916313F}" type="slidenum">
              <a:rPr lang="th-TH" smtClean="0"/>
              <a:pPr/>
              <a:t>32</a:t>
            </a:fld>
            <a:endParaRPr lang="th-TH"/>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3"/>
          <p:cNvSpPr>
            <a:spLocks noChangeArrowheads="1"/>
          </p:cNvSpPr>
          <p:nvPr/>
        </p:nvSpPr>
        <p:spPr bwMode="auto">
          <a:xfrm>
            <a:off x="468313" y="590862"/>
            <a:ext cx="8207375" cy="5647700"/>
          </a:xfrm>
          <a:prstGeom prst="rect">
            <a:avLst/>
          </a:prstGeom>
          <a:noFill/>
          <a:ln w="9525">
            <a:noFill/>
            <a:miter lim="800000"/>
            <a:headEnd/>
            <a:tailEnd/>
          </a:ln>
          <a:effectLst/>
        </p:spPr>
        <p:txBody>
          <a:bodyPr bIns="0" anchor="ctr">
            <a:spAutoFit/>
          </a:bodyPr>
          <a:lstStyle/>
          <a:p>
            <a:r>
              <a:rPr lang="en-US" b="1" dirty="0">
                <a:ea typeface="Times New Roman" pitchFamily="18" charset="0"/>
                <a:cs typeface="Tahoma" pitchFamily="34" charset="0"/>
              </a:rPr>
              <a:t>Example 2:</a:t>
            </a:r>
          </a:p>
          <a:p>
            <a:endParaRPr lang="en-US" dirty="0">
              <a:ea typeface="Times New Roman" pitchFamily="18" charset="0"/>
              <a:cs typeface="Tahoma" pitchFamily="34" charset="0"/>
            </a:endParaRPr>
          </a:p>
          <a:p>
            <a:r>
              <a:rPr lang="en-US" b="0" dirty="0">
                <a:ea typeface="Times New Roman" pitchFamily="18" charset="0"/>
                <a:cs typeface="Tahoma" pitchFamily="34" charset="0"/>
              </a:rPr>
              <a:t>Let us define a ~ b if a and b </a:t>
            </a:r>
            <a:r>
              <a:rPr lang="en-US" dirty="0">
                <a:ea typeface="Times New Roman" pitchFamily="18" charset="0"/>
                <a:cs typeface="Tahoma" pitchFamily="34" charset="0"/>
              </a:rPr>
              <a:t>h</a:t>
            </a:r>
            <a:r>
              <a:rPr lang="en-US" b="0" dirty="0">
                <a:ea typeface="Times New Roman" pitchFamily="18" charset="0"/>
                <a:cs typeface="Tahoma" pitchFamily="34" charset="0"/>
              </a:rPr>
              <a:t>ave the same sign (let's pretend 0 has positive sign for the purpose of this example).</a:t>
            </a:r>
          </a:p>
          <a:p>
            <a:endParaRPr lang="en-US" dirty="0">
              <a:ea typeface="Times New Roman" pitchFamily="18" charset="0"/>
              <a:cs typeface="Tahoma" pitchFamily="34" charset="0"/>
            </a:endParaRPr>
          </a:p>
          <a:p>
            <a:r>
              <a:rPr lang="en-US" b="0" dirty="0">
                <a:ea typeface="Times New Roman" pitchFamily="18" charset="0"/>
                <a:cs typeface="Tahoma" pitchFamily="34" charset="0"/>
              </a:rPr>
              <a:t>For example, 3 ~ 5, 7 ~ 2, -5 ~ -18, but -6 is NOT equivalent to 3.</a:t>
            </a:r>
          </a:p>
          <a:p>
            <a:endParaRPr lang="en-US" dirty="0">
              <a:ea typeface="Times New Roman" pitchFamily="18" charset="0"/>
              <a:cs typeface="Tahoma" pitchFamily="34" charset="0"/>
            </a:endParaRPr>
          </a:p>
          <a:p>
            <a:r>
              <a:rPr lang="en-US" b="0" dirty="0">
                <a:ea typeface="Times New Roman" pitchFamily="18" charset="0"/>
                <a:cs typeface="Tahoma" pitchFamily="34" charset="0"/>
              </a:rPr>
              <a:t>1)  a has the same sign as a, so a ~ a</a:t>
            </a:r>
          </a:p>
          <a:p>
            <a:r>
              <a:rPr lang="en-US" b="0" dirty="0">
                <a:ea typeface="Times New Roman" pitchFamily="18" charset="0"/>
                <a:cs typeface="Tahoma" pitchFamily="34" charset="0"/>
              </a:rPr>
              <a:t>2)  if a has the same sign as b, b has the same sign as a</a:t>
            </a:r>
          </a:p>
          <a:p>
            <a:r>
              <a:rPr lang="en-US" b="0" dirty="0">
                <a:ea typeface="Times New Roman" pitchFamily="18" charset="0"/>
                <a:cs typeface="Tahoma" pitchFamily="34" charset="0"/>
              </a:rPr>
              <a:t>3)  if a has the same sign as b, and b has the same sign as c, a and c must have the same sign!</a:t>
            </a:r>
            <a:r>
              <a:rPr lang="en-US" b="0" dirty="0">
                <a:ea typeface="Times New Roman" pitchFamily="18" charset="0"/>
                <a:cs typeface="Angsana New" pitchFamily="18" charset="-34"/>
              </a:rPr>
              <a:t> </a:t>
            </a:r>
          </a:p>
        </p:txBody>
      </p:sp>
      <p:sp>
        <p:nvSpPr>
          <p:cNvPr id="3" name="Date Placeholder 2"/>
          <p:cNvSpPr>
            <a:spLocks noGrp="1"/>
          </p:cNvSpPr>
          <p:nvPr>
            <p:ph type="dt" sz="half" idx="10"/>
          </p:nvPr>
        </p:nvSpPr>
        <p:spPr/>
        <p:txBody>
          <a:bodyPr/>
          <a:lstStyle/>
          <a:p>
            <a:r>
              <a:rPr lang="th-TH" smtClean="0"/>
              <a:t>1/13/2012</a:t>
            </a:r>
            <a:endParaRPr lang="th-TH"/>
          </a:p>
        </p:txBody>
      </p:sp>
      <p:sp>
        <p:nvSpPr>
          <p:cNvPr id="5" name="Footer Placeholder 4"/>
          <p:cNvSpPr>
            <a:spLocks noGrp="1"/>
          </p:cNvSpPr>
          <p:nvPr>
            <p:ph type="ftr" sz="quarter" idx="11"/>
          </p:nvPr>
        </p:nvSpPr>
        <p:spPr/>
        <p:txBody>
          <a:bodyPr/>
          <a:lstStyle/>
          <a:p>
            <a:r>
              <a:rPr lang="en-US" smtClean="0"/>
              <a:t>IT Quality and Software Test. Topic Equivalence Partitioning and Boundary Value Analysis</a:t>
            </a:r>
            <a:endParaRPr lang="th-TH"/>
          </a:p>
        </p:txBody>
      </p:sp>
      <p:sp>
        <p:nvSpPr>
          <p:cNvPr id="4" name="Slide Number Placeholder 3"/>
          <p:cNvSpPr>
            <a:spLocks noGrp="1"/>
          </p:cNvSpPr>
          <p:nvPr>
            <p:ph type="sldNum" sz="quarter" idx="12"/>
          </p:nvPr>
        </p:nvSpPr>
        <p:spPr/>
        <p:txBody>
          <a:bodyPr/>
          <a:lstStyle/>
          <a:p>
            <a:fld id="{C47F1BCF-1B0A-4C4B-86C3-8A1C8916313F}" type="slidenum">
              <a:rPr lang="th-TH" smtClean="0"/>
              <a:pPr/>
              <a:t>33</a:t>
            </a:fld>
            <a:endParaRPr lang="th-TH"/>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ChangeArrowheads="1"/>
          </p:cNvSpPr>
          <p:nvPr/>
        </p:nvSpPr>
        <p:spPr bwMode="auto">
          <a:xfrm>
            <a:off x="395288" y="590069"/>
            <a:ext cx="8353425" cy="5647700"/>
          </a:xfrm>
          <a:prstGeom prst="rect">
            <a:avLst/>
          </a:prstGeom>
          <a:noFill/>
          <a:ln w="9525">
            <a:noFill/>
            <a:miter lim="800000"/>
            <a:headEnd/>
            <a:tailEnd/>
          </a:ln>
          <a:effectLst/>
        </p:spPr>
        <p:txBody>
          <a:bodyPr bIns="0" anchor="ctr">
            <a:spAutoFit/>
          </a:bodyPr>
          <a:lstStyle/>
          <a:p>
            <a:r>
              <a:rPr lang="en-US" b="1" dirty="0">
                <a:ea typeface="Times New Roman" pitchFamily="18" charset="0"/>
                <a:cs typeface="Tahoma" pitchFamily="34" charset="0"/>
              </a:rPr>
              <a:t>Example 3:</a:t>
            </a:r>
          </a:p>
          <a:p>
            <a:endParaRPr lang="en-US" dirty="0">
              <a:ea typeface="Times New Roman" pitchFamily="18" charset="0"/>
              <a:cs typeface="Tahoma" pitchFamily="34" charset="0"/>
            </a:endParaRPr>
          </a:p>
          <a:p>
            <a:r>
              <a:rPr lang="en-US" b="0" dirty="0">
                <a:ea typeface="Times New Roman" pitchFamily="18" charset="0"/>
                <a:cs typeface="Tahoma" pitchFamily="34" charset="0"/>
              </a:rPr>
              <a:t>We will say a ~ b if a and b have the same remainder when you divide by three. (Notice that I've just changed what ~ (equivalent) means - it's different now than in the last example. I can define it in lots of ways, as long as I follow the three rules for equivalence relations.)</a:t>
            </a:r>
          </a:p>
          <a:p>
            <a:endParaRPr lang="en-US" dirty="0">
              <a:ea typeface="Times New Roman" pitchFamily="18" charset="0"/>
              <a:cs typeface="Tahoma" pitchFamily="34" charset="0"/>
            </a:endParaRPr>
          </a:p>
          <a:p>
            <a:r>
              <a:rPr lang="en-US" b="0" dirty="0">
                <a:ea typeface="Times New Roman" pitchFamily="18" charset="0"/>
                <a:cs typeface="Tahoma" pitchFamily="34" charset="0"/>
              </a:rPr>
              <a:t>For example, 3 ~ 6, because both have remainder 0 when you divide by three. Further, 1 ~ 16, because both have remainder 1 when you divide by three, but 2 is NOT equivalent to 7 because 2 has remainder 2, but 7 has remainder 1.</a:t>
            </a:r>
            <a:r>
              <a:rPr lang="en-US" b="0" dirty="0">
                <a:ea typeface="Times New Roman" pitchFamily="18" charset="0"/>
                <a:cs typeface="Angsana New" pitchFamily="18" charset="-34"/>
              </a:rPr>
              <a:t> </a:t>
            </a:r>
          </a:p>
        </p:txBody>
      </p:sp>
      <p:sp>
        <p:nvSpPr>
          <p:cNvPr id="3" name="Date Placeholder 2"/>
          <p:cNvSpPr>
            <a:spLocks noGrp="1"/>
          </p:cNvSpPr>
          <p:nvPr>
            <p:ph type="dt" sz="half" idx="10"/>
          </p:nvPr>
        </p:nvSpPr>
        <p:spPr/>
        <p:txBody>
          <a:bodyPr/>
          <a:lstStyle/>
          <a:p>
            <a:r>
              <a:rPr lang="th-TH" smtClean="0"/>
              <a:t>1/13/2012</a:t>
            </a:r>
            <a:endParaRPr lang="th-TH"/>
          </a:p>
        </p:txBody>
      </p:sp>
      <p:sp>
        <p:nvSpPr>
          <p:cNvPr id="5" name="Footer Placeholder 4"/>
          <p:cNvSpPr>
            <a:spLocks noGrp="1"/>
          </p:cNvSpPr>
          <p:nvPr>
            <p:ph type="ftr" sz="quarter" idx="11"/>
          </p:nvPr>
        </p:nvSpPr>
        <p:spPr/>
        <p:txBody>
          <a:bodyPr/>
          <a:lstStyle/>
          <a:p>
            <a:r>
              <a:rPr lang="en-US" smtClean="0"/>
              <a:t>IT Quality and Software Test. Topic Equivalence Partitioning and Boundary Value Analysis</a:t>
            </a:r>
            <a:endParaRPr lang="th-TH"/>
          </a:p>
        </p:txBody>
      </p:sp>
      <p:sp>
        <p:nvSpPr>
          <p:cNvPr id="4" name="Slide Number Placeholder 3"/>
          <p:cNvSpPr>
            <a:spLocks noGrp="1"/>
          </p:cNvSpPr>
          <p:nvPr>
            <p:ph type="sldNum" sz="quarter" idx="12"/>
          </p:nvPr>
        </p:nvSpPr>
        <p:spPr/>
        <p:txBody>
          <a:bodyPr/>
          <a:lstStyle/>
          <a:p>
            <a:fld id="{C47F1BCF-1B0A-4C4B-86C3-8A1C8916313F}" type="slidenum">
              <a:rPr lang="th-TH" smtClean="0"/>
              <a:pPr/>
              <a:t>34</a:t>
            </a:fld>
            <a:endParaRPr lang="th-TH"/>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949800" y="1857364"/>
            <a:ext cx="5259774" cy="923330"/>
          </a:xfrm>
          <a:prstGeom prst="rect">
            <a:avLst/>
          </a:prstGeom>
        </p:spPr>
        <p:txBody>
          <a:bodyPr wrap="none">
            <a:spAutoFit/>
          </a:bodyPr>
          <a:lstStyle/>
          <a:p>
            <a:pPr algn="ctr"/>
            <a:r>
              <a:rPr lang="en-US" sz="5400" b="1" dirty="0" smtClean="0">
                <a:solidFill>
                  <a:srgbClr val="FF9900"/>
                </a:solidFill>
              </a:rPr>
              <a:t>Example Practice</a:t>
            </a:r>
            <a:endParaRPr lang="en-US" sz="5400" b="1" dirty="0">
              <a:solidFill>
                <a:srgbClr val="FF9900"/>
              </a:solidFill>
            </a:endParaRPr>
          </a:p>
        </p:txBody>
      </p:sp>
      <p:sp>
        <p:nvSpPr>
          <p:cNvPr id="3" name="Date Placeholder 2"/>
          <p:cNvSpPr>
            <a:spLocks noGrp="1"/>
          </p:cNvSpPr>
          <p:nvPr>
            <p:ph type="dt" sz="half" idx="10"/>
          </p:nvPr>
        </p:nvSpPr>
        <p:spPr/>
        <p:txBody>
          <a:bodyPr/>
          <a:lstStyle/>
          <a:p>
            <a:r>
              <a:rPr lang="th-TH" smtClean="0"/>
              <a:t>1/13/2012</a:t>
            </a:r>
            <a:endParaRPr lang="th-TH"/>
          </a:p>
        </p:txBody>
      </p:sp>
      <p:sp>
        <p:nvSpPr>
          <p:cNvPr id="6" name="Footer Placeholder 5"/>
          <p:cNvSpPr>
            <a:spLocks noGrp="1"/>
          </p:cNvSpPr>
          <p:nvPr>
            <p:ph type="ftr" sz="quarter" idx="11"/>
          </p:nvPr>
        </p:nvSpPr>
        <p:spPr/>
        <p:txBody>
          <a:bodyPr/>
          <a:lstStyle/>
          <a:p>
            <a:r>
              <a:rPr lang="en-US" smtClean="0"/>
              <a:t>IT Quality and Software Test. Topic Equivalence Partitioning and Boundary Value Analysis</a:t>
            </a:r>
            <a:endParaRPr lang="th-TH"/>
          </a:p>
        </p:txBody>
      </p:sp>
      <p:sp>
        <p:nvSpPr>
          <p:cNvPr id="5" name="Slide Number Placeholder 4"/>
          <p:cNvSpPr>
            <a:spLocks noGrp="1"/>
          </p:cNvSpPr>
          <p:nvPr>
            <p:ph type="sldNum" sz="quarter" idx="12"/>
          </p:nvPr>
        </p:nvSpPr>
        <p:spPr/>
        <p:txBody>
          <a:bodyPr/>
          <a:lstStyle/>
          <a:p>
            <a:fld id="{C47F1BCF-1B0A-4C4B-86C3-8A1C8916313F}" type="slidenum">
              <a:rPr lang="th-TH" smtClean="0"/>
              <a:pPr/>
              <a:t>35</a:t>
            </a:fld>
            <a:endParaRPr lang="th-TH"/>
          </a:p>
        </p:txBody>
      </p:sp>
    </p:spTree>
    <p:extLst>
      <p:ext uri="{BB962C8B-B14F-4D97-AF65-F5344CB8AC3E}">
        <p14:creationId xmlns:p14="http://schemas.microsoft.com/office/powerpoint/2010/main" val="711591200"/>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414711" y="1857364"/>
            <a:ext cx="2398413" cy="861774"/>
          </a:xfrm>
          <a:prstGeom prst="rect">
            <a:avLst/>
          </a:prstGeom>
        </p:spPr>
        <p:txBody>
          <a:bodyPr wrap="none">
            <a:spAutoFit/>
          </a:bodyPr>
          <a:lstStyle/>
          <a:p>
            <a:pPr algn="ctr"/>
            <a:r>
              <a:rPr lang="en-US" sz="5000" b="1" dirty="0" smtClean="0">
                <a:solidFill>
                  <a:srgbClr val="FFC000"/>
                </a:solidFill>
              </a:rPr>
              <a:t>Practice</a:t>
            </a:r>
            <a:endParaRPr lang="en-US" sz="5000" b="1" dirty="0">
              <a:solidFill>
                <a:srgbClr val="FFC000"/>
              </a:solidFill>
            </a:endParaRPr>
          </a:p>
        </p:txBody>
      </p:sp>
      <p:sp>
        <p:nvSpPr>
          <p:cNvPr id="3" name="Date Placeholder 2"/>
          <p:cNvSpPr>
            <a:spLocks noGrp="1"/>
          </p:cNvSpPr>
          <p:nvPr>
            <p:ph type="dt" sz="half" idx="10"/>
          </p:nvPr>
        </p:nvSpPr>
        <p:spPr/>
        <p:txBody>
          <a:bodyPr/>
          <a:lstStyle/>
          <a:p>
            <a:r>
              <a:rPr lang="th-TH" smtClean="0"/>
              <a:t>1/13/2012</a:t>
            </a:r>
            <a:endParaRPr lang="th-TH"/>
          </a:p>
        </p:txBody>
      </p:sp>
      <p:sp>
        <p:nvSpPr>
          <p:cNvPr id="6" name="Footer Placeholder 5"/>
          <p:cNvSpPr>
            <a:spLocks noGrp="1"/>
          </p:cNvSpPr>
          <p:nvPr>
            <p:ph type="ftr" sz="quarter" idx="11"/>
          </p:nvPr>
        </p:nvSpPr>
        <p:spPr/>
        <p:txBody>
          <a:bodyPr/>
          <a:lstStyle/>
          <a:p>
            <a:r>
              <a:rPr lang="en-US" smtClean="0"/>
              <a:t>IT Quality and Software Test. Topic Equivalence Partitioning and Boundary Value Analysis</a:t>
            </a:r>
            <a:endParaRPr lang="th-TH"/>
          </a:p>
        </p:txBody>
      </p:sp>
      <p:sp>
        <p:nvSpPr>
          <p:cNvPr id="5" name="Slide Number Placeholder 4"/>
          <p:cNvSpPr>
            <a:spLocks noGrp="1"/>
          </p:cNvSpPr>
          <p:nvPr>
            <p:ph type="sldNum" sz="quarter" idx="12"/>
          </p:nvPr>
        </p:nvSpPr>
        <p:spPr/>
        <p:txBody>
          <a:bodyPr/>
          <a:lstStyle/>
          <a:p>
            <a:fld id="{C47F1BCF-1B0A-4C4B-86C3-8A1C8916313F}" type="slidenum">
              <a:rPr lang="th-TH" smtClean="0"/>
              <a:pPr/>
              <a:t>36</a:t>
            </a:fld>
            <a:endParaRPr lang="th-TH"/>
          </a:p>
        </p:txBody>
      </p:sp>
    </p:spTree>
    <p:extLst>
      <p:ext uri="{BB962C8B-B14F-4D97-AF65-F5344CB8AC3E}">
        <p14:creationId xmlns:p14="http://schemas.microsoft.com/office/powerpoint/2010/main" val="711591200"/>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59632" y="908720"/>
            <a:ext cx="6624736" cy="4401205"/>
          </a:xfrm>
          <a:prstGeom prst="rect">
            <a:avLst/>
          </a:prstGeom>
        </p:spPr>
        <p:txBody>
          <a:bodyPr wrap="square">
            <a:spAutoFit/>
          </a:bodyPr>
          <a:lstStyle/>
          <a:p>
            <a:r>
              <a:rPr lang="en-US" b="1" dirty="0" smtClean="0"/>
              <a:t>Practice 1:</a:t>
            </a:r>
          </a:p>
          <a:p>
            <a:endParaRPr lang="en-US" dirty="0" smtClean="0"/>
          </a:p>
          <a:p>
            <a:r>
              <a:rPr lang="en-US" dirty="0" smtClean="0"/>
              <a:t>if </a:t>
            </a:r>
            <a:r>
              <a:rPr lang="en-US" dirty="0"/>
              <a:t>x = 0 then </a:t>
            </a:r>
            <a:r>
              <a:rPr lang="en-US" dirty="0" smtClean="0"/>
              <a:t>x^3 = </a:t>
            </a:r>
            <a:r>
              <a:rPr lang="en-US" dirty="0"/>
              <a:t>0 mod 4.</a:t>
            </a:r>
            <a:br>
              <a:rPr lang="en-US" dirty="0"/>
            </a:br>
            <a:r>
              <a:rPr lang="en-US" dirty="0"/>
              <a:t>if x = 1 then x^3 </a:t>
            </a:r>
            <a:r>
              <a:rPr lang="en-US" dirty="0" smtClean="0"/>
              <a:t>= </a:t>
            </a:r>
            <a:r>
              <a:rPr lang="en-US" dirty="0"/>
              <a:t>1 mod 4.</a:t>
            </a:r>
            <a:br>
              <a:rPr lang="en-US" dirty="0"/>
            </a:br>
            <a:r>
              <a:rPr lang="en-US" dirty="0"/>
              <a:t>if x = 2 then x^3 </a:t>
            </a:r>
            <a:r>
              <a:rPr lang="en-US" dirty="0" smtClean="0"/>
              <a:t>= </a:t>
            </a:r>
            <a:r>
              <a:rPr lang="en-US" dirty="0"/>
              <a:t>0 mod 4.</a:t>
            </a:r>
            <a:br>
              <a:rPr lang="en-US" dirty="0"/>
            </a:br>
            <a:r>
              <a:rPr lang="en-US" dirty="0"/>
              <a:t>if x = 3 then x^3 </a:t>
            </a:r>
            <a:r>
              <a:rPr lang="en-US" dirty="0" smtClean="0"/>
              <a:t>= </a:t>
            </a:r>
            <a:r>
              <a:rPr lang="en-US" dirty="0"/>
              <a:t>3 mod 4</a:t>
            </a:r>
            <a:r>
              <a:rPr lang="en-US" dirty="0" smtClean="0"/>
              <a:t>.</a:t>
            </a:r>
          </a:p>
          <a:p>
            <a:r>
              <a:rPr lang="en-US" dirty="0" smtClean="0"/>
              <a:t>And now they repeat. </a:t>
            </a:r>
          </a:p>
          <a:p>
            <a:r>
              <a:rPr lang="en-US" dirty="0" smtClean="0"/>
              <a:t>How </a:t>
            </a:r>
            <a:r>
              <a:rPr lang="en-US" dirty="0"/>
              <a:t>many Equivalence </a:t>
            </a:r>
            <a:r>
              <a:rPr lang="en-US" dirty="0" smtClean="0"/>
              <a:t>class(</a:t>
            </a:r>
            <a:r>
              <a:rPr lang="en-US" dirty="0" err="1" smtClean="0"/>
              <a:t>es</a:t>
            </a:r>
            <a:r>
              <a:rPr lang="en-US" dirty="0" smtClean="0"/>
              <a:t>).</a:t>
            </a:r>
            <a:endParaRPr lang="en-US" dirty="0"/>
          </a:p>
          <a:p>
            <a:r>
              <a:rPr lang="en-US" dirty="0"/>
              <a:t/>
            </a:r>
            <a:br>
              <a:rPr lang="en-US" dirty="0"/>
            </a:br>
            <a:endParaRPr lang="th-TH" dirty="0"/>
          </a:p>
        </p:txBody>
      </p:sp>
      <p:sp>
        <p:nvSpPr>
          <p:cNvPr id="3" name="Rectangle 2"/>
          <p:cNvSpPr/>
          <p:nvPr/>
        </p:nvSpPr>
        <p:spPr>
          <a:xfrm>
            <a:off x="1259632" y="4797152"/>
            <a:ext cx="7056784" cy="954107"/>
          </a:xfrm>
          <a:prstGeom prst="rect">
            <a:avLst/>
          </a:prstGeom>
        </p:spPr>
        <p:txBody>
          <a:bodyPr wrap="square">
            <a:spAutoFit/>
          </a:bodyPr>
          <a:lstStyle/>
          <a:p>
            <a:r>
              <a:rPr lang="en-US" dirty="0" smtClean="0"/>
              <a:t>There </a:t>
            </a:r>
            <a:r>
              <a:rPr lang="en-US" dirty="0"/>
              <a:t>are only 3 equivalence classes. </a:t>
            </a:r>
            <a:br>
              <a:rPr lang="en-US" dirty="0"/>
            </a:br>
            <a:endParaRPr lang="th-TH" dirty="0"/>
          </a:p>
        </p:txBody>
      </p:sp>
      <p:sp>
        <p:nvSpPr>
          <p:cNvPr id="4" name="Date Placeholder 3"/>
          <p:cNvSpPr>
            <a:spLocks noGrp="1"/>
          </p:cNvSpPr>
          <p:nvPr>
            <p:ph type="dt" sz="half" idx="10"/>
          </p:nvPr>
        </p:nvSpPr>
        <p:spPr/>
        <p:txBody>
          <a:bodyPr/>
          <a:lstStyle/>
          <a:p>
            <a:r>
              <a:rPr lang="th-TH" smtClean="0"/>
              <a:t>1/13/2012</a:t>
            </a:r>
            <a:endParaRPr lang="th-TH"/>
          </a:p>
        </p:txBody>
      </p:sp>
      <p:sp>
        <p:nvSpPr>
          <p:cNvPr id="6" name="Footer Placeholder 5"/>
          <p:cNvSpPr>
            <a:spLocks noGrp="1"/>
          </p:cNvSpPr>
          <p:nvPr>
            <p:ph type="ftr" sz="quarter" idx="11"/>
          </p:nvPr>
        </p:nvSpPr>
        <p:spPr/>
        <p:txBody>
          <a:bodyPr/>
          <a:lstStyle/>
          <a:p>
            <a:r>
              <a:rPr lang="en-US" smtClean="0"/>
              <a:t>IT Quality and Software Test. Topic Equivalence Partitioning and Boundary Value Analysis</a:t>
            </a:r>
            <a:endParaRPr lang="th-TH"/>
          </a:p>
        </p:txBody>
      </p:sp>
      <p:sp>
        <p:nvSpPr>
          <p:cNvPr id="5" name="Slide Number Placeholder 4"/>
          <p:cNvSpPr>
            <a:spLocks noGrp="1"/>
          </p:cNvSpPr>
          <p:nvPr>
            <p:ph type="sldNum" sz="quarter" idx="12"/>
          </p:nvPr>
        </p:nvSpPr>
        <p:spPr/>
        <p:txBody>
          <a:bodyPr/>
          <a:lstStyle/>
          <a:p>
            <a:fld id="{C47F1BCF-1B0A-4C4B-86C3-8A1C8916313F}" type="slidenum">
              <a:rPr lang="th-TH" smtClean="0"/>
              <a:pPr/>
              <a:t>37</a:t>
            </a:fld>
            <a:endParaRPr lang="th-TH"/>
          </a:p>
        </p:txBody>
      </p:sp>
    </p:spTree>
    <p:extLst>
      <p:ext uri="{BB962C8B-B14F-4D97-AF65-F5344CB8AC3E}">
        <p14:creationId xmlns:p14="http://schemas.microsoft.com/office/powerpoint/2010/main" val="11013235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899592" y="908720"/>
            <a:ext cx="7344816" cy="2246769"/>
          </a:xfrm>
          <a:prstGeom prst="rect">
            <a:avLst/>
          </a:prstGeom>
        </p:spPr>
        <p:txBody>
          <a:bodyPr wrap="square">
            <a:spAutoFit/>
          </a:bodyPr>
          <a:lstStyle/>
          <a:p>
            <a:r>
              <a:rPr lang="en-US" b="1" dirty="0" smtClean="0"/>
              <a:t>Practice 2:</a:t>
            </a:r>
          </a:p>
          <a:p>
            <a:endParaRPr lang="en-US" dirty="0" smtClean="0"/>
          </a:p>
          <a:p>
            <a:r>
              <a:rPr lang="en-US" dirty="0" smtClean="0"/>
              <a:t>set </a:t>
            </a:r>
            <a:r>
              <a:rPr lang="en-US" dirty="0"/>
              <a:t>B = {1,2,3,4,5} </a:t>
            </a:r>
            <a:br>
              <a:rPr lang="en-US" dirty="0"/>
            </a:br>
            <a:r>
              <a:rPr lang="en-US" dirty="0"/>
              <a:t>Find an equivalence relation on B having 3 equivalence classes. </a:t>
            </a:r>
            <a:endParaRPr lang="th-TH" dirty="0"/>
          </a:p>
        </p:txBody>
      </p:sp>
      <p:sp>
        <p:nvSpPr>
          <p:cNvPr id="6" name="Rectangle 5"/>
          <p:cNvSpPr/>
          <p:nvPr/>
        </p:nvSpPr>
        <p:spPr>
          <a:xfrm>
            <a:off x="899592" y="4653136"/>
            <a:ext cx="7344816" cy="954107"/>
          </a:xfrm>
          <a:prstGeom prst="rect">
            <a:avLst/>
          </a:prstGeom>
        </p:spPr>
        <p:txBody>
          <a:bodyPr wrap="square">
            <a:spAutoFit/>
          </a:bodyPr>
          <a:lstStyle/>
          <a:p>
            <a:pPr lvl="0"/>
            <a:r>
              <a:rPr lang="en-US" dirty="0"/>
              <a:t>You can used congruence modulo 3 to do this </a:t>
            </a:r>
            <a:r>
              <a:rPr lang="en-US" dirty="0" smtClean="0"/>
              <a:t>problem.</a:t>
            </a:r>
            <a:endParaRPr lang="en-US" dirty="0"/>
          </a:p>
        </p:txBody>
      </p:sp>
      <p:sp>
        <p:nvSpPr>
          <p:cNvPr id="4" name="Date Placeholder 3"/>
          <p:cNvSpPr>
            <a:spLocks noGrp="1"/>
          </p:cNvSpPr>
          <p:nvPr>
            <p:ph type="dt" sz="half" idx="10"/>
          </p:nvPr>
        </p:nvSpPr>
        <p:spPr/>
        <p:txBody>
          <a:bodyPr/>
          <a:lstStyle/>
          <a:p>
            <a:r>
              <a:rPr lang="th-TH" smtClean="0"/>
              <a:t>1/13/2012</a:t>
            </a:r>
            <a:endParaRPr lang="th-TH"/>
          </a:p>
        </p:txBody>
      </p:sp>
      <p:sp>
        <p:nvSpPr>
          <p:cNvPr id="8" name="Footer Placeholder 7"/>
          <p:cNvSpPr>
            <a:spLocks noGrp="1"/>
          </p:cNvSpPr>
          <p:nvPr>
            <p:ph type="ftr" sz="quarter" idx="11"/>
          </p:nvPr>
        </p:nvSpPr>
        <p:spPr/>
        <p:txBody>
          <a:bodyPr/>
          <a:lstStyle/>
          <a:p>
            <a:r>
              <a:rPr lang="en-US" smtClean="0"/>
              <a:t>IT Quality and Software Test. Topic Equivalence Partitioning and Boundary Value Analysis</a:t>
            </a:r>
            <a:endParaRPr lang="th-TH"/>
          </a:p>
        </p:txBody>
      </p:sp>
      <p:sp>
        <p:nvSpPr>
          <p:cNvPr id="7" name="Slide Number Placeholder 6"/>
          <p:cNvSpPr>
            <a:spLocks noGrp="1"/>
          </p:cNvSpPr>
          <p:nvPr>
            <p:ph type="sldNum" sz="quarter" idx="12"/>
          </p:nvPr>
        </p:nvSpPr>
        <p:spPr/>
        <p:txBody>
          <a:bodyPr/>
          <a:lstStyle/>
          <a:p>
            <a:fld id="{C47F1BCF-1B0A-4C4B-86C3-8A1C8916313F}" type="slidenum">
              <a:rPr lang="th-TH" smtClean="0"/>
              <a:pPr/>
              <a:t>38</a:t>
            </a:fld>
            <a:endParaRPr lang="th-TH"/>
          </a:p>
        </p:txBody>
      </p:sp>
    </p:spTree>
    <p:extLst>
      <p:ext uri="{BB962C8B-B14F-4D97-AF65-F5344CB8AC3E}">
        <p14:creationId xmlns:p14="http://schemas.microsoft.com/office/powerpoint/2010/main" val="8197251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20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4306" name="Rectangle 2"/>
          <p:cNvSpPr>
            <a:spLocks noGrp="1" noChangeArrowheads="1"/>
          </p:cNvSpPr>
          <p:nvPr>
            <p:ph type="title"/>
          </p:nvPr>
        </p:nvSpPr>
        <p:spPr/>
        <p:txBody>
          <a:bodyPr>
            <a:normAutofit fontScale="90000"/>
          </a:bodyPr>
          <a:lstStyle/>
          <a:p>
            <a:r>
              <a:rPr lang="en-US" dirty="0" smtClean="0">
                <a:latin typeface="Times New Roman" pitchFamily="18" charset="0"/>
              </a:rPr>
              <a:t>Advantages of Equivalence Class Partitioning</a:t>
            </a:r>
          </a:p>
        </p:txBody>
      </p:sp>
      <p:sp>
        <p:nvSpPr>
          <p:cNvPr id="354307" name="Rectangle 3"/>
          <p:cNvSpPr>
            <a:spLocks noGrp="1" noChangeArrowheads="1"/>
          </p:cNvSpPr>
          <p:nvPr>
            <p:ph type="body" orient="vert" idx="1"/>
          </p:nvPr>
        </p:nvSpPr>
        <p:spPr>
          <a:xfrm rot="16200000">
            <a:off x="2250265" y="-178619"/>
            <a:ext cx="4429156" cy="7929618"/>
          </a:xfrm>
        </p:spPr>
        <p:txBody>
          <a:bodyPr>
            <a:normAutofit fontScale="85000" lnSpcReduction="20000"/>
          </a:bodyPr>
          <a:lstStyle/>
          <a:p>
            <a:r>
              <a:rPr lang="en-US" dirty="0" smtClean="0">
                <a:latin typeface="Times New Roman" pitchFamily="18" charset="0"/>
              </a:rPr>
              <a:t>A small number of test cases are needed to adequately cover a large input domain</a:t>
            </a:r>
          </a:p>
          <a:p>
            <a:endParaRPr lang="en-US" dirty="0" smtClean="0">
              <a:latin typeface="Times New Roman" pitchFamily="18" charset="0"/>
            </a:endParaRPr>
          </a:p>
          <a:p>
            <a:r>
              <a:rPr lang="en-US" dirty="0" smtClean="0">
                <a:latin typeface="Times New Roman" pitchFamily="18" charset="0"/>
              </a:rPr>
              <a:t>One gets a better idea about the input domain being covered with the selected test cases</a:t>
            </a:r>
          </a:p>
          <a:p>
            <a:endParaRPr lang="en-US" dirty="0" smtClean="0">
              <a:latin typeface="Times New Roman" pitchFamily="18" charset="0"/>
            </a:endParaRPr>
          </a:p>
          <a:p>
            <a:r>
              <a:rPr lang="en-US" dirty="0" smtClean="0">
                <a:latin typeface="Times New Roman" pitchFamily="18" charset="0"/>
              </a:rPr>
              <a:t>The probability of uncovering defects with the selected test cases based on equivalence class partitioning is higher than that with a randomly chosen test suite of the same size</a:t>
            </a:r>
          </a:p>
          <a:p>
            <a:endParaRPr lang="en-US" dirty="0" smtClean="0">
              <a:latin typeface="Times New Roman" pitchFamily="18" charset="0"/>
            </a:endParaRPr>
          </a:p>
          <a:p>
            <a:r>
              <a:rPr lang="en-US" dirty="0" smtClean="0">
                <a:latin typeface="Times New Roman" pitchFamily="18" charset="0"/>
              </a:rPr>
              <a:t>The equivalence class partitioning approach is not restricted to input conditions alone – the technique may also be used for output domains</a:t>
            </a:r>
          </a:p>
          <a:p>
            <a:endParaRPr lang="en-US" dirty="0" smtClean="0">
              <a:latin typeface="Times New Roman" pitchFamily="18" charset="0"/>
            </a:endParaRPr>
          </a:p>
        </p:txBody>
      </p:sp>
      <p:sp>
        <p:nvSpPr>
          <p:cNvPr id="5" name="Date Placeholder 4"/>
          <p:cNvSpPr>
            <a:spLocks noGrp="1"/>
          </p:cNvSpPr>
          <p:nvPr>
            <p:ph type="dt" sz="half" idx="10"/>
          </p:nvPr>
        </p:nvSpPr>
        <p:spPr/>
        <p:txBody>
          <a:bodyPr/>
          <a:lstStyle/>
          <a:p>
            <a:r>
              <a:rPr lang="th-TH" smtClean="0"/>
              <a:t>1/13/2012</a:t>
            </a:r>
            <a:endParaRPr lang="th-TH"/>
          </a:p>
        </p:txBody>
      </p:sp>
      <p:sp>
        <p:nvSpPr>
          <p:cNvPr id="6" name="Footer Placeholder 5"/>
          <p:cNvSpPr>
            <a:spLocks noGrp="1"/>
          </p:cNvSpPr>
          <p:nvPr>
            <p:ph type="ftr" sz="quarter" idx="11"/>
          </p:nvPr>
        </p:nvSpPr>
        <p:spPr/>
        <p:txBody>
          <a:bodyPr/>
          <a:lstStyle/>
          <a:p>
            <a:r>
              <a:rPr lang="en-US" smtClean="0"/>
              <a:t>IT Quality and Software Test. Topic Equivalence Partitioning and Boundary Value Analysis</a:t>
            </a:r>
            <a:endParaRPr lang="th-TH"/>
          </a:p>
        </p:txBody>
      </p:sp>
      <p:sp>
        <p:nvSpPr>
          <p:cNvPr id="4" name="Rectangle 19"/>
          <p:cNvSpPr>
            <a:spLocks noGrp="1" noChangeArrowheads="1"/>
          </p:cNvSpPr>
          <p:nvPr>
            <p:ph type="sldNum" sz="quarter" idx="12"/>
          </p:nvPr>
        </p:nvSpPr>
        <p:spPr/>
        <p:txBody>
          <a:bodyPr/>
          <a:lstStyle/>
          <a:p>
            <a:fld id="{1BFCC489-F0D6-41D0-9ED8-95B35FB1EBDC}" type="slidenum">
              <a:rPr lang="en-US"/>
              <a:pPr/>
              <a:t>39</a:t>
            </a:fld>
            <a:endParaRPr lang="en-US"/>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ChangeArrowheads="1"/>
          </p:cNvSpPr>
          <p:nvPr/>
        </p:nvSpPr>
        <p:spPr bwMode="auto">
          <a:xfrm>
            <a:off x="228600" y="2895600"/>
            <a:ext cx="7772400" cy="3048000"/>
          </a:xfrm>
          <a:prstGeom prst="rect">
            <a:avLst/>
          </a:prstGeom>
          <a:noFill/>
          <a:ln w="9525">
            <a:noFill/>
            <a:miter lim="800000"/>
            <a:headEnd/>
            <a:tailEnd/>
          </a:ln>
          <a:effectLst/>
        </p:spPr>
        <p:txBody>
          <a:bodyPr/>
          <a:lstStyle/>
          <a:p>
            <a:pPr marL="342900" indent="-342900" eaLnBrk="1" hangingPunct="1">
              <a:lnSpc>
                <a:spcPct val="90000"/>
              </a:lnSpc>
              <a:spcBef>
                <a:spcPct val="20000"/>
              </a:spcBef>
              <a:buFontTx/>
              <a:buChar char="•"/>
            </a:pPr>
            <a:r>
              <a:rPr lang="en-US" sz="2400" i="1"/>
              <a:t>Equivalence class</a:t>
            </a:r>
            <a:r>
              <a:rPr lang="en-US" sz="2400"/>
              <a:t> is a subset of data that is </a:t>
            </a:r>
          </a:p>
          <a:p>
            <a:pPr marL="342900" indent="-342900" eaLnBrk="1" hangingPunct="1">
              <a:lnSpc>
                <a:spcPct val="90000"/>
              </a:lnSpc>
              <a:spcBef>
                <a:spcPct val="20000"/>
              </a:spcBef>
            </a:pPr>
            <a:r>
              <a:rPr lang="en-US" sz="2400"/>
              <a:t>   representative of a larger class</a:t>
            </a:r>
          </a:p>
          <a:p>
            <a:pPr marL="342900" indent="-342900" eaLnBrk="1" hangingPunct="1">
              <a:lnSpc>
                <a:spcPct val="90000"/>
              </a:lnSpc>
              <a:spcBef>
                <a:spcPct val="20000"/>
              </a:spcBef>
              <a:buFontTx/>
              <a:buChar char="•"/>
            </a:pPr>
            <a:r>
              <a:rPr lang="en-US" sz="2400"/>
              <a:t>Divide </a:t>
            </a:r>
            <a:r>
              <a:rPr lang="en-US" sz="2400" u="sng"/>
              <a:t>input</a:t>
            </a:r>
            <a:r>
              <a:rPr lang="en-US" sz="2400"/>
              <a:t> domain into equivalence classes </a:t>
            </a:r>
          </a:p>
          <a:p>
            <a:pPr marL="342900" indent="-342900" eaLnBrk="1" hangingPunct="1">
              <a:lnSpc>
                <a:spcPct val="90000"/>
              </a:lnSpc>
              <a:spcBef>
                <a:spcPct val="20000"/>
              </a:spcBef>
              <a:buFontTx/>
              <a:buChar char="•"/>
            </a:pPr>
            <a:r>
              <a:rPr lang="en-US" sz="2400"/>
              <a:t>Attempt to cover classes of errors </a:t>
            </a:r>
          </a:p>
          <a:p>
            <a:pPr marL="342900" indent="-342900" eaLnBrk="1" hangingPunct="1">
              <a:lnSpc>
                <a:spcPct val="90000"/>
              </a:lnSpc>
              <a:spcBef>
                <a:spcPct val="20000"/>
              </a:spcBef>
              <a:buFontTx/>
              <a:buChar char="•"/>
            </a:pPr>
            <a:r>
              <a:rPr lang="en-US" sz="2400"/>
              <a:t>One test case per equivalence class, to reduce total number of test cases needed</a:t>
            </a:r>
            <a:r>
              <a:rPr lang="en-US" sz="3200">
                <a:latin typeface="Times New Roman" pitchFamily="18" charset="0"/>
              </a:rPr>
              <a:t> </a:t>
            </a:r>
          </a:p>
        </p:txBody>
      </p:sp>
      <p:pic>
        <p:nvPicPr>
          <p:cNvPr id="27651" name="Picture 3" descr="BS01177_"/>
          <p:cNvPicPr>
            <a:picLocks noChangeAspect="1" noChangeArrowheads="1"/>
          </p:cNvPicPr>
          <p:nvPr/>
        </p:nvPicPr>
        <p:blipFill>
          <a:blip r:embed="rId3" cstate="print"/>
          <a:srcRect/>
          <a:stretch>
            <a:fillRect/>
          </a:stretch>
        </p:blipFill>
        <p:spPr bwMode="auto">
          <a:xfrm>
            <a:off x="6172200" y="990600"/>
            <a:ext cx="2819400" cy="1981200"/>
          </a:xfrm>
          <a:prstGeom prst="rect">
            <a:avLst/>
          </a:prstGeom>
          <a:noFill/>
        </p:spPr>
      </p:pic>
      <p:sp>
        <p:nvSpPr>
          <p:cNvPr id="27652" name="Rectangle 4"/>
          <p:cNvSpPr>
            <a:spLocks noChangeArrowheads="1"/>
          </p:cNvSpPr>
          <p:nvPr/>
        </p:nvSpPr>
        <p:spPr bwMode="auto">
          <a:xfrm>
            <a:off x="6172200" y="685800"/>
            <a:ext cx="1644650" cy="1114425"/>
          </a:xfrm>
          <a:prstGeom prst="rect">
            <a:avLst/>
          </a:prstGeom>
          <a:noFill/>
          <a:ln w="9525">
            <a:noFill/>
            <a:miter lim="800000"/>
            <a:headEnd/>
            <a:tailEnd/>
          </a:ln>
          <a:effectLst/>
        </p:spPr>
        <p:txBody>
          <a:bodyPr wrap="none" lIns="47625" tIns="19050" rIns="47625" bIns="19050">
            <a:spAutoFit/>
          </a:bodyPr>
          <a:lstStyle/>
          <a:p>
            <a:pPr algn="ctr">
              <a:lnSpc>
                <a:spcPct val="98000"/>
              </a:lnSpc>
            </a:pPr>
            <a:r>
              <a:rPr lang="en-US" sz="3600" b="1">
                <a:solidFill>
                  <a:schemeClr val="bg1"/>
                </a:solidFill>
                <a:effectLst>
                  <a:outerShdw blurRad="38100" dist="38100" dir="2700000" algn="tl">
                    <a:srgbClr val="C0C0C0"/>
                  </a:outerShdw>
                </a:effectLst>
                <a:latin typeface="Helv" charset="0"/>
              </a:rPr>
              <a:t>Input</a:t>
            </a:r>
          </a:p>
          <a:p>
            <a:pPr algn="ctr">
              <a:lnSpc>
                <a:spcPct val="98000"/>
              </a:lnSpc>
            </a:pPr>
            <a:r>
              <a:rPr lang="en-US" sz="3600" b="1">
                <a:solidFill>
                  <a:schemeClr val="bg1"/>
                </a:solidFill>
                <a:effectLst>
                  <a:outerShdw blurRad="38100" dist="38100" dir="2700000" algn="tl">
                    <a:srgbClr val="C0C0C0"/>
                  </a:outerShdw>
                </a:effectLst>
                <a:latin typeface="Helv" charset="0"/>
              </a:rPr>
              <a:t>Domain</a:t>
            </a:r>
          </a:p>
        </p:txBody>
      </p:sp>
      <p:sp>
        <p:nvSpPr>
          <p:cNvPr id="27655" name="Text Box 7"/>
          <p:cNvSpPr txBox="1">
            <a:spLocks noChangeArrowheads="1"/>
          </p:cNvSpPr>
          <p:nvPr/>
        </p:nvSpPr>
        <p:spPr bwMode="auto">
          <a:xfrm>
            <a:off x="0" y="228600"/>
            <a:ext cx="6400800" cy="762000"/>
          </a:xfrm>
          <a:prstGeom prst="rect">
            <a:avLst/>
          </a:prstGeom>
          <a:noFill/>
          <a:ln w="9525" algn="ctr">
            <a:noFill/>
            <a:miter lim="800000"/>
            <a:headEnd/>
            <a:tailEnd/>
          </a:ln>
          <a:effectLst/>
        </p:spPr>
        <p:txBody>
          <a:bodyPr>
            <a:spAutoFit/>
          </a:bodyPr>
          <a:lstStyle/>
          <a:p>
            <a:pPr>
              <a:spcBef>
                <a:spcPct val="50000"/>
              </a:spcBef>
            </a:pPr>
            <a:r>
              <a:rPr lang="en-US" sz="4400"/>
              <a:t>Equivalence partitioning</a:t>
            </a:r>
          </a:p>
        </p:txBody>
      </p:sp>
      <p:sp>
        <p:nvSpPr>
          <p:cNvPr id="6" name="Date Placeholder 5"/>
          <p:cNvSpPr>
            <a:spLocks noGrp="1"/>
          </p:cNvSpPr>
          <p:nvPr>
            <p:ph type="dt" sz="half" idx="10"/>
          </p:nvPr>
        </p:nvSpPr>
        <p:spPr/>
        <p:txBody>
          <a:bodyPr/>
          <a:lstStyle/>
          <a:p>
            <a:r>
              <a:rPr lang="th-TH" smtClean="0"/>
              <a:t>1/13/2012</a:t>
            </a:r>
            <a:endParaRPr lang="th-TH"/>
          </a:p>
        </p:txBody>
      </p:sp>
      <p:sp>
        <p:nvSpPr>
          <p:cNvPr id="8" name="Footer Placeholder 7"/>
          <p:cNvSpPr>
            <a:spLocks noGrp="1"/>
          </p:cNvSpPr>
          <p:nvPr>
            <p:ph type="ftr" sz="quarter" idx="11"/>
          </p:nvPr>
        </p:nvSpPr>
        <p:spPr/>
        <p:txBody>
          <a:bodyPr/>
          <a:lstStyle/>
          <a:p>
            <a:r>
              <a:rPr lang="en-US" smtClean="0"/>
              <a:t>IT Quality and Software Test. Topic Equivalence Partitioning and Boundary Value Analysis</a:t>
            </a:r>
            <a:endParaRPr lang="th-TH"/>
          </a:p>
        </p:txBody>
      </p:sp>
      <p:sp>
        <p:nvSpPr>
          <p:cNvPr id="7" name="Slide Number Placeholder 6"/>
          <p:cNvSpPr>
            <a:spLocks noGrp="1"/>
          </p:cNvSpPr>
          <p:nvPr>
            <p:ph type="sldNum" sz="quarter" idx="12"/>
          </p:nvPr>
        </p:nvSpPr>
        <p:spPr/>
        <p:txBody>
          <a:bodyPr/>
          <a:lstStyle/>
          <a:p>
            <a:fld id="{C47F1BCF-1B0A-4C4B-86C3-8A1C8916313F}" type="slidenum">
              <a:rPr lang="th-TH" smtClean="0"/>
              <a:pPr/>
              <a:t>4</a:t>
            </a:fld>
            <a:endParaRPr lang="th-TH"/>
          </a:p>
        </p:txBody>
      </p:sp>
    </p:spTree>
  </p:cSld>
  <p:clrMapOvr>
    <a:masterClrMapping/>
  </p:clrMapOv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ChangeArrowheads="1"/>
          </p:cNvSpPr>
          <p:nvPr/>
        </p:nvSpPr>
        <p:spPr bwMode="auto">
          <a:xfrm>
            <a:off x="914400" y="3962400"/>
            <a:ext cx="7772400" cy="4114800"/>
          </a:xfrm>
          <a:prstGeom prst="rect">
            <a:avLst/>
          </a:prstGeom>
          <a:noFill/>
          <a:ln w="9525">
            <a:noFill/>
            <a:miter lim="800000"/>
            <a:headEnd/>
            <a:tailEnd/>
          </a:ln>
          <a:effectLst/>
        </p:spPr>
        <p:txBody>
          <a:bodyPr/>
          <a:lstStyle/>
          <a:p>
            <a:pPr marL="342900" indent="-342900" eaLnBrk="1" hangingPunct="1">
              <a:lnSpc>
                <a:spcPct val="90000"/>
              </a:lnSpc>
              <a:spcBef>
                <a:spcPct val="20000"/>
              </a:spcBef>
              <a:buFontTx/>
              <a:buChar char="•"/>
            </a:pPr>
            <a:r>
              <a:rPr lang="en-US" sz="2400"/>
              <a:t>Complements equivalence partitioning , selects the test cases at the “edge” of equivalence classes.</a:t>
            </a:r>
          </a:p>
          <a:p>
            <a:pPr marL="342900" indent="-342900" eaLnBrk="1" hangingPunct="1">
              <a:lnSpc>
                <a:spcPct val="90000"/>
              </a:lnSpc>
              <a:spcBef>
                <a:spcPct val="20000"/>
              </a:spcBef>
              <a:buFontTx/>
              <a:buChar char="•"/>
            </a:pPr>
            <a:r>
              <a:rPr lang="en-US" sz="2400"/>
              <a:t>In practice, more errors found at </a:t>
            </a:r>
            <a:r>
              <a:rPr lang="en-US" sz="2400" i="1"/>
              <a:t>boundaries</a:t>
            </a:r>
            <a:r>
              <a:rPr lang="en-US" sz="2400"/>
              <a:t> of equivalence classes than within the classes </a:t>
            </a:r>
          </a:p>
          <a:p>
            <a:pPr marL="342900" indent="-342900" eaLnBrk="1" hangingPunct="1">
              <a:lnSpc>
                <a:spcPct val="90000"/>
              </a:lnSpc>
              <a:spcBef>
                <a:spcPct val="20000"/>
              </a:spcBef>
              <a:buFontTx/>
              <a:buChar char="•"/>
            </a:pPr>
            <a:r>
              <a:rPr lang="en-US" sz="2400"/>
              <a:t>Divide </a:t>
            </a:r>
            <a:r>
              <a:rPr lang="en-US" sz="2400" u="sng"/>
              <a:t>input</a:t>
            </a:r>
            <a:r>
              <a:rPr lang="en-US" sz="2400"/>
              <a:t> domain into equivalence classes</a:t>
            </a:r>
            <a:r>
              <a:rPr lang="en-US" sz="2800"/>
              <a:t> </a:t>
            </a:r>
          </a:p>
        </p:txBody>
      </p:sp>
      <p:sp>
        <p:nvSpPr>
          <p:cNvPr id="33795" name="Text Box 3"/>
          <p:cNvSpPr txBox="1">
            <a:spLocks noChangeArrowheads="1"/>
          </p:cNvSpPr>
          <p:nvPr/>
        </p:nvSpPr>
        <p:spPr bwMode="auto">
          <a:xfrm>
            <a:off x="304800" y="2438400"/>
            <a:ext cx="7013575" cy="1187450"/>
          </a:xfrm>
          <a:prstGeom prst="rect">
            <a:avLst/>
          </a:prstGeom>
          <a:noFill/>
          <a:ln w="9525">
            <a:noFill/>
            <a:miter lim="800000"/>
            <a:headEnd/>
            <a:tailEnd/>
          </a:ln>
          <a:effectLst/>
        </p:spPr>
        <p:txBody>
          <a:bodyPr wrap="none">
            <a:spAutoFit/>
          </a:bodyPr>
          <a:lstStyle/>
          <a:p>
            <a:pPr eaLnBrk="1" hangingPunct="1"/>
            <a:r>
              <a:rPr lang="en-US" sz="2400"/>
              <a:t>A technique that consists of developing test cases </a:t>
            </a:r>
          </a:p>
          <a:p>
            <a:pPr eaLnBrk="1" hangingPunct="1"/>
            <a:r>
              <a:rPr lang="en-US" sz="2400"/>
              <a:t>and data that focus on the input and output </a:t>
            </a:r>
          </a:p>
          <a:p>
            <a:pPr eaLnBrk="1" hangingPunct="1"/>
            <a:r>
              <a:rPr lang="en-US" sz="2400" b="1"/>
              <a:t>boundaries</a:t>
            </a:r>
            <a:r>
              <a:rPr lang="en-US" sz="2400"/>
              <a:t> of a given function</a:t>
            </a:r>
          </a:p>
        </p:txBody>
      </p:sp>
      <p:pic>
        <p:nvPicPr>
          <p:cNvPr id="33796" name="Picture 4" descr="fence"/>
          <p:cNvPicPr>
            <a:picLocks noChangeAspect="1" noChangeArrowheads="1"/>
          </p:cNvPicPr>
          <p:nvPr/>
        </p:nvPicPr>
        <p:blipFill>
          <a:blip r:embed="rId3" cstate="print"/>
          <a:srcRect/>
          <a:stretch>
            <a:fillRect/>
          </a:stretch>
        </p:blipFill>
        <p:spPr bwMode="auto">
          <a:xfrm>
            <a:off x="7772400" y="990600"/>
            <a:ext cx="1146175" cy="2411413"/>
          </a:xfrm>
          <a:prstGeom prst="rect">
            <a:avLst/>
          </a:prstGeom>
          <a:noFill/>
        </p:spPr>
      </p:pic>
      <p:sp>
        <p:nvSpPr>
          <p:cNvPr id="33799" name="Rectangle 7"/>
          <p:cNvSpPr>
            <a:spLocks noChangeArrowheads="1"/>
          </p:cNvSpPr>
          <p:nvPr/>
        </p:nvSpPr>
        <p:spPr bwMode="auto">
          <a:xfrm>
            <a:off x="457200" y="288925"/>
            <a:ext cx="6400800" cy="762000"/>
          </a:xfrm>
          <a:prstGeom prst="rect">
            <a:avLst/>
          </a:prstGeom>
          <a:noFill/>
          <a:ln w="9525" algn="ctr">
            <a:noFill/>
            <a:miter lim="800000"/>
            <a:headEnd/>
            <a:tailEnd/>
          </a:ln>
          <a:effectLst/>
        </p:spPr>
        <p:txBody>
          <a:bodyPr wrap="none">
            <a:spAutoFit/>
          </a:bodyPr>
          <a:lstStyle/>
          <a:p>
            <a:r>
              <a:rPr lang="en-US" sz="4400"/>
              <a:t>Boundary Value Analysis</a:t>
            </a:r>
          </a:p>
        </p:txBody>
      </p:sp>
      <p:sp>
        <p:nvSpPr>
          <p:cNvPr id="6" name="Date Placeholder 5"/>
          <p:cNvSpPr>
            <a:spLocks noGrp="1"/>
          </p:cNvSpPr>
          <p:nvPr>
            <p:ph type="dt" sz="half" idx="10"/>
          </p:nvPr>
        </p:nvSpPr>
        <p:spPr/>
        <p:txBody>
          <a:bodyPr/>
          <a:lstStyle/>
          <a:p>
            <a:r>
              <a:rPr lang="th-TH" smtClean="0"/>
              <a:t>1/13/2012</a:t>
            </a:r>
            <a:endParaRPr lang="th-TH"/>
          </a:p>
        </p:txBody>
      </p:sp>
      <p:sp>
        <p:nvSpPr>
          <p:cNvPr id="8" name="Footer Placeholder 7"/>
          <p:cNvSpPr>
            <a:spLocks noGrp="1"/>
          </p:cNvSpPr>
          <p:nvPr>
            <p:ph type="ftr" sz="quarter" idx="11"/>
          </p:nvPr>
        </p:nvSpPr>
        <p:spPr/>
        <p:txBody>
          <a:bodyPr/>
          <a:lstStyle/>
          <a:p>
            <a:r>
              <a:rPr lang="en-US" smtClean="0"/>
              <a:t>IT Quality and Software Test. Topic Equivalence Partitioning and Boundary Value Analysis</a:t>
            </a:r>
            <a:endParaRPr lang="th-TH"/>
          </a:p>
        </p:txBody>
      </p:sp>
      <p:sp>
        <p:nvSpPr>
          <p:cNvPr id="7" name="Slide Number Placeholder 6"/>
          <p:cNvSpPr>
            <a:spLocks noGrp="1"/>
          </p:cNvSpPr>
          <p:nvPr>
            <p:ph type="sldNum" sz="quarter" idx="12"/>
          </p:nvPr>
        </p:nvSpPr>
        <p:spPr/>
        <p:txBody>
          <a:bodyPr/>
          <a:lstStyle/>
          <a:p>
            <a:fld id="{C47F1BCF-1B0A-4C4B-86C3-8A1C8916313F}" type="slidenum">
              <a:rPr lang="th-TH" smtClean="0"/>
              <a:pPr/>
              <a:t>40</a:t>
            </a:fld>
            <a:endParaRPr lang="th-TH"/>
          </a:p>
        </p:txBody>
      </p:sp>
    </p:spTree>
  </p:cSld>
  <p:clrMapOvr>
    <a:masterClrMapping/>
  </p:clrMapOvr>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a:xfrm>
            <a:off x="457200" y="274638"/>
            <a:ext cx="8229600" cy="792162"/>
          </a:xfrm>
          <a:prstGeom prst="rect">
            <a:avLst/>
          </a:prstGeom>
        </p:spPr>
        <p:txBody>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smtClean="0">
                <a:ln>
                  <a:noFill/>
                </a:ln>
                <a:solidFill>
                  <a:schemeClr val="tx1"/>
                </a:solidFill>
                <a:effectLst/>
                <a:uLnTx/>
                <a:uFillTx/>
                <a:latin typeface="+mj-lt"/>
                <a:ea typeface="+mj-ea"/>
                <a:cs typeface="+mj-cs"/>
              </a:rPr>
              <a:t>Boundary Value Analysis</a:t>
            </a:r>
          </a:p>
        </p:txBody>
      </p:sp>
      <p:grpSp>
        <p:nvGrpSpPr>
          <p:cNvPr id="3" name="Group 4"/>
          <p:cNvGrpSpPr>
            <a:grpSpLocks/>
          </p:cNvGrpSpPr>
          <p:nvPr/>
        </p:nvGrpSpPr>
        <p:grpSpPr bwMode="auto">
          <a:xfrm>
            <a:off x="1439863" y="1827213"/>
            <a:ext cx="1123950" cy="3122612"/>
            <a:chOff x="811" y="1055"/>
            <a:chExt cx="708" cy="1967"/>
          </a:xfrm>
        </p:grpSpPr>
        <p:sp>
          <p:nvSpPr>
            <p:cNvPr id="4" name="Freeform 5"/>
            <p:cNvSpPr>
              <a:spLocks/>
            </p:cNvSpPr>
            <p:nvPr/>
          </p:nvSpPr>
          <p:spPr bwMode="auto">
            <a:xfrm>
              <a:off x="811" y="1055"/>
              <a:ext cx="526" cy="67"/>
            </a:xfrm>
            <a:custGeom>
              <a:avLst/>
              <a:gdLst>
                <a:gd name="T0" fmla="*/ 482 w 526"/>
                <a:gd name="T1" fmla="*/ 66 h 67"/>
                <a:gd name="T2" fmla="*/ 0 w 526"/>
                <a:gd name="T3" fmla="*/ 66 h 67"/>
                <a:gd name="T4" fmla="*/ 46 w 526"/>
                <a:gd name="T5" fmla="*/ 0 h 67"/>
                <a:gd name="T6" fmla="*/ 525 w 526"/>
                <a:gd name="T7" fmla="*/ 0 h 67"/>
                <a:gd name="T8" fmla="*/ 482 w 526"/>
                <a:gd name="T9" fmla="*/ 66 h 67"/>
                <a:gd name="T10" fmla="*/ 0 60000 65536"/>
                <a:gd name="T11" fmla="*/ 0 60000 65536"/>
                <a:gd name="T12" fmla="*/ 0 60000 65536"/>
                <a:gd name="T13" fmla="*/ 0 60000 65536"/>
                <a:gd name="T14" fmla="*/ 0 60000 65536"/>
                <a:gd name="T15" fmla="*/ 0 w 526"/>
                <a:gd name="T16" fmla="*/ 0 h 67"/>
                <a:gd name="T17" fmla="*/ 526 w 526"/>
                <a:gd name="T18" fmla="*/ 67 h 67"/>
              </a:gdLst>
              <a:ahLst/>
              <a:cxnLst>
                <a:cxn ang="T10">
                  <a:pos x="T0" y="T1"/>
                </a:cxn>
                <a:cxn ang="T11">
                  <a:pos x="T2" y="T3"/>
                </a:cxn>
                <a:cxn ang="T12">
                  <a:pos x="T4" y="T5"/>
                </a:cxn>
                <a:cxn ang="T13">
                  <a:pos x="T6" y="T7"/>
                </a:cxn>
                <a:cxn ang="T14">
                  <a:pos x="T8" y="T9"/>
                </a:cxn>
              </a:cxnLst>
              <a:rect l="T15" t="T16" r="T17" b="T18"/>
              <a:pathLst>
                <a:path w="526" h="67">
                  <a:moveTo>
                    <a:pt x="482" y="66"/>
                  </a:moveTo>
                  <a:lnTo>
                    <a:pt x="0" y="66"/>
                  </a:lnTo>
                  <a:lnTo>
                    <a:pt x="46" y="0"/>
                  </a:lnTo>
                  <a:lnTo>
                    <a:pt x="525" y="0"/>
                  </a:lnTo>
                  <a:lnTo>
                    <a:pt x="482" y="66"/>
                  </a:lnTo>
                </a:path>
              </a:pathLst>
            </a:custGeom>
            <a:solidFill>
              <a:srgbClr val="5F009F"/>
            </a:solidFill>
            <a:ln w="12700" cap="rnd">
              <a:solidFill>
                <a:srgbClr val="000000"/>
              </a:solidFill>
              <a:round/>
              <a:headEnd/>
              <a:tailEnd/>
            </a:ln>
          </p:spPr>
          <p:txBody>
            <a:bodyPr/>
            <a:lstStyle/>
            <a:p>
              <a:endParaRPr lang="th-TH"/>
            </a:p>
          </p:txBody>
        </p:sp>
        <p:sp>
          <p:nvSpPr>
            <p:cNvPr id="5" name="Freeform 6"/>
            <p:cNvSpPr>
              <a:spLocks/>
            </p:cNvSpPr>
            <p:nvPr/>
          </p:nvSpPr>
          <p:spPr bwMode="auto">
            <a:xfrm>
              <a:off x="1293" y="1055"/>
              <a:ext cx="225" cy="1010"/>
            </a:xfrm>
            <a:custGeom>
              <a:avLst/>
              <a:gdLst>
                <a:gd name="T0" fmla="*/ 43 w 225"/>
                <a:gd name="T1" fmla="*/ 0 h 1010"/>
                <a:gd name="T2" fmla="*/ 0 w 225"/>
                <a:gd name="T3" fmla="*/ 66 h 1010"/>
                <a:gd name="T4" fmla="*/ 186 w 225"/>
                <a:gd name="T5" fmla="*/ 1009 h 1010"/>
                <a:gd name="T6" fmla="*/ 224 w 225"/>
                <a:gd name="T7" fmla="*/ 957 h 1010"/>
                <a:gd name="T8" fmla="*/ 43 w 225"/>
                <a:gd name="T9" fmla="*/ 0 h 1010"/>
                <a:gd name="T10" fmla="*/ 0 60000 65536"/>
                <a:gd name="T11" fmla="*/ 0 60000 65536"/>
                <a:gd name="T12" fmla="*/ 0 60000 65536"/>
                <a:gd name="T13" fmla="*/ 0 60000 65536"/>
                <a:gd name="T14" fmla="*/ 0 60000 65536"/>
                <a:gd name="T15" fmla="*/ 0 w 225"/>
                <a:gd name="T16" fmla="*/ 0 h 1010"/>
                <a:gd name="T17" fmla="*/ 225 w 225"/>
                <a:gd name="T18" fmla="*/ 1010 h 1010"/>
              </a:gdLst>
              <a:ahLst/>
              <a:cxnLst>
                <a:cxn ang="T10">
                  <a:pos x="T0" y="T1"/>
                </a:cxn>
                <a:cxn ang="T11">
                  <a:pos x="T2" y="T3"/>
                </a:cxn>
                <a:cxn ang="T12">
                  <a:pos x="T4" y="T5"/>
                </a:cxn>
                <a:cxn ang="T13">
                  <a:pos x="T6" y="T7"/>
                </a:cxn>
                <a:cxn ang="T14">
                  <a:pos x="T8" y="T9"/>
                </a:cxn>
              </a:cxnLst>
              <a:rect l="T15" t="T16" r="T17" b="T18"/>
              <a:pathLst>
                <a:path w="225" h="1010">
                  <a:moveTo>
                    <a:pt x="43" y="0"/>
                  </a:moveTo>
                  <a:lnTo>
                    <a:pt x="0" y="66"/>
                  </a:lnTo>
                  <a:lnTo>
                    <a:pt x="186" y="1009"/>
                  </a:lnTo>
                  <a:lnTo>
                    <a:pt x="224" y="957"/>
                  </a:lnTo>
                  <a:lnTo>
                    <a:pt x="43" y="0"/>
                  </a:lnTo>
                </a:path>
              </a:pathLst>
            </a:custGeom>
            <a:solidFill>
              <a:srgbClr val="9F3FDF"/>
            </a:solidFill>
            <a:ln w="12700" cap="rnd">
              <a:solidFill>
                <a:srgbClr val="000000"/>
              </a:solidFill>
              <a:round/>
              <a:headEnd/>
              <a:tailEnd/>
            </a:ln>
          </p:spPr>
          <p:txBody>
            <a:bodyPr/>
            <a:lstStyle/>
            <a:p>
              <a:endParaRPr lang="th-TH"/>
            </a:p>
          </p:txBody>
        </p:sp>
        <p:sp>
          <p:nvSpPr>
            <p:cNvPr id="6" name="Freeform 7"/>
            <p:cNvSpPr>
              <a:spLocks/>
            </p:cNvSpPr>
            <p:nvPr/>
          </p:nvSpPr>
          <p:spPr bwMode="auto">
            <a:xfrm>
              <a:off x="1298" y="2010"/>
              <a:ext cx="221" cy="1012"/>
            </a:xfrm>
            <a:custGeom>
              <a:avLst/>
              <a:gdLst>
                <a:gd name="T0" fmla="*/ 220 w 221"/>
                <a:gd name="T1" fmla="*/ 0 h 1012"/>
                <a:gd name="T2" fmla="*/ 181 w 221"/>
                <a:gd name="T3" fmla="*/ 53 h 1012"/>
                <a:gd name="T4" fmla="*/ 0 w 221"/>
                <a:gd name="T5" fmla="*/ 1011 h 1012"/>
                <a:gd name="T6" fmla="*/ 42 w 221"/>
                <a:gd name="T7" fmla="*/ 949 h 1012"/>
                <a:gd name="T8" fmla="*/ 220 w 221"/>
                <a:gd name="T9" fmla="*/ 0 h 1012"/>
                <a:gd name="T10" fmla="*/ 0 60000 65536"/>
                <a:gd name="T11" fmla="*/ 0 60000 65536"/>
                <a:gd name="T12" fmla="*/ 0 60000 65536"/>
                <a:gd name="T13" fmla="*/ 0 60000 65536"/>
                <a:gd name="T14" fmla="*/ 0 60000 65536"/>
                <a:gd name="T15" fmla="*/ 0 w 221"/>
                <a:gd name="T16" fmla="*/ 0 h 1012"/>
                <a:gd name="T17" fmla="*/ 221 w 221"/>
                <a:gd name="T18" fmla="*/ 1012 h 1012"/>
              </a:gdLst>
              <a:ahLst/>
              <a:cxnLst>
                <a:cxn ang="T10">
                  <a:pos x="T0" y="T1"/>
                </a:cxn>
                <a:cxn ang="T11">
                  <a:pos x="T2" y="T3"/>
                </a:cxn>
                <a:cxn ang="T12">
                  <a:pos x="T4" y="T5"/>
                </a:cxn>
                <a:cxn ang="T13">
                  <a:pos x="T6" y="T7"/>
                </a:cxn>
                <a:cxn ang="T14">
                  <a:pos x="T8" y="T9"/>
                </a:cxn>
              </a:cxnLst>
              <a:rect l="T15" t="T16" r="T17" b="T18"/>
              <a:pathLst>
                <a:path w="221" h="1012">
                  <a:moveTo>
                    <a:pt x="220" y="0"/>
                  </a:moveTo>
                  <a:lnTo>
                    <a:pt x="181" y="53"/>
                  </a:lnTo>
                  <a:lnTo>
                    <a:pt x="0" y="1011"/>
                  </a:lnTo>
                  <a:lnTo>
                    <a:pt x="42" y="949"/>
                  </a:lnTo>
                  <a:lnTo>
                    <a:pt x="220" y="0"/>
                  </a:lnTo>
                </a:path>
              </a:pathLst>
            </a:custGeom>
            <a:solidFill>
              <a:srgbClr val="DF9FFF"/>
            </a:solidFill>
            <a:ln w="12700" cap="rnd">
              <a:solidFill>
                <a:srgbClr val="000000"/>
              </a:solidFill>
              <a:round/>
              <a:headEnd/>
              <a:tailEnd/>
            </a:ln>
          </p:spPr>
          <p:txBody>
            <a:bodyPr/>
            <a:lstStyle/>
            <a:p>
              <a:endParaRPr lang="th-TH"/>
            </a:p>
          </p:txBody>
        </p:sp>
        <p:sp>
          <p:nvSpPr>
            <p:cNvPr id="7" name="Freeform 8"/>
            <p:cNvSpPr>
              <a:spLocks/>
            </p:cNvSpPr>
            <p:nvPr/>
          </p:nvSpPr>
          <p:spPr bwMode="auto">
            <a:xfrm>
              <a:off x="811" y="1121"/>
              <a:ext cx="669" cy="1901"/>
            </a:xfrm>
            <a:custGeom>
              <a:avLst/>
              <a:gdLst>
                <a:gd name="T0" fmla="*/ 482 w 669"/>
                <a:gd name="T1" fmla="*/ 0 h 1901"/>
                <a:gd name="T2" fmla="*/ 0 w 669"/>
                <a:gd name="T3" fmla="*/ 0 h 1901"/>
                <a:gd name="T4" fmla="*/ 0 w 669"/>
                <a:gd name="T5" fmla="*/ 1900 h 1901"/>
                <a:gd name="T6" fmla="*/ 487 w 669"/>
                <a:gd name="T7" fmla="*/ 1900 h 1901"/>
                <a:gd name="T8" fmla="*/ 668 w 669"/>
                <a:gd name="T9" fmla="*/ 942 h 1901"/>
                <a:gd name="T10" fmla="*/ 482 w 669"/>
                <a:gd name="T11" fmla="*/ 0 h 1901"/>
                <a:gd name="T12" fmla="*/ 0 60000 65536"/>
                <a:gd name="T13" fmla="*/ 0 60000 65536"/>
                <a:gd name="T14" fmla="*/ 0 60000 65536"/>
                <a:gd name="T15" fmla="*/ 0 60000 65536"/>
                <a:gd name="T16" fmla="*/ 0 60000 65536"/>
                <a:gd name="T17" fmla="*/ 0 60000 65536"/>
                <a:gd name="T18" fmla="*/ 0 w 669"/>
                <a:gd name="T19" fmla="*/ 0 h 1901"/>
                <a:gd name="T20" fmla="*/ 669 w 669"/>
                <a:gd name="T21" fmla="*/ 1901 h 1901"/>
              </a:gdLst>
              <a:ahLst/>
              <a:cxnLst>
                <a:cxn ang="T12">
                  <a:pos x="T0" y="T1"/>
                </a:cxn>
                <a:cxn ang="T13">
                  <a:pos x="T2" y="T3"/>
                </a:cxn>
                <a:cxn ang="T14">
                  <a:pos x="T4" y="T5"/>
                </a:cxn>
                <a:cxn ang="T15">
                  <a:pos x="T6" y="T7"/>
                </a:cxn>
                <a:cxn ang="T16">
                  <a:pos x="T8" y="T9"/>
                </a:cxn>
                <a:cxn ang="T17">
                  <a:pos x="T10" y="T11"/>
                </a:cxn>
              </a:cxnLst>
              <a:rect l="T18" t="T19" r="T20" b="T21"/>
              <a:pathLst>
                <a:path w="669" h="1901">
                  <a:moveTo>
                    <a:pt x="482" y="0"/>
                  </a:moveTo>
                  <a:lnTo>
                    <a:pt x="0" y="0"/>
                  </a:lnTo>
                  <a:lnTo>
                    <a:pt x="0" y="1900"/>
                  </a:lnTo>
                  <a:lnTo>
                    <a:pt x="487" y="1900"/>
                  </a:lnTo>
                  <a:lnTo>
                    <a:pt x="668" y="942"/>
                  </a:lnTo>
                  <a:lnTo>
                    <a:pt x="482" y="0"/>
                  </a:lnTo>
                </a:path>
              </a:pathLst>
            </a:custGeom>
            <a:solidFill>
              <a:srgbClr val="7F00DF"/>
            </a:solidFill>
            <a:ln w="12700" cap="rnd">
              <a:solidFill>
                <a:srgbClr val="000000"/>
              </a:solidFill>
              <a:round/>
              <a:headEnd/>
              <a:tailEnd/>
            </a:ln>
          </p:spPr>
          <p:txBody>
            <a:bodyPr/>
            <a:lstStyle/>
            <a:p>
              <a:endParaRPr lang="th-TH"/>
            </a:p>
          </p:txBody>
        </p:sp>
      </p:grpSp>
      <p:grpSp>
        <p:nvGrpSpPr>
          <p:cNvPr id="8" name="Group 9"/>
          <p:cNvGrpSpPr>
            <a:grpSpLocks/>
          </p:cNvGrpSpPr>
          <p:nvPr/>
        </p:nvGrpSpPr>
        <p:grpSpPr bwMode="auto">
          <a:xfrm>
            <a:off x="3225800" y="1827213"/>
            <a:ext cx="1123950" cy="3122612"/>
            <a:chOff x="1936" y="1055"/>
            <a:chExt cx="708" cy="1967"/>
          </a:xfrm>
        </p:grpSpPr>
        <p:sp>
          <p:nvSpPr>
            <p:cNvPr id="9" name="Freeform 10"/>
            <p:cNvSpPr>
              <a:spLocks/>
            </p:cNvSpPr>
            <p:nvPr/>
          </p:nvSpPr>
          <p:spPr bwMode="auto">
            <a:xfrm>
              <a:off x="1936" y="1055"/>
              <a:ext cx="527" cy="67"/>
            </a:xfrm>
            <a:custGeom>
              <a:avLst/>
              <a:gdLst>
                <a:gd name="T0" fmla="*/ 482 w 527"/>
                <a:gd name="T1" fmla="*/ 66 h 67"/>
                <a:gd name="T2" fmla="*/ 0 w 527"/>
                <a:gd name="T3" fmla="*/ 66 h 67"/>
                <a:gd name="T4" fmla="*/ 46 w 527"/>
                <a:gd name="T5" fmla="*/ 0 h 67"/>
                <a:gd name="T6" fmla="*/ 526 w 527"/>
                <a:gd name="T7" fmla="*/ 0 h 67"/>
                <a:gd name="T8" fmla="*/ 482 w 527"/>
                <a:gd name="T9" fmla="*/ 66 h 67"/>
                <a:gd name="T10" fmla="*/ 0 60000 65536"/>
                <a:gd name="T11" fmla="*/ 0 60000 65536"/>
                <a:gd name="T12" fmla="*/ 0 60000 65536"/>
                <a:gd name="T13" fmla="*/ 0 60000 65536"/>
                <a:gd name="T14" fmla="*/ 0 60000 65536"/>
                <a:gd name="T15" fmla="*/ 0 w 527"/>
                <a:gd name="T16" fmla="*/ 0 h 67"/>
                <a:gd name="T17" fmla="*/ 527 w 527"/>
                <a:gd name="T18" fmla="*/ 67 h 67"/>
              </a:gdLst>
              <a:ahLst/>
              <a:cxnLst>
                <a:cxn ang="T10">
                  <a:pos x="T0" y="T1"/>
                </a:cxn>
                <a:cxn ang="T11">
                  <a:pos x="T2" y="T3"/>
                </a:cxn>
                <a:cxn ang="T12">
                  <a:pos x="T4" y="T5"/>
                </a:cxn>
                <a:cxn ang="T13">
                  <a:pos x="T6" y="T7"/>
                </a:cxn>
                <a:cxn ang="T14">
                  <a:pos x="T8" y="T9"/>
                </a:cxn>
              </a:cxnLst>
              <a:rect l="T15" t="T16" r="T17" b="T18"/>
              <a:pathLst>
                <a:path w="527" h="67">
                  <a:moveTo>
                    <a:pt x="482" y="66"/>
                  </a:moveTo>
                  <a:lnTo>
                    <a:pt x="0" y="66"/>
                  </a:lnTo>
                  <a:lnTo>
                    <a:pt x="46" y="0"/>
                  </a:lnTo>
                  <a:lnTo>
                    <a:pt x="526" y="0"/>
                  </a:lnTo>
                  <a:lnTo>
                    <a:pt x="482" y="66"/>
                  </a:lnTo>
                </a:path>
              </a:pathLst>
            </a:custGeom>
            <a:solidFill>
              <a:srgbClr val="800000"/>
            </a:solidFill>
            <a:ln w="12700" cap="rnd">
              <a:solidFill>
                <a:srgbClr val="000000"/>
              </a:solidFill>
              <a:round/>
              <a:headEnd/>
              <a:tailEnd/>
            </a:ln>
          </p:spPr>
          <p:txBody>
            <a:bodyPr/>
            <a:lstStyle/>
            <a:p>
              <a:endParaRPr lang="th-TH"/>
            </a:p>
          </p:txBody>
        </p:sp>
        <p:sp>
          <p:nvSpPr>
            <p:cNvPr id="10" name="Freeform 11"/>
            <p:cNvSpPr>
              <a:spLocks/>
            </p:cNvSpPr>
            <p:nvPr/>
          </p:nvSpPr>
          <p:spPr bwMode="auto">
            <a:xfrm>
              <a:off x="2418" y="1055"/>
              <a:ext cx="225" cy="1009"/>
            </a:xfrm>
            <a:custGeom>
              <a:avLst/>
              <a:gdLst>
                <a:gd name="T0" fmla="*/ 44 w 225"/>
                <a:gd name="T1" fmla="*/ 0 h 1009"/>
                <a:gd name="T2" fmla="*/ 0 w 225"/>
                <a:gd name="T3" fmla="*/ 66 h 1009"/>
                <a:gd name="T4" fmla="*/ 186 w 225"/>
                <a:gd name="T5" fmla="*/ 1008 h 1009"/>
                <a:gd name="T6" fmla="*/ 224 w 225"/>
                <a:gd name="T7" fmla="*/ 956 h 1009"/>
                <a:gd name="T8" fmla="*/ 44 w 225"/>
                <a:gd name="T9" fmla="*/ 0 h 1009"/>
                <a:gd name="T10" fmla="*/ 0 60000 65536"/>
                <a:gd name="T11" fmla="*/ 0 60000 65536"/>
                <a:gd name="T12" fmla="*/ 0 60000 65536"/>
                <a:gd name="T13" fmla="*/ 0 60000 65536"/>
                <a:gd name="T14" fmla="*/ 0 60000 65536"/>
                <a:gd name="T15" fmla="*/ 0 w 225"/>
                <a:gd name="T16" fmla="*/ 0 h 1009"/>
                <a:gd name="T17" fmla="*/ 225 w 225"/>
                <a:gd name="T18" fmla="*/ 1009 h 1009"/>
              </a:gdLst>
              <a:ahLst/>
              <a:cxnLst>
                <a:cxn ang="T10">
                  <a:pos x="T0" y="T1"/>
                </a:cxn>
                <a:cxn ang="T11">
                  <a:pos x="T2" y="T3"/>
                </a:cxn>
                <a:cxn ang="T12">
                  <a:pos x="T4" y="T5"/>
                </a:cxn>
                <a:cxn ang="T13">
                  <a:pos x="T6" y="T7"/>
                </a:cxn>
                <a:cxn ang="T14">
                  <a:pos x="T8" y="T9"/>
                </a:cxn>
              </a:cxnLst>
              <a:rect l="T15" t="T16" r="T17" b="T18"/>
              <a:pathLst>
                <a:path w="225" h="1009">
                  <a:moveTo>
                    <a:pt x="44" y="0"/>
                  </a:moveTo>
                  <a:lnTo>
                    <a:pt x="0" y="66"/>
                  </a:lnTo>
                  <a:lnTo>
                    <a:pt x="186" y="1008"/>
                  </a:lnTo>
                  <a:lnTo>
                    <a:pt x="224" y="956"/>
                  </a:lnTo>
                  <a:lnTo>
                    <a:pt x="44" y="0"/>
                  </a:lnTo>
                </a:path>
              </a:pathLst>
            </a:custGeom>
            <a:solidFill>
              <a:srgbClr val="FF5F7F"/>
            </a:solidFill>
            <a:ln w="12700" cap="rnd">
              <a:solidFill>
                <a:srgbClr val="000000"/>
              </a:solidFill>
              <a:round/>
              <a:headEnd/>
              <a:tailEnd/>
            </a:ln>
          </p:spPr>
          <p:txBody>
            <a:bodyPr/>
            <a:lstStyle/>
            <a:p>
              <a:endParaRPr lang="th-TH"/>
            </a:p>
          </p:txBody>
        </p:sp>
        <p:sp>
          <p:nvSpPr>
            <p:cNvPr id="11" name="Freeform 12"/>
            <p:cNvSpPr>
              <a:spLocks/>
            </p:cNvSpPr>
            <p:nvPr/>
          </p:nvSpPr>
          <p:spPr bwMode="auto">
            <a:xfrm>
              <a:off x="2423" y="2010"/>
              <a:ext cx="221" cy="1012"/>
            </a:xfrm>
            <a:custGeom>
              <a:avLst/>
              <a:gdLst>
                <a:gd name="T0" fmla="*/ 220 w 221"/>
                <a:gd name="T1" fmla="*/ 0 h 1012"/>
                <a:gd name="T2" fmla="*/ 181 w 221"/>
                <a:gd name="T3" fmla="*/ 53 h 1012"/>
                <a:gd name="T4" fmla="*/ 0 w 221"/>
                <a:gd name="T5" fmla="*/ 1011 h 1012"/>
                <a:gd name="T6" fmla="*/ 42 w 221"/>
                <a:gd name="T7" fmla="*/ 948 h 1012"/>
                <a:gd name="T8" fmla="*/ 220 w 221"/>
                <a:gd name="T9" fmla="*/ 0 h 1012"/>
                <a:gd name="T10" fmla="*/ 0 60000 65536"/>
                <a:gd name="T11" fmla="*/ 0 60000 65536"/>
                <a:gd name="T12" fmla="*/ 0 60000 65536"/>
                <a:gd name="T13" fmla="*/ 0 60000 65536"/>
                <a:gd name="T14" fmla="*/ 0 60000 65536"/>
                <a:gd name="T15" fmla="*/ 0 w 221"/>
                <a:gd name="T16" fmla="*/ 0 h 1012"/>
                <a:gd name="T17" fmla="*/ 221 w 221"/>
                <a:gd name="T18" fmla="*/ 1012 h 1012"/>
              </a:gdLst>
              <a:ahLst/>
              <a:cxnLst>
                <a:cxn ang="T10">
                  <a:pos x="T0" y="T1"/>
                </a:cxn>
                <a:cxn ang="T11">
                  <a:pos x="T2" y="T3"/>
                </a:cxn>
                <a:cxn ang="T12">
                  <a:pos x="T4" y="T5"/>
                </a:cxn>
                <a:cxn ang="T13">
                  <a:pos x="T6" y="T7"/>
                </a:cxn>
                <a:cxn ang="T14">
                  <a:pos x="T8" y="T9"/>
                </a:cxn>
              </a:cxnLst>
              <a:rect l="T15" t="T16" r="T17" b="T18"/>
              <a:pathLst>
                <a:path w="221" h="1012">
                  <a:moveTo>
                    <a:pt x="220" y="0"/>
                  </a:moveTo>
                  <a:lnTo>
                    <a:pt x="181" y="53"/>
                  </a:lnTo>
                  <a:lnTo>
                    <a:pt x="0" y="1011"/>
                  </a:lnTo>
                  <a:lnTo>
                    <a:pt x="42" y="948"/>
                  </a:lnTo>
                  <a:lnTo>
                    <a:pt x="220" y="0"/>
                  </a:lnTo>
                </a:path>
              </a:pathLst>
            </a:custGeom>
            <a:solidFill>
              <a:srgbClr val="FF7F9F"/>
            </a:solidFill>
            <a:ln w="12700" cap="rnd">
              <a:solidFill>
                <a:srgbClr val="000000"/>
              </a:solidFill>
              <a:round/>
              <a:headEnd/>
              <a:tailEnd/>
            </a:ln>
          </p:spPr>
          <p:txBody>
            <a:bodyPr/>
            <a:lstStyle/>
            <a:p>
              <a:endParaRPr lang="th-TH"/>
            </a:p>
          </p:txBody>
        </p:sp>
        <p:sp>
          <p:nvSpPr>
            <p:cNvPr id="12" name="Freeform 13"/>
            <p:cNvSpPr>
              <a:spLocks/>
            </p:cNvSpPr>
            <p:nvPr/>
          </p:nvSpPr>
          <p:spPr bwMode="auto">
            <a:xfrm>
              <a:off x="1936" y="1121"/>
              <a:ext cx="669" cy="1901"/>
            </a:xfrm>
            <a:custGeom>
              <a:avLst/>
              <a:gdLst>
                <a:gd name="T0" fmla="*/ 482 w 669"/>
                <a:gd name="T1" fmla="*/ 0 h 1901"/>
                <a:gd name="T2" fmla="*/ 0 w 669"/>
                <a:gd name="T3" fmla="*/ 0 h 1901"/>
                <a:gd name="T4" fmla="*/ 181 w 669"/>
                <a:gd name="T5" fmla="*/ 947 h 1901"/>
                <a:gd name="T6" fmla="*/ 0 w 669"/>
                <a:gd name="T7" fmla="*/ 1900 h 1901"/>
                <a:gd name="T8" fmla="*/ 487 w 669"/>
                <a:gd name="T9" fmla="*/ 1900 h 1901"/>
                <a:gd name="T10" fmla="*/ 668 w 669"/>
                <a:gd name="T11" fmla="*/ 942 h 1901"/>
                <a:gd name="T12" fmla="*/ 482 w 669"/>
                <a:gd name="T13" fmla="*/ 0 h 1901"/>
                <a:gd name="T14" fmla="*/ 0 60000 65536"/>
                <a:gd name="T15" fmla="*/ 0 60000 65536"/>
                <a:gd name="T16" fmla="*/ 0 60000 65536"/>
                <a:gd name="T17" fmla="*/ 0 60000 65536"/>
                <a:gd name="T18" fmla="*/ 0 60000 65536"/>
                <a:gd name="T19" fmla="*/ 0 60000 65536"/>
                <a:gd name="T20" fmla="*/ 0 60000 65536"/>
                <a:gd name="T21" fmla="*/ 0 w 669"/>
                <a:gd name="T22" fmla="*/ 0 h 1901"/>
                <a:gd name="T23" fmla="*/ 669 w 669"/>
                <a:gd name="T24" fmla="*/ 1901 h 190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69" h="1901">
                  <a:moveTo>
                    <a:pt x="482" y="0"/>
                  </a:moveTo>
                  <a:lnTo>
                    <a:pt x="0" y="0"/>
                  </a:lnTo>
                  <a:lnTo>
                    <a:pt x="181" y="947"/>
                  </a:lnTo>
                  <a:lnTo>
                    <a:pt x="0" y="1900"/>
                  </a:lnTo>
                  <a:lnTo>
                    <a:pt x="487" y="1900"/>
                  </a:lnTo>
                  <a:lnTo>
                    <a:pt x="668" y="942"/>
                  </a:lnTo>
                  <a:lnTo>
                    <a:pt x="482" y="0"/>
                  </a:lnTo>
                </a:path>
              </a:pathLst>
            </a:custGeom>
            <a:solidFill>
              <a:srgbClr val="DF1F3F"/>
            </a:solidFill>
            <a:ln w="12700" cap="rnd">
              <a:solidFill>
                <a:srgbClr val="000000"/>
              </a:solidFill>
              <a:round/>
              <a:headEnd/>
              <a:tailEnd/>
            </a:ln>
          </p:spPr>
          <p:txBody>
            <a:bodyPr/>
            <a:lstStyle/>
            <a:p>
              <a:endParaRPr lang="th-TH"/>
            </a:p>
          </p:txBody>
        </p:sp>
      </p:grpSp>
      <p:grpSp>
        <p:nvGrpSpPr>
          <p:cNvPr id="13" name="Group 14"/>
          <p:cNvGrpSpPr>
            <a:grpSpLocks/>
          </p:cNvGrpSpPr>
          <p:nvPr/>
        </p:nvGrpSpPr>
        <p:grpSpPr bwMode="auto">
          <a:xfrm>
            <a:off x="2316163" y="1827213"/>
            <a:ext cx="1123950" cy="3122612"/>
            <a:chOff x="1363" y="1055"/>
            <a:chExt cx="708" cy="1967"/>
          </a:xfrm>
        </p:grpSpPr>
        <p:sp>
          <p:nvSpPr>
            <p:cNvPr id="14" name="Freeform 15"/>
            <p:cNvSpPr>
              <a:spLocks/>
            </p:cNvSpPr>
            <p:nvPr/>
          </p:nvSpPr>
          <p:spPr bwMode="auto">
            <a:xfrm>
              <a:off x="1363" y="1055"/>
              <a:ext cx="526" cy="67"/>
            </a:xfrm>
            <a:custGeom>
              <a:avLst/>
              <a:gdLst>
                <a:gd name="T0" fmla="*/ 482 w 526"/>
                <a:gd name="T1" fmla="*/ 66 h 67"/>
                <a:gd name="T2" fmla="*/ 0 w 526"/>
                <a:gd name="T3" fmla="*/ 66 h 67"/>
                <a:gd name="T4" fmla="*/ 46 w 526"/>
                <a:gd name="T5" fmla="*/ 0 h 67"/>
                <a:gd name="T6" fmla="*/ 525 w 526"/>
                <a:gd name="T7" fmla="*/ 0 h 67"/>
                <a:gd name="T8" fmla="*/ 482 w 526"/>
                <a:gd name="T9" fmla="*/ 66 h 67"/>
                <a:gd name="T10" fmla="*/ 0 60000 65536"/>
                <a:gd name="T11" fmla="*/ 0 60000 65536"/>
                <a:gd name="T12" fmla="*/ 0 60000 65536"/>
                <a:gd name="T13" fmla="*/ 0 60000 65536"/>
                <a:gd name="T14" fmla="*/ 0 60000 65536"/>
                <a:gd name="T15" fmla="*/ 0 w 526"/>
                <a:gd name="T16" fmla="*/ 0 h 67"/>
                <a:gd name="T17" fmla="*/ 526 w 526"/>
                <a:gd name="T18" fmla="*/ 67 h 67"/>
              </a:gdLst>
              <a:ahLst/>
              <a:cxnLst>
                <a:cxn ang="T10">
                  <a:pos x="T0" y="T1"/>
                </a:cxn>
                <a:cxn ang="T11">
                  <a:pos x="T2" y="T3"/>
                </a:cxn>
                <a:cxn ang="T12">
                  <a:pos x="T4" y="T5"/>
                </a:cxn>
                <a:cxn ang="T13">
                  <a:pos x="T6" y="T7"/>
                </a:cxn>
                <a:cxn ang="T14">
                  <a:pos x="T8" y="T9"/>
                </a:cxn>
              </a:cxnLst>
              <a:rect l="T15" t="T16" r="T17" b="T18"/>
              <a:pathLst>
                <a:path w="526" h="67">
                  <a:moveTo>
                    <a:pt x="482" y="66"/>
                  </a:moveTo>
                  <a:lnTo>
                    <a:pt x="0" y="66"/>
                  </a:lnTo>
                  <a:lnTo>
                    <a:pt x="46" y="0"/>
                  </a:lnTo>
                  <a:lnTo>
                    <a:pt x="525" y="0"/>
                  </a:lnTo>
                  <a:lnTo>
                    <a:pt x="482" y="66"/>
                  </a:lnTo>
                </a:path>
              </a:pathLst>
            </a:custGeom>
            <a:solidFill>
              <a:srgbClr val="BF3F00"/>
            </a:solidFill>
            <a:ln w="12700" cap="rnd">
              <a:solidFill>
                <a:srgbClr val="000000"/>
              </a:solidFill>
              <a:round/>
              <a:headEnd/>
              <a:tailEnd/>
            </a:ln>
          </p:spPr>
          <p:txBody>
            <a:bodyPr/>
            <a:lstStyle/>
            <a:p>
              <a:endParaRPr lang="th-TH"/>
            </a:p>
          </p:txBody>
        </p:sp>
        <p:sp>
          <p:nvSpPr>
            <p:cNvPr id="15" name="Freeform 16"/>
            <p:cNvSpPr>
              <a:spLocks/>
            </p:cNvSpPr>
            <p:nvPr/>
          </p:nvSpPr>
          <p:spPr bwMode="auto">
            <a:xfrm>
              <a:off x="1845" y="1055"/>
              <a:ext cx="225" cy="1010"/>
            </a:xfrm>
            <a:custGeom>
              <a:avLst/>
              <a:gdLst>
                <a:gd name="T0" fmla="*/ 43 w 225"/>
                <a:gd name="T1" fmla="*/ 0 h 1010"/>
                <a:gd name="T2" fmla="*/ 0 w 225"/>
                <a:gd name="T3" fmla="*/ 66 h 1010"/>
                <a:gd name="T4" fmla="*/ 186 w 225"/>
                <a:gd name="T5" fmla="*/ 1009 h 1010"/>
                <a:gd name="T6" fmla="*/ 224 w 225"/>
                <a:gd name="T7" fmla="*/ 957 h 1010"/>
                <a:gd name="T8" fmla="*/ 43 w 225"/>
                <a:gd name="T9" fmla="*/ 0 h 1010"/>
                <a:gd name="T10" fmla="*/ 0 60000 65536"/>
                <a:gd name="T11" fmla="*/ 0 60000 65536"/>
                <a:gd name="T12" fmla="*/ 0 60000 65536"/>
                <a:gd name="T13" fmla="*/ 0 60000 65536"/>
                <a:gd name="T14" fmla="*/ 0 60000 65536"/>
                <a:gd name="T15" fmla="*/ 0 w 225"/>
                <a:gd name="T16" fmla="*/ 0 h 1010"/>
                <a:gd name="T17" fmla="*/ 225 w 225"/>
                <a:gd name="T18" fmla="*/ 1010 h 1010"/>
              </a:gdLst>
              <a:ahLst/>
              <a:cxnLst>
                <a:cxn ang="T10">
                  <a:pos x="T0" y="T1"/>
                </a:cxn>
                <a:cxn ang="T11">
                  <a:pos x="T2" y="T3"/>
                </a:cxn>
                <a:cxn ang="T12">
                  <a:pos x="T4" y="T5"/>
                </a:cxn>
                <a:cxn ang="T13">
                  <a:pos x="T6" y="T7"/>
                </a:cxn>
                <a:cxn ang="T14">
                  <a:pos x="T8" y="T9"/>
                </a:cxn>
              </a:cxnLst>
              <a:rect l="T15" t="T16" r="T17" b="T18"/>
              <a:pathLst>
                <a:path w="225" h="1010">
                  <a:moveTo>
                    <a:pt x="43" y="0"/>
                  </a:moveTo>
                  <a:lnTo>
                    <a:pt x="0" y="66"/>
                  </a:lnTo>
                  <a:lnTo>
                    <a:pt x="186" y="1009"/>
                  </a:lnTo>
                  <a:lnTo>
                    <a:pt x="224" y="957"/>
                  </a:lnTo>
                  <a:lnTo>
                    <a:pt x="43" y="0"/>
                  </a:lnTo>
                </a:path>
              </a:pathLst>
            </a:custGeom>
            <a:solidFill>
              <a:srgbClr val="FF5F1F"/>
            </a:solidFill>
            <a:ln w="12700" cap="rnd">
              <a:solidFill>
                <a:srgbClr val="000000"/>
              </a:solidFill>
              <a:round/>
              <a:headEnd/>
              <a:tailEnd/>
            </a:ln>
          </p:spPr>
          <p:txBody>
            <a:bodyPr/>
            <a:lstStyle/>
            <a:p>
              <a:endParaRPr lang="th-TH"/>
            </a:p>
          </p:txBody>
        </p:sp>
        <p:sp>
          <p:nvSpPr>
            <p:cNvPr id="16" name="Freeform 17"/>
            <p:cNvSpPr>
              <a:spLocks/>
            </p:cNvSpPr>
            <p:nvPr/>
          </p:nvSpPr>
          <p:spPr bwMode="auto">
            <a:xfrm>
              <a:off x="1850" y="2010"/>
              <a:ext cx="221" cy="1012"/>
            </a:xfrm>
            <a:custGeom>
              <a:avLst/>
              <a:gdLst>
                <a:gd name="T0" fmla="*/ 220 w 221"/>
                <a:gd name="T1" fmla="*/ 0 h 1012"/>
                <a:gd name="T2" fmla="*/ 181 w 221"/>
                <a:gd name="T3" fmla="*/ 53 h 1012"/>
                <a:gd name="T4" fmla="*/ 0 w 221"/>
                <a:gd name="T5" fmla="*/ 1011 h 1012"/>
                <a:gd name="T6" fmla="*/ 42 w 221"/>
                <a:gd name="T7" fmla="*/ 949 h 1012"/>
                <a:gd name="T8" fmla="*/ 220 w 221"/>
                <a:gd name="T9" fmla="*/ 0 h 1012"/>
                <a:gd name="T10" fmla="*/ 0 60000 65536"/>
                <a:gd name="T11" fmla="*/ 0 60000 65536"/>
                <a:gd name="T12" fmla="*/ 0 60000 65536"/>
                <a:gd name="T13" fmla="*/ 0 60000 65536"/>
                <a:gd name="T14" fmla="*/ 0 60000 65536"/>
                <a:gd name="T15" fmla="*/ 0 w 221"/>
                <a:gd name="T16" fmla="*/ 0 h 1012"/>
                <a:gd name="T17" fmla="*/ 221 w 221"/>
                <a:gd name="T18" fmla="*/ 1012 h 1012"/>
              </a:gdLst>
              <a:ahLst/>
              <a:cxnLst>
                <a:cxn ang="T10">
                  <a:pos x="T0" y="T1"/>
                </a:cxn>
                <a:cxn ang="T11">
                  <a:pos x="T2" y="T3"/>
                </a:cxn>
                <a:cxn ang="T12">
                  <a:pos x="T4" y="T5"/>
                </a:cxn>
                <a:cxn ang="T13">
                  <a:pos x="T6" y="T7"/>
                </a:cxn>
                <a:cxn ang="T14">
                  <a:pos x="T8" y="T9"/>
                </a:cxn>
              </a:cxnLst>
              <a:rect l="T15" t="T16" r="T17" b="T18"/>
              <a:pathLst>
                <a:path w="221" h="1012">
                  <a:moveTo>
                    <a:pt x="220" y="0"/>
                  </a:moveTo>
                  <a:lnTo>
                    <a:pt x="181" y="53"/>
                  </a:lnTo>
                  <a:lnTo>
                    <a:pt x="0" y="1011"/>
                  </a:lnTo>
                  <a:lnTo>
                    <a:pt x="42" y="949"/>
                  </a:lnTo>
                  <a:lnTo>
                    <a:pt x="220" y="0"/>
                  </a:lnTo>
                </a:path>
              </a:pathLst>
            </a:custGeom>
            <a:solidFill>
              <a:srgbClr val="FF7F3F"/>
            </a:solidFill>
            <a:ln w="12700" cap="rnd">
              <a:solidFill>
                <a:srgbClr val="000000"/>
              </a:solidFill>
              <a:round/>
              <a:headEnd/>
              <a:tailEnd/>
            </a:ln>
          </p:spPr>
          <p:txBody>
            <a:bodyPr/>
            <a:lstStyle/>
            <a:p>
              <a:endParaRPr lang="th-TH"/>
            </a:p>
          </p:txBody>
        </p:sp>
        <p:sp>
          <p:nvSpPr>
            <p:cNvPr id="17" name="Freeform 18"/>
            <p:cNvSpPr>
              <a:spLocks/>
            </p:cNvSpPr>
            <p:nvPr/>
          </p:nvSpPr>
          <p:spPr bwMode="auto">
            <a:xfrm>
              <a:off x="1363" y="1121"/>
              <a:ext cx="669" cy="1901"/>
            </a:xfrm>
            <a:custGeom>
              <a:avLst/>
              <a:gdLst>
                <a:gd name="T0" fmla="*/ 482 w 669"/>
                <a:gd name="T1" fmla="*/ 0 h 1901"/>
                <a:gd name="T2" fmla="*/ 0 w 669"/>
                <a:gd name="T3" fmla="*/ 0 h 1901"/>
                <a:gd name="T4" fmla="*/ 181 w 669"/>
                <a:gd name="T5" fmla="*/ 948 h 1901"/>
                <a:gd name="T6" fmla="*/ 0 w 669"/>
                <a:gd name="T7" fmla="*/ 1900 h 1901"/>
                <a:gd name="T8" fmla="*/ 487 w 669"/>
                <a:gd name="T9" fmla="*/ 1900 h 1901"/>
                <a:gd name="T10" fmla="*/ 668 w 669"/>
                <a:gd name="T11" fmla="*/ 942 h 1901"/>
                <a:gd name="T12" fmla="*/ 482 w 669"/>
                <a:gd name="T13" fmla="*/ 0 h 1901"/>
                <a:gd name="T14" fmla="*/ 0 60000 65536"/>
                <a:gd name="T15" fmla="*/ 0 60000 65536"/>
                <a:gd name="T16" fmla="*/ 0 60000 65536"/>
                <a:gd name="T17" fmla="*/ 0 60000 65536"/>
                <a:gd name="T18" fmla="*/ 0 60000 65536"/>
                <a:gd name="T19" fmla="*/ 0 60000 65536"/>
                <a:gd name="T20" fmla="*/ 0 60000 65536"/>
                <a:gd name="T21" fmla="*/ 0 w 669"/>
                <a:gd name="T22" fmla="*/ 0 h 1901"/>
                <a:gd name="T23" fmla="*/ 669 w 669"/>
                <a:gd name="T24" fmla="*/ 1901 h 190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69" h="1901">
                  <a:moveTo>
                    <a:pt x="482" y="0"/>
                  </a:moveTo>
                  <a:lnTo>
                    <a:pt x="0" y="0"/>
                  </a:lnTo>
                  <a:lnTo>
                    <a:pt x="181" y="948"/>
                  </a:lnTo>
                  <a:lnTo>
                    <a:pt x="0" y="1900"/>
                  </a:lnTo>
                  <a:lnTo>
                    <a:pt x="487" y="1900"/>
                  </a:lnTo>
                  <a:lnTo>
                    <a:pt x="668" y="942"/>
                  </a:lnTo>
                  <a:lnTo>
                    <a:pt x="482" y="0"/>
                  </a:lnTo>
                </a:path>
              </a:pathLst>
            </a:custGeom>
            <a:solidFill>
              <a:srgbClr val="FF5F00"/>
            </a:solidFill>
            <a:ln w="12700" cap="rnd">
              <a:solidFill>
                <a:srgbClr val="000000"/>
              </a:solidFill>
              <a:round/>
              <a:headEnd/>
              <a:tailEnd/>
            </a:ln>
          </p:spPr>
          <p:txBody>
            <a:bodyPr/>
            <a:lstStyle/>
            <a:p>
              <a:endParaRPr lang="th-TH"/>
            </a:p>
          </p:txBody>
        </p:sp>
      </p:grpSp>
      <p:grpSp>
        <p:nvGrpSpPr>
          <p:cNvPr id="18" name="Group 19"/>
          <p:cNvGrpSpPr>
            <a:grpSpLocks/>
          </p:cNvGrpSpPr>
          <p:nvPr/>
        </p:nvGrpSpPr>
        <p:grpSpPr bwMode="auto">
          <a:xfrm>
            <a:off x="4165600" y="1827213"/>
            <a:ext cx="1123950" cy="3122612"/>
            <a:chOff x="2528" y="1055"/>
            <a:chExt cx="708" cy="1967"/>
          </a:xfrm>
        </p:grpSpPr>
        <p:sp>
          <p:nvSpPr>
            <p:cNvPr id="19" name="Freeform 20"/>
            <p:cNvSpPr>
              <a:spLocks/>
            </p:cNvSpPr>
            <p:nvPr/>
          </p:nvSpPr>
          <p:spPr bwMode="auto">
            <a:xfrm>
              <a:off x="2528" y="1055"/>
              <a:ext cx="527" cy="67"/>
            </a:xfrm>
            <a:custGeom>
              <a:avLst/>
              <a:gdLst>
                <a:gd name="T0" fmla="*/ 482 w 527"/>
                <a:gd name="T1" fmla="*/ 66 h 67"/>
                <a:gd name="T2" fmla="*/ 0 w 527"/>
                <a:gd name="T3" fmla="*/ 66 h 67"/>
                <a:gd name="T4" fmla="*/ 46 w 527"/>
                <a:gd name="T5" fmla="*/ 0 h 67"/>
                <a:gd name="T6" fmla="*/ 526 w 527"/>
                <a:gd name="T7" fmla="*/ 0 h 67"/>
                <a:gd name="T8" fmla="*/ 482 w 527"/>
                <a:gd name="T9" fmla="*/ 66 h 67"/>
                <a:gd name="T10" fmla="*/ 0 60000 65536"/>
                <a:gd name="T11" fmla="*/ 0 60000 65536"/>
                <a:gd name="T12" fmla="*/ 0 60000 65536"/>
                <a:gd name="T13" fmla="*/ 0 60000 65536"/>
                <a:gd name="T14" fmla="*/ 0 60000 65536"/>
                <a:gd name="T15" fmla="*/ 0 w 527"/>
                <a:gd name="T16" fmla="*/ 0 h 67"/>
                <a:gd name="T17" fmla="*/ 527 w 527"/>
                <a:gd name="T18" fmla="*/ 67 h 67"/>
              </a:gdLst>
              <a:ahLst/>
              <a:cxnLst>
                <a:cxn ang="T10">
                  <a:pos x="T0" y="T1"/>
                </a:cxn>
                <a:cxn ang="T11">
                  <a:pos x="T2" y="T3"/>
                </a:cxn>
                <a:cxn ang="T12">
                  <a:pos x="T4" y="T5"/>
                </a:cxn>
                <a:cxn ang="T13">
                  <a:pos x="T6" y="T7"/>
                </a:cxn>
                <a:cxn ang="T14">
                  <a:pos x="T8" y="T9"/>
                </a:cxn>
              </a:cxnLst>
              <a:rect l="T15" t="T16" r="T17" b="T18"/>
              <a:pathLst>
                <a:path w="527" h="67">
                  <a:moveTo>
                    <a:pt x="482" y="66"/>
                  </a:moveTo>
                  <a:lnTo>
                    <a:pt x="0" y="66"/>
                  </a:lnTo>
                  <a:lnTo>
                    <a:pt x="46" y="0"/>
                  </a:lnTo>
                  <a:lnTo>
                    <a:pt x="526" y="0"/>
                  </a:lnTo>
                  <a:lnTo>
                    <a:pt x="482" y="66"/>
                  </a:lnTo>
                </a:path>
              </a:pathLst>
            </a:custGeom>
            <a:solidFill>
              <a:srgbClr val="800000"/>
            </a:solidFill>
            <a:ln w="12700" cap="rnd">
              <a:solidFill>
                <a:srgbClr val="000000"/>
              </a:solidFill>
              <a:round/>
              <a:headEnd/>
              <a:tailEnd/>
            </a:ln>
          </p:spPr>
          <p:txBody>
            <a:bodyPr/>
            <a:lstStyle/>
            <a:p>
              <a:endParaRPr lang="th-TH"/>
            </a:p>
          </p:txBody>
        </p:sp>
        <p:sp>
          <p:nvSpPr>
            <p:cNvPr id="20" name="Freeform 21"/>
            <p:cNvSpPr>
              <a:spLocks/>
            </p:cNvSpPr>
            <p:nvPr/>
          </p:nvSpPr>
          <p:spPr bwMode="auto">
            <a:xfrm>
              <a:off x="3010" y="1055"/>
              <a:ext cx="225" cy="1009"/>
            </a:xfrm>
            <a:custGeom>
              <a:avLst/>
              <a:gdLst>
                <a:gd name="T0" fmla="*/ 44 w 225"/>
                <a:gd name="T1" fmla="*/ 0 h 1009"/>
                <a:gd name="T2" fmla="*/ 0 w 225"/>
                <a:gd name="T3" fmla="*/ 66 h 1009"/>
                <a:gd name="T4" fmla="*/ 186 w 225"/>
                <a:gd name="T5" fmla="*/ 1008 h 1009"/>
                <a:gd name="T6" fmla="*/ 224 w 225"/>
                <a:gd name="T7" fmla="*/ 956 h 1009"/>
                <a:gd name="T8" fmla="*/ 44 w 225"/>
                <a:gd name="T9" fmla="*/ 0 h 1009"/>
                <a:gd name="T10" fmla="*/ 0 60000 65536"/>
                <a:gd name="T11" fmla="*/ 0 60000 65536"/>
                <a:gd name="T12" fmla="*/ 0 60000 65536"/>
                <a:gd name="T13" fmla="*/ 0 60000 65536"/>
                <a:gd name="T14" fmla="*/ 0 60000 65536"/>
                <a:gd name="T15" fmla="*/ 0 w 225"/>
                <a:gd name="T16" fmla="*/ 0 h 1009"/>
                <a:gd name="T17" fmla="*/ 225 w 225"/>
                <a:gd name="T18" fmla="*/ 1009 h 1009"/>
              </a:gdLst>
              <a:ahLst/>
              <a:cxnLst>
                <a:cxn ang="T10">
                  <a:pos x="T0" y="T1"/>
                </a:cxn>
                <a:cxn ang="T11">
                  <a:pos x="T2" y="T3"/>
                </a:cxn>
                <a:cxn ang="T12">
                  <a:pos x="T4" y="T5"/>
                </a:cxn>
                <a:cxn ang="T13">
                  <a:pos x="T6" y="T7"/>
                </a:cxn>
                <a:cxn ang="T14">
                  <a:pos x="T8" y="T9"/>
                </a:cxn>
              </a:cxnLst>
              <a:rect l="T15" t="T16" r="T17" b="T18"/>
              <a:pathLst>
                <a:path w="225" h="1009">
                  <a:moveTo>
                    <a:pt x="44" y="0"/>
                  </a:moveTo>
                  <a:lnTo>
                    <a:pt x="0" y="66"/>
                  </a:lnTo>
                  <a:lnTo>
                    <a:pt x="186" y="1008"/>
                  </a:lnTo>
                  <a:lnTo>
                    <a:pt x="224" y="956"/>
                  </a:lnTo>
                  <a:lnTo>
                    <a:pt x="44" y="0"/>
                  </a:lnTo>
                </a:path>
              </a:pathLst>
            </a:custGeom>
            <a:solidFill>
              <a:srgbClr val="FF5F7F"/>
            </a:solidFill>
            <a:ln w="12700" cap="rnd">
              <a:solidFill>
                <a:srgbClr val="000000"/>
              </a:solidFill>
              <a:round/>
              <a:headEnd/>
              <a:tailEnd/>
            </a:ln>
          </p:spPr>
          <p:txBody>
            <a:bodyPr/>
            <a:lstStyle/>
            <a:p>
              <a:endParaRPr lang="th-TH"/>
            </a:p>
          </p:txBody>
        </p:sp>
        <p:sp>
          <p:nvSpPr>
            <p:cNvPr id="21" name="Freeform 22"/>
            <p:cNvSpPr>
              <a:spLocks/>
            </p:cNvSpPr>
            <p:nvPr/>
          </p:nvSpPr>
          <p:spPr bwMode="auto">
            <a:xfrm>
              <a:off x="3015" y="2010"/>
              <a:ext cx="221" cy="1012"/>
            </a:xfrm>
            <a:custGeom>
              <a:avLst/>
              <a:gdLst>
                <a:gd name="T0" fmla="*/ 220 w 221"/>
                <a:gd name="T1" fmla="*/ 0 h 1012"/>
                <a:gd name="T2" fmla="*/ 181 w 221"/>
                <a:gd name="T3" fmla="*/ 53 h 1012"/>
                <a:gd name="T4" fmla="*/ 0 w 221"/>
                <a:gd name="T5" fmla="*/ 1011 h 1012"/>
                <a:gd name="T6" fmla="*/ 42 w 221"/>
                <a:gd name="T7" fmla="*/ 948 h 1012"/>
                <a:gd name="T8" fmla="*/ 220 w 221"/>
                <a:gd name="T9" fmla="*/ 0 h 1012"/>
                <a:gd name="T10" fmla="*/ 0 60000 65536"/>
                <a:gd name="T11" fmla="*/ 0 60000 65536"/>
                <a:gd name="T12" fmla="*/ 0 60000 65536"/>
                <a:gd name="T13" fmla="*/ 0 60000 65536"/>
                <a:gd name="T14" fmla="*/ 0 60000 65536"/>
                <a:gd name="T15" fmla="*/ 0 w 221"/>
                <a:gd name="T16" fmla="*/ 0 h 1012"/>
                <a:gd name="T17" fmla="*/ 221 w 221"/>
                <a:gd name="T18" fmla="*/ 1012 h 1012"/>
              </a:gdLst>
              <a:ahLst/>
              <a:cxnLst>
                <a:cxn ang="T10">
                  <a:pos x="T0" y="T1"/>
                </a:cxn>
                <a:cxn ang="T11">
                  <a:pos x="T2" y="T3"/>
                </a:cxn>
                <a:cxn ang="T12">
                  <a:pos x="T4" y="T5"/>
                </a:cxn>
                <a:cxn ang="T13">
                  <a:pos x="T6" y="T7"/>
                </a:cxn>
                <a:cxn ang="T14">
                  <a:pos x="T8" y="T9"/>
                </a:cxn>
              </a:cxnLst>
              <a:rect l="T15" t="T16" r="T17" b="T18"/>
              <a:pathLst>
                <a:path w="221" h="1012">
                  <a:moveTo>
                    <a:pt x="220" y="0"/>
                  </a:moveTo>
                  <a:lnTo>
                    <a:pt x="181" y="53"/>
                  </a:lnTo>
                  <a:lnTo>
                    <a:pt x="0" y="1011"/>
                  </a:lnTo>
                  <a:lnTo>
                    <a:pt x="42" y="948"/>
                  </a:lnTo>
                  <a:lnTo>
                    <a:pt x="220" y="0"/>
                  </a:lnTo>
                </a:path>
              </a:pathLst>
            </a:custGeom>
            <a:solidFill>
              <a:srgbClr val="FF7F9F"/>
            </a:solidFill>
            <a:ln w="12700" cap="rnd">
              <a:solidFill>
                <a:srgbClr val="000000"/>
              </a:solidFill>
              <a:round/>
              <a:headEnd/>
              <a:tailEnd/>
            </a:ln>
          </p:spPr>
          <p:txBody>
            <a:bodyPr/>
            <a:lstStyle/>
            <a:p>
              <a:endParaRPr lang="th-TH"/>
            </a:p>
          </p:txBody>
        </p:sp>
        <p:sp>
          <p:nvSpPr>
            <p:cNvPr id="22" name="Freeform 23"/>
            <p:cNvSpPr>
              <a:spLocks/>
            </p:cNvSpPr>
            <p:nvPr/>
          </p:nvSpPr>
          <p:spPr bwMode="auto">
            <a:xfrm>
              <a:off x="2528" y="1121"/>
              <a:ext cx="669" cy="1901"/>
            </a:xfrm>
            <a:custGeom>
              <a:avLst/>
              <a:gdLst>
                <a:gd name="T0" fmla="*/ 482 w 669"/>
                <a:gd name="T1" fmla="*/ 0 h 1901"/>
                <a:gd name="T2" fmla="*/ 0 w 669"/>
                <a:gd name="T3" fmla="*/ 0 h 1901"/>
                <a:gd name="T4" fmla="*/ 181 w 669"/>
                <a:gd name="T5" fmla="*/ 947 h 1901"/>
                <a:gd name="T6" fmla="*/ 0 w 669"/>
                <a:gd name="T7" fmla="*/ 1900 h 1901"/>
                <a:gd name="T8" fmla="*/ 487 w 669"/>
                <a:gd name="T9" fmla="*/ 1900 h 1901"/>
                <a:gd name="T10" fmla="*/ 668 w 669"/>
                <a:gd name="T11" fmla="*/ 942 h 1901"/>
                <a:gd name="T12" fmla="*/ 482 w 669"/>
                <a:gd name="T13" fmla="*/ 0 h 1901"/>
                <a:gd name="T14" fmla="*/ 0 60000 65536"/>
                <a:gd name="T15" fmla="*/ 0 60000 65536"/>
                <a:gd name="T16" fmla="*/ 0 60000 65536"/>
                <a:gd name="T17" fmla="*/ 0 60000 65536"/>
                <a:gd name="T18" fmla="*/ 0 60000 65536"/>
                <a:gd name="T19" fmla="*/ 0 60000 65536"/>
                <a:gd name="T20" fmla="*/ 0 60000 65536"/>
                <a:gd name="T21" fmla="*/ 0 w 669"/>
                <a:gd name="T22" fmla="*/ 0 h 1901"/>
                <a:gd name="T23" fmla="*/ 669 w 669"/>
                <a:gd name="T24" fmla="*/ 1901 h 190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69" h="1901">
                  <a:moveTo>
                    <a:pt x="482" y="0"/>
                  </a:moveTo>
                  <a:lnTo>
                    <a:pt x="0" y="0"/>
                  </a:lnTo>
                  <a:lnTo>
                    <a:pt x="181" y="947"/>
                  </a:lnTo>
                  <a:lnTo>
                    <a:pt x="0" y="1900"/>
                  </a:lnTo>
                  <a:lnTo>
                    <a:pt x="487" y="1900"/>
                  </a:lnTo>
                  <a:lnTo>
                    <a:pt x="668" y="942"/>
                  </a:lnTo>
                  <a:lnTo>
                    <a:pt x="482" y="0"/>
                  </a:lnTo>
                </a:path>
              </a:pathLst>
            </a:custGeom>
            <a:solidFill>
              <a:srgbClr val="DF1F3F"/>
            </a:solidFill>
            <a:ln w="12700" cap="rnd">
              <a:solidFill>
                <a:srgbClr val="000000"/>
              </a:solidFill>
              <a:round/>
              <a:headEnd/>
              <a:tailEnd/>
            </a:ln>
          </p:spPr>
          <p:txBody>
            <a:bodyPr/>
            <a:lstStyle/>
            <a:p>
              <a:endParaRPr lang="th-TH"/>
            </a:p>
          </p:txBody>
        </p:sp>
      </p:grpSp>
      <p:grpSp>
        <p:nvGrpSpPr>
          <p:cNvPr id="23" name="Group 24"/>
          <p:cNvGrpSpPr>
            <a:grpSpLocks/>
          </p:cNvGrpSpPr>
          <p:nvPr/>
        </p:nvGrpSpPr>
        <p:grpSpPr bwMode="auto">
          <a:xfrm>
            <a:off x="5105400" y="1827213"/>
            <a:ext cx="1123950" cy="3122612"/>
            <a:chOff x="3120" y="1055"/>
            <a:chExt cx="708" cy="1967"/>
          </a:xfrm>
        </p:grpSpPr>
        <p:sp>
          <p:nvSpPr>
            <p:cNvPr id="24" name="Freeform 25"/>
            <p:cNvSpPr>
              <a:spLocks/>
            </p:cNvSpPr>
            <p:nvPr/>
          </p:nvSpPr>
          <p:spPr bwMode="auto">
            <a:xfrm>
              <a:off x="3120" y="1055"/>
              <a:ext cx="527" cy="67"/>
            </a:xfrm>
            <a:custGeom>
              <a:avLst/>
              <a:gdLst>
                <a:gd name="T0" fmla="*/ 482 w 527"/>
                <a:gd name="T1" fmla="*/ 66 h 67"/>
                <a:gd name="T2" fmla="*/ 0 w 527"/>
                <a:gd name="T3" fmla="*/ 66 h 67"/>
                <a:gd name="T4" fmla="*/ 46 w 527"/>
                <a:gd name="T5" fmla="*/ 0 h 67"/>
                <a:gd name="T6" fmla="*/ 526 w 527"/>
                <a:gd name="T7" fmla="*/ 0 h 67"/>
                <a:gd name="T8" fmla="*/ 482 w 527"/>
                <a:gd name="T9" fmla="*/ 66 h 67"/>
                <a:gd name="T10" fmla="*/ 0 60000 65536"/>
                <a:gd name="T11" fmla="*/ 0 60000 65536"/>
                <a:gd name="T12" fmla="*/ 0 60000 65536"/>
                <a:gd name="T13" fmla="*/ 0 60000 65536"/>
                <a:gd name="T14" fmla="*/ 0 60000 65536"/>
                <a:gd name="T15" fmla="*/ 0 w 527"/>
                <a:gd name="T16" fmla="*/ 0 h 67"/>
                <a:gd name="T17" fmla="*/ 527 w 527"/>
                <a:gd name="T18" fmla="*/ 67 h 67"/>
              </a:gdLst>
              <a:ahLst/>
              <a:cxnLst>
                <a:cxn ang="T10">
                  <a:pos x="T0" y="T1"/>
                </a:cxn>
                <a:cxn ang="T11">
                  <a:pos x="T2" y="T3"/>
                </a:cxn>
                <a:cxn ang="T12">
                  <a:pos x="T4" y="T5"/>
                </a:cxn>
                <a:cxn ang="T13">
                  <a:pos x="T6" y="T7"/>
                </a:cxn>
                <a:cxn ang="T14">
                  <a:pos x="T8" y="T9"/>
                </a:cxn>
              </a:cxnLst>
              <a:rect l="T15" t="T16" r="T17" b="T18"/>
              <a:pathLst>
                <a:path w="527" h="67">
                  <a:moveTo>
                    <a:pt x="482" y="66"/>
                  </a:moveTo>
                  <a:lnTo>
                    <a:pt x="0" y="66"/>
                  </a:lnTo>
                  <a:lnTo>
                    <a:pt x="46" y="0"/>
                  </a:lnTo>
                  <a:lnTo>
                    <a:pt x="526" y="0"/>
                  </a:lnTo>
                  <a:lnTo>
                    <a:pt x="482" y="66"/>
                  </a:lnTo>
                </a:path>
              </a:pathLst>
            </a:custGeom>
            <a:solidFill>
              <a:srgbClr val="800000"/>
            </a:solidFill>
            <a:ln w="12700" cap="rnd">
              <a:solidFill>
                <a:srgbClr val="000000"/>
              </a:solidFill>
              <a:round/>
              <a:headEnd/>
              <a:tailEnd/>
            </a:ln>
          </p:spPr>
          <p:txBody>
            <a:bodyPr/>
            <a:lstStyle/>
            <a:p>
              <a:endParaRPr lang="th-TH"/>
            </a:p>
          </p:txBody>
        </p:sp>
        <p:sp>
          <p:nvSpPr>
            <p:cNvPr id="25" name="Freeform 26"/>
            <p:cNvSpPr>
              <a:spLocks/>
            </p:cNvSpPr>
            <p:nvPr/>
          </p:nvSpPr>
          <p:spPr bwMode="auto">
            <a:xfrm>
              <a:off x="3602" y="1055"/>
              <a:ext cx="225" cy="1009"/>
            </a:xfrm>
            <a:custGeom>
              <a:avLst/>
              <a:gdLst>
                <a:gd name="T0" fmla="*/ 44 w 225"/>
                <a:gd name="T1" fmla="*/ 0 h 1009"/>
                <a:gd name="T2" fmla="*/ 0 w 225"/>
                <a:gd name="T3" fmla="*/ 66 h 1009"/>
                <a:gd name="T4" fmla="*/ 186 w 225"/>
                <a:gd name="T5" fmla="*/ 1008 h 1009"/>
                <a:gd name="T6" fmla="*/ 224 w 225"/>
                <a:gd name="T7" fmla="*/ 956 h 1009"/>
                <a:gd name="T8" fmla="*/ 44 w 225"/>
                <a:gd name="T9" fmla="*/ 0 h 1009"/>
                <a:gd name="T10" fmla="*/ 0 60000 65536"/>
                <a:gd name="T11" fmla="*/ 0 60000 65536"/>
                <a:gd name="T12" fmla="*/ 0 60000 65536"/>
                <a:gd name="T13" fmla="*/ 0 60000 65536"/>
                <a:gd name="T14" fmla="*/ 0 60000 65536"/>
                <a:gd name="T15" fmla="*/ 0 w 225"/>
                <a:gd name="T16" fmla="*/ 0 h 1009"/>
                <a:gd name="T17" fmla="*/ 225 w 225"/>
                <a:gd name="T18" fmla="*/ 1009 h 1009"/>
              </a:gdLst>
              <a:ahLst/>
              <a:cxnLst>
                <a:cxn ang="T10">
                  <a:pos x="T0" y="T1"/>
                </a:cxn>
                <a:cxn ang="T11">
                  <a:pos x="T2" y="T3"/>
                </a:cxn>
                <a:cxn ang="T12">
                  <a:pos x="T4" y="T5"/>
                </a:cxn>
                <a:cxn ang="T13">
                  <a:pos x="T6" y="T7"/>
                </a:cxn>
                <a:cxn ang="T14">
                  <a:pos x="T8" y="T9"/>
                </a:cxn>
              </a:cxnLst>
              <a:rect l="T15" t="T16" r="T17" b="T18"/>
              <a:pathLst>
                <a:path w="225" h="1009">
                  <a:moveTo>
                    <a:pt x="44" y="0"/>
                  </a:moveTo>
                  <a:lnTo>
                    <a:pt x="0" y="66"/>
                  </a:lnTo>
                  <a:lnTo>
                    <a:pt x="186" y="1008"/>
                  </a:lnTo>
                  <a:lnTo>
                    <a:pt x="224" y="956"/>
                  </a:lnTo>
                  <a:lnTo>
                    <a:pt x="44" y="0"/>
                  </a:lnTo>
                </a:path>
              </a:pathLst>
            </a:custGeom>
            <a:solidFill>
              <a:srgbClr val="FF5F7F"/>
            </a:solidFill>
            <a:ln w="12700" cap="rnd">
              <a:solidFill>
                <a:srgbClr val="000000"/>
              </a:solidFill>
              <a:round/>
              <a:headEnd/>
              <a:tailEnd/>
            </a:ln>
          </p:spPr>
          <p:txBody>
            <a:bodyPr/>
            <a:lstStyle/>
            <a:p>
              <a:endParaRPr lang="th-TH"/>
            </a:p>
          </p:txBody>
        </p:sp>
        <p:sp>
          <p:nvSpPr>
            <p:cNvPr id="26" name="Freeform 27"/>
            <p:cNvSpPr>
              <a:spLocks/>
            </p:cNvSpPr>
            <p:nvPr/>
          </p:nvSpPr>
          <p:spPr bwMode="auto">
            <a:xfrm>
              <a:off x="3607" y="2010"/>
              <a:ext cx="221" cy="1012"/>
            </a:xfrm>
            <a:custGeom>
              <a:avLst/>
              <a:gdLst>
                <a:gd name="T0" fmla="*/ 220 w 221"/>
                <a:gd name="T1" fmla="*/ 0 h 1012"/>
                <a:gd name="T2" fmla="*/ 181 w 221"/>
                <a:gd name="T3" fmla="*/ 53 h 1012"/>
                <a:gd name="T4" fmla="*/ 0 w 221"/>
                <a:gd name="T5" fmla="*/ 1011 h 1012"/>
                <a:gd name="T6" fmla="*/ 42 w 221"/>
                <a:gd name="T7" fmla="*/ 948 h 1012"/>
                <a:gd name="T8" fmla="*/ 220 w 221"/>
                <a:gd name="T9" fmla="*/ 0 h 1012"/>
                <a:gd name="T10" fmla="*/ 0 60000 65536"/>
                <a:gd name="T11" fmla="*/ 0 60000 65536"/>
                <a:gd name="T12" fmla="*/ 0 60000 65536"/>
                <a:gd name="T13" fmla="*/ 0 60000 65536"/>
                <a:gd name="T14" fmla="*/ 0 60000 65536"/>
                <a:gd name="T15" fmla="*/ 0 w 221"/>
                <a:gd name="T16" fmla="*/ 0 h 1012"/>
                <a:gd name="T17" fmla="*/ 221 w 221"/>
                <a:gd name="T18" fmla="*/ 1012 h 1012"/>
              </a:gdLst>
              <a:ahLst/>
              <a:cxnLst>
                <a:cxn ang="T10">
                  <a:pos x="T0" y="T1"/>
                </a:cxn>
                <a:cxn ang="T11">
                  <a:pos x="T2" y="T3"/>
                </a:cxn>
                <a:cxn ang="T12">
                  <a:pos x="T4" y="T5"/>
                </a:cxn>
                <a:cxn ang="T13">
                  <a:pos x="T6" y="T7"/>
                </a:cxn>
                <a:cxn ang="T14">
                  <a:pos x="T8" y="T9"/>
                </a:cxn>
              </a:cxnLst>
              <a:rect l="T15" t="T16" r="T17" b="T18"/>
              <a:pathLst>
                <a:path w="221" h="1012">
                  <a:moveTo>
                    <a:pt x="220" y="0"/>
                  </a:moveTo>
                  <a:lnTo>
                    <a:pt x="181" y="53"/>
                  </a:lnTo>
                  <a:lnTo>
                    <a:pt x="0" y="1011"/>
                  </a:lnTo>
                  <a:lnTo>
                    <a:pt x="42" y="948"/>
                  </a:lnTo>
                  <a:lnTo>
                    <a:pt x="220" y="0"/>
                  </a:lnTo>
                </a:path>
              </a:pathLst>
            </a:custGeom>
            <a:solidFill>
              <a:srgbClr val="FF7F9F"/>
            </a:solidFill>
            <a:ln w="12700" cap="rnd">
              <a:solidFill>
                <a:srgbClr val="000000"/>
              </a:solidFill>
              <a:round/>
              <a:headEnd/>
              <a:tailEnd/>
            </a:ln>
          </p:spPr>
          <p:txBody>
            <a:bodyPr/>
            <a:lstStyle/>
            <a:p>
              <a:endParaRPr lang="th-TH"/>
            </a:p>
          </p:txBody>
        </p:sp>
        <p:sp>
          <p:nvSpPr>
            <p:cNvPr id="27" name="Freeform 28"/>
            <p:cNvSpPr>
              <a:spLocks/>
            </p:cNvSpPr>
            <p:nvPr/>
          </p:nvSpPr>
          <p:spPr bwMode="auto">
            <a:xfrm>
              <a:off x="3120" y="1121"/>
              <a:ext cx="669" cy="1901"/>
            </a:xfrm>
            <a:custGeom>
              <a:avLst/>
              <a:gdLst>
                <a:gd name="T0" fmla="*/ 482 w 669"/>
                <a:gd name="T1" fmla="*/ 0 h 1901"/>
                <a:gd name="T2" fmla="*/ 0 w 669"/>
                <a:gd name="T3" fmla="*/ 0 h 1901"/>
                <a:gd name="T4" fmla="*/ 181 w 669"/>
                <a:gd name="T5" fmla="*/ 947 h 1901"/>
                <a:gd name="T6" fmla="*/ 0 w 669"/>
                <a:gd name="T7" fmla="*/ 1900 h 1901"/>
                <a:gd name="T8" fmla="*/ 487 w 669"/>
                <a:gd name="T9" fmla="*/ 1900 h 1901"/>
                <a:gd name="T10" fmla="*/ 668 w 669"/>
                <a:gd name="T11" fmla="*/ 942 h 1901"/>
                <a:gd name="T12" fmla="*/ 482 w 669"/>
                <a:gd name="T13" fmla="*/ 0 h 1901"/>
                <a:gd name="T14" fmla="*/ 0 60000 65536"/>
                <a:gd name="T15" fmla="*/ 0 60000 65536"/>
                <a:gd name="T16" fmla="*/ 0 60000 65536"/>
                <a:gd name="T17" fmla="*/ 0 60000 65536"/>
                <a:gd name="T18" fmla="*/ 0 60000 65536"/>
                <a:gd name="T19" fmla="*/ 0 60000 65536"/>
                <a:gd name="T20" fmla="*/ 0 60000 65536"/>
                <a:gd name="T21" fmla="*/ 0 w 669"/>
                <a:gd name="T22" fmla="*/ 0 h 1901"/>
                <a:gd name="T23" fmla="*/ 669 w 669"/>
                <a:gd name="T24" fmla="*/ 1901 h 190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69" h="1901">
                  <a:moveTo>
                    <a:pt x="482" y="0"/>
                  </a:moveTo>
                  <a:lnTo>
                    <a:pt x="0" y="0"/>
                  </a:lnTo>
                  <a:lnTo>
                    <a:pt x="181" y="947"/>
                  </a:lnTo>
                  <a:lnTo>
                    <a:pt x="0" y="1900"/>
                  </a:lnTo>
                  <a:lnTo>
                    <a:pt x="487" y="1900"/>
                  </a:lnTo>
                  <a:lnTo>
                    <a:pt x="668" y="942"/>
                  </a:lnTo>
                  <a:lnTo>
                    <a:pt x="482" y="0"/>
                  </a:lnTo>
                </a:path>
              </a:pathLst>
            </a:custGeom>
            <a:solidFill>
              <a:srgbClr val="DF1F3F"/>
            </a:solidFill>
            <a:ln w="12700" cap="rnd">
              <a:solidFill>
                <a:srgbClr val="000000"/>
              </a:solidFill>
              <a:round/>
              <a:headEnd/>
              <a:tailEnd/>
            </a:ln>
          </p:spPr>
          <p:txBody>
            <a:bodyPr/>
            <a:lstStyle/>
            <a:p>
              <a:endParaRPr lang="th-TH"/>
            </a:p>
          </p:txBody>
        </p:sp>
      </p:grpSp>
      <p:grpSp>
        <p:nvGrpSpPr>
          <p:cNvPr id="28" name="Group 29"/>
          <p:cNvGrpSpPr>
            <a:grpSpLocks/>
          </p:cNvGrpSpPr>
          <p:nvPr/>
        </p:nvGrpSpPr>
        <p:grpSpPr bwMode="auto">
          <a:xfrm>
            <a:off x="6045200" y="1827213"/>
            <a:ext cx="1123950" cy="3122612"/>
            <a:chOff x="3712" y="1055"/>
            <a:chExt cx="708" cy="1967"/>
          </a:xfrm>
        </p:grpSpPr>
        <p:sp>
          <p:nvSpPr>
            <p:cNvPr id="29" name="Freeform 30"/>
            <p:cNvSpPr>
              <a:spLocks/>
            </p:cNvSpPr>
            <p:nvPr/>
          </p:nvSpPr>
          <p:spPr bwMode="auto">
            <a:xfrm>
              <a:off x="3712" y="1055"/>
              <a:ext cx="527" cy="67"/>
            </a:xfrm>
            <a:custGeom>
              <a:avLst/>
              <a:gdLst>
                <a:gd name="T0" fmla="*/ 482 w 527"/>
                <a:gd name="T1" fmla="*/ 66 h 67"/>
                <a:gd name="T2" fmla="*/ 0 w 527"/>
                <a:gd name="T3" fmla="*/ 66 h 67"/>
                <a:gd name="T4" fmla="*/ 46 w 527"/>
                <a:gd name="T5" fmla="*/ 0 h 67"/>
                <a:gd name="T6" fmla="*/ 526 w 527"/>
                <a:gd name="T7" fmla="*/ 0 h 67"/>
                <a:gd name="T8" fmla="*/ 482 w 527"/>
                <a:gd name="T9" fmla="*/ 66 h 67"/>
                <a:gd name="T10" fmla="*/ 0 60000 65536"/>
                <a:gd name="T11" fmla="*/ 0 60000 65536"/>
                <a:gd name="T12" fmla="*/ 0 60000 65536"/>
                <a:gd name="T13" fmla="*/ 0 60000 65536"/>
                <a:gd name="T14" fmla="*/ 0 60000 65536"/>
                <a:gd name="T15" fmla="*/ 0 w 527"/>
                <a:gd name="T16" fmla="*/ 0 h 67"/>
                <a:gd name="T17" fmla="*/ 527 w 527"/>
                <a:gd name="T18" fmla="*/ 67 h 67"/>
              </a:gdLst>
              <a:ahLst/>
              <a:cxnLst>
                <a:cxn ang="T10">
                  <a:pos x="T0" y="T1"/>
                </a:cxn>
                <a:cxn ang="T11">
                  <a:pos x="T2" y="T3"/>
                </a:cxn>
                <a:cxn ang="T12">
                  <a:pos x="T4" y="T5"/>
                </a:cxn>
                <a:cxn ang="T13">
                  <a:pos x="T6" y="T7"/>
                </a:cxn>
                <a:cxn ang="T14">
                  <a:pos x="T8" y="T9"/>
                </a:cxn>
              </a:cxnLst>
              <a:rect l="T15" t="T16" r="T17" b="T18"/>
              <a:pathLst>
                <a:path w="527" h="67">
                  <a:moveTo>
                    <a:pt x="482" y="66"/>
                  </a:moveTo>
                  <a:lnTo>
                    <a:pt x="0" y="66"/>
                  </a:lnTo>
                  <a:lnTo>
                    <a:pt x="46" y="0"/>
                  </a:lnTo>
                  <a:lnTo>
                    <a:pt x="526" y="0"/>
                  </a:lnTo>
                  <a:lnTo>
                    <a:pt x="482" y="66"/>
                  </a:lnTo>
                </a:path>
              </a:pathLst>
            </a:custGeom>
            <a:solidFill>
              <a:srgbClr val="800000"/>
            </a:solidFill>
            <a:ln w="12700" cap="rnd">
              <a:solidFill>
                <a:srgbClr val="000000"/>
              </a:solidFill>
              <a:round/>
              <a:headEnd/>
              <a:tailEnd/>
            </a:ln>
          </p:spPr>
          <p:txBody>
            <a:bodyPr/>
            <a:lstStyle/>
            <a:p>
              <a:endParaRPr lang="th-TH"/>
            </a:p>
          </p:txBody>
        </p:sp>
        <p:sp>
          <p:nvSpPr>
            <p:cNvPr id="30" name="Freeform 31"/>
            <p:cNvSpPr>
              <a:spLocks/>
            </p:cNvSpPr>
            <p:nvPr/>
          </p:nvSpPr>
          <p:spPr bwMode="auto">
            <a:xfrm>
              <a:off x="4194" y="1055"/>
              <a:ext cx="225" cy="1009"/>
            </a:xfrm>
            <a:custGeom>
              <a:avLst/>
              <a:gdLst>
                <a:gd name="T0" fmla="*/ 44 w 225"/>
                <a:gd name="T1" fmla="*/ 0 h 1009"/>
                <a:gd name="T2" fmla="*/ 0 w 225"/>
                <a:gd name="T3" fmla="*/ 66 h 1009"/>
                <a:gd name="T4" fmla="*/ 186 w 225"/>
                <a:gd name="T5" fmla="*/ 1008 h 1009"/>
                <a:gd name="T6" fmla="*/ 224 w 225"/>
                <a:gd name="T7" fmla="*/ 956 h 1009"/>
                <a:gd name="T8" fmla="*/ 44 w 225"/>
                <a:gd name="T9" fmla="*/ 0 h 1009"/>
                <a:gd name="T10" fmla="*/ 0 60000 65536"/>
                <a:gd name="T11" fmla="*/ 0 60000 65536"/>
                <a:gd name="T12" fmla="*/ 0 60000 65536"/>
                <a:gd name="T13" fmla="*/ 0 60000 65536"/>
                <a:gd name="T14" fmla="*/ 0 60000 65536"/>
                <a:gd name="T15" fmla="*/ 0 w 225"/>
                <a:gd name="T16" fmla="*/ 0 h 1009"/>
                <a:gd name="T17" fmla="*/ 225 w 225"/>
                <a:gd name="T18" fmla="*/ 1009 h 1009"/>
              </a:gdLst>
              <a:ahLst/>
              <a:cxnLst>
                <a:cxn ang="T10">
                  <a:pos x="T0" y="T1"/>
                </a:cxn>
                <a:cxn ang="T11">
                  <a:pos x="T2" y="T3"/>
                </a:cxn>
                <a:cxn ang="T12">
                  <a:pos x="T4" y="T5"/>
                </a:cxn>
                <a:cxn ang="T13">
                  <a:pos x="T6" y="T7"/>
                </a:cxn>
                <a:cxn ang="T14">
                  <a:pos x="T8" y="T9"/>
                </a:cxn>
              </a:cxnLst>
              <a:rect l="T15" t="T16" r="T17" b="T18"/>
              <a:pathLst>
                <a:path w="225" h="1009">
                  <a:moveTo>
                    <a:pt x="44" y="0"/>
                  </a:moveTo>
                  <a:lnTo>
                    <a:pt x="0" y="66"/>
                  </a:lnTo>
                  <a:lnTo>
                    <a:pt x="186" y="1008"/>
                  </a:lnTo>
                  <a:lnTo>
                    <a:pt x="224" y="956"/>
                  </a:lnTo>
                  <a:lnTo>
                    <a:pt x="44" y="0"/>
                  </a:lnTo>
                </a:path>
              </a:pathLst>
            </a:custGeom>
            <a:solidFill>
              <a:srgbClr val="FF5F7F"/>
            </a:solidFill>
            <a:ln w="12700" cap="rnd">
              <a:solidFill>
                <a:srgbClr val="000000"/>
              </a:solidFill>
              <a:round/>
              <a:headEnd/>
              <a:tailEnd/>
            </a:ln>
          </p:spPr>
          <p:txBody>
            <a:bodyPr/>
            <a:lstStyle/>
            <a:p>
              <a:endParaRPr lang="th-TH"/>
            </a:p>
          </p:txBody>
        </p:sp>
        <p:sp>
          <p:nvSpPr>
            <p:cNvPr id="31" name="Freeform 32"/>
            <p:cNvSpPr>
              <a:spLocks/>
            </p:cNvSpPr>
            <p:nvPr/>
          </p:nvSpPr>
          <p:spPr bwMode="auto">
            <a:xfrm>
              <a:off x="4199" y="2010"/>
              <a:ext cx="221" cy="1012"/>
            </a:xfrm>
            <a:custGeom>
              <a:avLst/>
              <a:gdLst>
                <a:gd name="T0" fmla="*/ 220 w 221"/>
                <a:gd name="T1" fmla="*/ 0 h 1012"/>
                <a:gd name="T2" fmla="*/ 181 w 221"/>
                <a:gd name="T3" fmla="*/ 53 h 1012"/>
                <a:gd name="T4" fmla="*/ 0 w 221"/>
                <a:gd name="T5" fmla="*/ 1011 h 1012"/>
                <a:gd name="T6" fmla="*/ 42 w 221"/>
                <a:gd name="T7" fmla="*/ 948 h 1012"/>
                <a:gd name="T8" fmla="*/ 220 w 221"/>
                <a:gd name="T9" fmla="*/ 0 h 1012"/>
                <a:gd name="T10" fmla="*/ 0 60000 65536"/>
                <a:gd name="T11" fmla="*/ 0 60000 65536"/>
                <a:gd name="T12" fmla="*/ 0 60000 65536"/>
                <a:gd name="T13" fmla="*/ 0 60000 65536"/>
                <a:gd name="T14" fmla="*/ 0 60000 65536"/>
                <a:gd name="T15" fmla="*/ 0 w 221"/>
                <a:gd name="T16" fmla="*/ 0 h 1012"/>
                <a:gd name="T17" fmla="*/ 221 w 221"/>
                <a:gd name="T18" fmla="*/ 1012 h 1012"/>
              </a:gdLst>
              <a:ahLst/>
              <a:cxnLst>
                <a:cxn ang="T10">
                  <a:pos x="T0" y="T1"/>
                </a:cxn>
                <a:cxn ang="T11">
                  <a:pos x="T2" y="T3"/>
                </a:cxn>
                <a:cxn ang="T12">
                  <a:pos x="T4" y="T5"/>
                </a:cxn>
                <a:cxn ang="T13">
                  <a:pos x="T6" y="T7"/>
                </a:cxn>
                <a:cxn ang="T14">
                  <a:pos x="T8" y="T9"/>
                </a:cxn>
              </a:cxnLst>
              <a:rect l="T15" t="T16" r="T17" b="T18"/>
              <a:pathLst>
                <a:path w="221" h="1012">
                  <a:moveTo>
                    <a:pt x="220" y="0"/>
                  </a:moveTo>
                  <a:lnTo>
                    <a:pt x="181" y="53"/>
                  </a:lnTo>
                  <a:lnTo>
                    <a:pt x="0" y="1011"/>
                  </a:lnTo>
                  <a:lnTo>
                    <a:pt x="42" y="948"/>
                  </a:lnTo>
                  <a:lnTo>
                    <a:pt x="220" y="0"/>
                  </a:lnTo>
                </a:path>
              </a:pathLst>
            </a:custGeom>
            <a:solidFill>
              <a:srgbClr val="FF7F9F"/>
            </a:solidFill>
            <a:ln w="12700" cap="rnd">
              <a:solidFill>
                <a:srgbClr val="000000"/>
              </a:solidFill>
              <a:round/>
              <a:headEnd/>
              <a:tailEnd/>
            </a:ln>
          </p:spPr>
          <p:txBody>
            <a:bodyPr/>
            <a:lstStyle/>
            <a:p>
              <a:endParaRPr lang="th-TH"/>
            </a:p>
          </p:txBody>
        </p:sp>
        <p:sp>
          <p:nvSpPr>
            <p:cNvPr id="32" name="Freeform 33"/>
            <p:cNvSpPr>
              <a:spLocks/>
            </p:cNvSpPr>
            <p:nvPr/>
          </p:nvSpPr>
          <p:spPr bwMode="auto">
            <a:xfrm>
              <a:off x="3712" y="1121"/>
              <a:ext cx="669" cy="1901"/>
            </a:xfrm>
            <a:custGeom>
              <a:avLst/>
              <a:gdLst>
                <a:gd name="T0" fmla="*/ 482 w 669"/>
                <a:gd name="T1" fmla="*/ 0 h 1901"/>
                <a:gd name="T2" fmla="*/ 0 w 669"/>
                <a:gd name="T3" fmla="*/ 0 h 1901"/>
                <a:gd name="T4" fmla="*/ 181 w 669"/>
                <a:gd name="T5" fmla="*/ 947 h 1901"/>
                <a:gd name="T6" fmla="*/ 0 w 669"/>
                <a:gd name="T7" fmla="*/ 1900 h 1901"/>
                <a:gd name="T8" fmla="*/ 487 w 669"/>
                <a:gd name="T9" fmla="*/ 1900 h 1901"/>
                <a:gd name="T10" fmla="*/ 668 w 669"/>
                <a:gd name="T11" fmla="*/ 942 h 1901"/>
                <a:gd name="T12" fmla="*/ 482 w 669"/>
                <a:gd name="T13" fmla="*/ 0 h 1901"/>
                <a:gd name="T14" fmla="*/ 0 60000 65536"/>
                <a:gd name="T15" fmla="*/ 0 60000 65536"/>
                <a:gd name="T16" fmla="*/ 0 60000 65536"/>
                <a:gd name="T17" fmla="*/ 0 60000 65536"/>
                <a:gd name="T18" fmla="*/ 0 60000 65536"/>
                <a:gd name="T19" fmla="*/ 0 60000 65536"/>
                <a:gd name="T20" fmla="*/ 0 60000 65536"/>
                <a:gd name="T21" fmla="*/ 0 w 669"/>
                <a:gd name="T22" fmla="*/ 0 h 1901"/>
                <a:gd name="T23" fmla="*/ 669 w 669"/>
                <a:gd name="T24" fmla="*/ 1901 h 190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69" h="1901">
                  <a:moveTo>
                    <a:pt x="482" y="0"/>
                  </a:moveTo>
                  <a:lnTo>
                    <a:pt x="0" y="0"/>
                  </a:lnTo>
                  <a:lnTo>
                    <a:pt x="181" y="947"/>
                  </a:lnTo>
                  <a:lnTo>
                    <a:pt x="0" y="1900"/>
                  </a:lnTo>
                  <a:lnTo>
                    <a:pt x="487" y="1900"/>
                  </a:lnTo>
                  <a:lnTo>
                    <a:pt x="668" y="942"/>
                  </a:lnTo>
                  <a:lnTo>
                    <a:pt x="482" y="0"/>
                  </a:lnTo>
                </a:path>
              </a:pathLst>
            </a:custGeom>
            <a:solidFill>
              <a:srgbClr val="DF1F3F"/>
            </a:solidFill>
            <a:ln w="12700" cap="rnd">
              <a:solidFill>
                <a:srgbClr val="000000"/>
              </a:solidFill>
              <a:round/>
              <a:headEnd/>
              <a:tailEnd/>
            </a:ln>
          </p:spPr>
          <p:txBody>
            <a:bodyPr/>
            <a:lstStyle/>
            <a:p>
              <a:endParaRPr lang="th-TH"/>
            </a:p>
          </p:txBody>
        </p:sp>
      </p:grpSp>
      <p:sp>
        <p:nvSpPr>
          <p:cNvPr id="33" name="Rectangle 34"/>
          <p:cNvSpPr>
            <a:spLocks noChangeArrowheads="1"/>
          </p:cNvSpPr>
          <p:nvPr/>
        </p:nvSpPr>
        <p:spPr bwMode="auto">
          <a:xfrm>
            <a:off x="1408113" y="2927350"/>
            <a:ext cx="811212" cy="428625"/>
          </a:xfrm>
          <a:prstGeom prst="rect">
            <a:avLst/>
          </a:prstGeom>
          <a:noFill/>
          <a:ln w="12700">
            <a:noFill/>
            <a:miter lim="800000"/>
            <a:headEnd/>
            <a:tailEnd/>
          </a:ln>
          <a:effectLst/>
        </p:spPr>
        <p:txBody>
          <a:bodyPr wrap="none" lIns="90487" tIns="44450" rIns="90487" bIns="44450">
            <a:spAutoFit/>
          </a:bodyPr>
          <a:lstStyle/>
          <a:p>
            <a:pPr eaLnBrk="0" hangingPunct="0">
              <a:lnSpc>
                <a:spcPct val="80000"/>
              </a:lnSpc>
              <a:defRPr/>
            </a:pPr>
            <a:r>
              <a:rPr lang="en-US" sz="1400" b="1">
                <a:solidFill>
                  <a:srgbClr val="FFFFFF"/>
                </a:solidFill>
                <a:effectLst>
                  <a:outerShdw blurRad="38100" dist="38100" dir="2700000" algn="tl">
                    <a:srgbClr val="000000"/>
                  </a:outerShdw>
                </a:effectLst>
                <a:latin typeface="Helvetica" pitchFamily="34" charset="0"/>
                <a:cs typeface="Arial" charset="0"/>
              </a:rPr>
              <a:t>user</a:t>
            </a:r>
          </a:p>
          <a:p>
            <a:pPr eaLnBrk="0" hangingPunct="0">
              <a:lnSpc>
                <a:spcPct val="80000"/>
              </a:lnSpc>
              <a:defRPr/>
            </a:pPr>
            <a:r>
              <a:rPr lang="en-US" sz="1400" b="1">
                <a:solidFill>
                  <a:srgbClr val="FFFFFF"/>
                </a:solidFill>
                <a:effectLst>
                  <a:outerShdw blurRad="38100" dist="38100" dir="2700000" algn="tl">
                    <a:srgbClr val="000000"/>
                  </a:outerShdw>
                </a:effectLst>
                <a:latin typeface="Helvetica" pitchFamily="34" charset="0"/>
                <a:cs typeface="Arial" charset="0"/>
              </a:rPr>
              <a:t>queries</a:t>
            </a:r>
          </a:p>
        </p:txBody>
      </p:sp>
      <p:sp>
        <p:nvSpPr>
          <p:cNvPr id="34" name="Freeform 35"/>
          <p:cNvSpPr>
            <a:spLocks/>
          </p:cNvSpPr>
          <p:nvPr/>
        </p:nvSpPr>
        <p:spPr bwMode="auto">
          <a:xfrm>
            <a:off x="2374900" y="1981200"/>
            <a:ext cx="928688" cy="2884488"/>
          </a:xfrm>
          <a:custGeom>
            <a:avLst/>
            <a:gdLst>
              <a:gd name="T0" fmla="*/ 0 w 585"/>
              <a:gd name="T1" fmla="*/ 0 h 1817"/>
              <a:gd name="T2" fmla="*/ 2147483647 w 585"/>
              <a:gd name="T3" fmla="*/ 0 h 1817"/>
              <a:gd name="T4" fmla="*/ 2147483647 w 585"/>
              <a:gd name="T5" fmla="*/ 2147483647 h 1817"/>
              <a:gd name="T6" fmla="*/ 2147483647 w 585"/>
              <a:gd name="T7" fmla="*/ 2147483647 h 1817"/>
              <a:gd name="T8" fmla="*/ 2147483647 w 585"/>
              <a:gd name="T9" fmla="*/ 2147483647 h 1817"/>
              <a:gd name="T10" fmla="*/ 2147483647 w 585"/>
              <a:gd name="T11" fmla="*/ 2147483647 h 1817"/>
              <a:gd name="T12" fmla="*/ 0 w 585"/>
              <a:gd name="T13" fmla="*/ 0 h 1817"/>
              <a:gd name="T14" fmla="*/ 0 60000 65536"/>
              <a:gd name="T15" fmla="*/ 0 60000 65536"/>
              <a:gd name="T16" fmla="*/ 0 60000 65536"/>
              <a:gd name="T17" fmla="*/ 0 60000 65536"/>
              <a:gd name="T18" fmla="*/ 0 60000 65536"/>
              <a:gd name="T19" fmla="*/ 0 60000 65536"/>
              <a:gd name="T20" fmla="*/ 0 60000 65536"/>
              <a:gd name="T21" fmla="*/ 0 w 585"/>
              <a:gd name="T22" fmla="*/ 0 h 1817"/>
              <a:gd name="T23" fmla="*/ 585 w 585"/>
              <a:gd name="T24" fmla="*/ 1817 h 181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85" h="1817">
                <a:moveTo>
                  <a:pt x="0" y="0"/>
                </a:moveTo>
                <a:lnTo>
                  <a:pt x="408" y="0"/>
                </a:lnTo>
                <a:lnTo>
                  <a:pt x="584" y="888"/>
                </a:lnTo>
                <a:lnTo>
                  <a:pt x="408" y="1816"/>
                </a:lnTo>
                <a:lnTo>
                  <a:pt x="16" y="1816"/>
                </a:lnTo>
                <a:lnTo>
                  <a:pt x="200" y="904"/>
                </a:lnTo>
                <a:lnTo>
                  <a:pt x="0" y="0"/>
                </a:lnTo>
              </a:path>
            </a:pathLst>
          </a:custGeom>
          <a:noFill/>
          <a:ln w="76200" cap="rnd">
            <a:solidFill>
              <a:srgbClr val="51DC00"/>
            </a:solidFill>
            <a:round/>
            <a:headEnd/>
            <a:tailEnd type="triangle" w="med" len="med"/>
          </a:ln>
        </p:spPr>
        <p:txBody>
          <a:bodyPr/>
          <a:lstStyle/>
          <a:p>
            <a:endParaRPr lang="th-TH"/>
          </a:p>
        </p:txBody>
      </p:sp>
      <p:sp>
        <p:nvSpPr>
          <p:cNvPr id="35" name="Rectangle 36"/>
          <p:cNvSpPr>
            <a:spLocks noChangeArrowheads="1"/>
          </p:cNvSpPr>
          <p:nvPr/>
        </p:nvSpPr>
        <p:spPr bwMode="auto">
          <a:xfrm>
            <a:off x="2525713" y="3194050"/>
            <a:ext cx="752475" cy="428625"/>
          </a:xfrm>
          <a:prstGeom prst="rect">
            <a:avLst/>
          </a:prstGeom>
          <a:noFill/>
          <a:ln w="12700">
            <a:noFill/>
            <a:miter lim="800000"/>
            <a:headEnd/>
            <a:tailEnd/>
          </a:ln>
          <a:effectLst/>
        </p:spPr>
        <p:txBody>
          <a:bodyPr wrap="none" lIns="90487" tIns="44450" rIns="90487" bIns="44450">
            <a:spAutoFit/>
          </a:bodyPr>
          <a:lstStyle/>
          <a:p>
            <a:pPr eaLnBrk="0" hangingPunct="0">
              <a:lnSpc>
                <a:spcPct val="80000"/>
              </a:lnSpc>
              <a:defRPr/>
            </a:pPr>
            <a:r>
              <a:rPr lang="en-US" sz="1400" b="1">
                <a:solidFill>
                  <a:srgbClr val="FFFFFF"/>
                </a:solidFill>
                <a:effectLst>
                  <a:outerShdw blurRad="38100" dist="38100" dir="2700000" algn="tl">
                    <a:srgbClr val="000000"/>
                  </a:outerShdw>
                </a:effectLst>
                <a:latin typeface="Helvetica" pitchFamily="34" charset="0"/>
                <a:cs typeface="Arial" charset="0"/>
              </a:rPr>
              <a:t>mouse</a:t>
            </a:r>
          </a:p>
          <a:p>
            <a:pPr eaLnBrk="0" hangingPunct="0">
              <a:lnSpc>
                <a:spcPct val="80000"/>
              </a:lnSpc>
              <a:defRPr/>
            </a:pPr>
            <a:r>
              <a:rPr lang="en-US" sz="1400" b="1">
                <a:solidFill>
                  <a:srgbClr val="FFFFFF"/>
                </a:solidFill>
                <a:effectLst>
                  <a:outerShdw blurRad="38100" dist="38100" dir="2700000" algn="tl">
                    <a:srgbClr val="000000"/>
                  </a:outerShdw>
                </a:effectLst>
                <a:latin typeface="Helvetica" pitchFamily="34" charset="0"/>
                <a:cs typeface="Arial" charset="0"/>
              </a:rPr>
              <a:t>picks</a:t>
            </a:r>
          </a:p>
        </p:txBody>
      </p:sp>
      <p:sp>
        <p:nvSpPr>
          <p:cNvPr id="36" name="Freeform 37"/>
          <p:cNvSpPr>
            <a:spLocks/>
          </p:cNvSpPr>
          <p:nvPr/>
        </p:nvSpPr>
        <p:spPr bwMode="auto">
          <a:xfrm>
            <a:off x="3314700" y="2006600"/>
            <a:ext cx="928688" cy="2884488"/>
          </a:xfrm>
          <a:custGeom>
            <a:avLst/>
            <a:gdLst>
              <a:gd name="T0" fmla="*/ 0 w 585"/>
              <a:gd name="T1" fmla="*/ 0 h 1817"/>
              <a:gd name="T2" fmla="*/ 2147483647 w 585"/>
              <a:gd name="T3" fmla="*/ 0 h 1817"/>
              <a:gd name="T4" fmla="*/ 2147483647 w 585"/>
              <a:gd name="T5" fmla="*/ 2147483647 h 1817"/>
              <a:gd name="T6" fmla="*/ 2147483647 w 585"/>
              <a:gd name="T7" fmla="*/ 2147483647 h 1817"/>
              <a:gd name="T8" fmla="*/ 2147483647 w 585"/>
              <a:gd name="T9" fmla="*/ 2147483647 h 1817"/>
              <a:gd name="T10" fmla="*/ 2147483647 w 585"/>
              <a:gd name="T11" fmla="*/ 2147483647 h 1817"/>
              <a:gd name="T12" fmla="*/ 0 w 585"/>
              <a:gd name="T13" fmla="*/ 0 h 1817"/>
              <a:gd name="T14" fmla="*/ 0 60000 65536"/>
              <a:gd name="T15" fmla="*/ 0 60000 65536"/>
              <a:gd name="T16" fmla="*/ 0 60000 65536"/>
              <a:gd name="T17" fmla="*/ 0 60000 65536"/>
              <a:gd name="T18" fmla="*/ 0 60000 65536"/>
              <a:gd name="T19" fmla="*/ 0 60000 65536"/>
              <a:gd name="T20" fmla="*/ 0 60000 65536"/>
              <a:gd name="T21" fmla="*/ 0 w 585"/>
              <a:gd name="T22" fmla="*/ 0 h 1817"/>
              <a:gd name="T23" fmla="*/ 585 w 585"/>
              <a:gd name="T24" fmla="*/ 1817 h 181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85" h="1817">
                <a:moveTo>
                  <a:pt x="0" y="0"/>
                </a:moveTo>
                <a:lnTo>
                  <a:pt x="408" y="0"/>
                </a:lnTo>
                <a:lnTo>
                  <a:pt x="584" y="888"/>
                </a:lnTo>
                <a:lnTo>
                  <a:pt x="408" y="1816"/>
                </a:lnTo>
                <a:lnTo>
                  <a:pt x="16" y="1816"/>
                </a:lnTo>
                <a:lnTo>
                  <a:pt x="200" y="904"/>
                </a:lnTo>
                <a:lnTo>
                  <a:pt x="0" y="0"/>
                </a:lnTo>
              </a:path>
            </a:pathLst>
          </a:custGeom>
          <a:noFill/>
          <a:ln w="76200" cap="rnd">
            <a:solidFill>
              <a:srgbClr val="51DC00"/>
            </a:solidFill>
            <a:round/>
            <a:headEnd/>
            <a:tailEnd type="triangle" w="med" len="med"/>
          </a:ln>
        </p:spPr>
        <p:txBody>
          <a:bodyPr/>
          <a:lstStyle/>
          <a:p>
            <a:endParaRPr lang="th-TH"/>
          </a:p>
        </p:txBody>
      </p:sp>
      <p:sp>
        <p:nvSpPr>
          <p:cNvPr id="37" name="Freeform 38"/>
          <p:cNvSpPr>
            <a:spLocks/>
          </p:cNvSpPr>
          <p:nvPr/>
        </p:nvSpPr>
        <p:spPr bwMode="auto">
          <a:xfrm>
            <a:off x="4254500" y="2019300"/>
            <a:ext cx="928688" cy="2884488"/>
          </a:xfrm>
          <a:custGeom>
            <a:avLst/>
            <a:gdLst>
              <a:gd name="T0" fmla="*/ 0 w 585"/>
              <a:gd name="T1" fmla="*/ 0 h 1817"/>
              <a:gd name="T2" fmla="*/ 2147483647 w 585"/>
              <a:gd name="T3" fmla="*/ 0 h 1817"/>
              <a:gd name="T4" fmla="*/ 2147483647 w 585"/>
              <a:gd name="T5" fmla="*/ 2147483647 h 1817"/>
              <a:gd name="T6" fmla="*/ 2147483647 w 585"/>
              <a:gd name="T7" fmla="*/ 2147483647 h 1817"/>
              <a:gd name="T8" fmla="*/ 2147483647 w 585"/>
              <a:gd name="T9" fmla="*/ 2147483647 h 1817"/>
              <a:gd name="T10" fmla="*/ 2147483647 w 585"/>
              <a:gd name="T11" fmla="*/ 2147483647 h 1817"/>
              <a:gd name="T12" fmla="*/ 0 w 585"/>
              <a:gd name="T13" fmla="*/ 0 h 1817"/>
              <a:gd name="T14" fmla="*/ 0 60000 65536"/>
              <a:gd name="T15" fmla="*/ 0 60000 65536"/>
              <a:gd name="T16" fmla="*/ 0 60000 65536"/>
              <a:gd name="T17" fmla="*/ 0 60000 65536"/>
              <a:gd name="T18" fmla="*/ 0 60000 65536"/>
              <a:gd name="T19" fmla="*/ 0 60000 65536"/>
              <a:gd name="T20" fmla="*/ 0 60000 65536"/>
              <a:gd name="T21" fmla="*/ 0 w 585"/>
              <a:gd name="T22" fmla="*/ 0 h 1817"/>
              <a:gd name="T23" fmla="*/ 585 w 585"/>
              <a:gd name="T24" fmla="*/ 1817 h 181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85" h="1817">
                <a:moveTo>
                  <a:pt x="0" y="0"/>
                </a:moveTo>
                <a:lnTo>
                  <a:pt x="408" y="0"/>
                </a:lnTo>
                <a:lnTo>
                  <a:pt x="584" y="888"/>
                </a:lnTo>
                <a:lnTo>
                  <a:pt x="408" y="1816"/>
                </a:lnTo>
                <a:lnTo>
                  <a:pt x="16" y="1816"/>
                </a:lnTo>
                <a:lnTo>
                  <a:pt x="200" y="904"/>
                </a:lnTo>
                <a:lnTo>
                  <a:pt x="0" y="0"/>
                </a:lnTo>
              </a:path>
            </a:pathLst>
          </a:custGeom>
          <a:noFill/>
          <a:ln w="76200" cap="rnd">
            <a:solidFill>
              <a:srgbClr val="51DC00"/>
            </a:solidFill>
            <a:round/>
            <a:headEnd/>
            <a:tailEnd type="triangle" w="med" len="med"/>
          </a:ln>
        </p:spPr>
        <p:txBody>
          <a:bodyPr/>
          <a:lstStyle/>
          <a:p>
            <a:endParaRPr lang="th-TH"/>
          </a:p>
        </p:txBody>
      </p:sp>
      <p:sp>
        <p:nvSpPr>
          <p:cNvPr id="38" name="Freeform 39"/>
          <p:cNvSpPr>
            <a:spLocks/>
          </p:cNvSpPr>
          <p:nvPr/>
        </p:nvSpPr>
        <p:spPr bwMode="auto">
          <a:xfrm>
            <a:off x="5181600" y="1993900"/>
            <a:ext cx="928688" cy="2884488"/>
          </a:xfrm>
          <a:custGeom>
            <a:avLst/>
            <a:gdLst>
              <a:gd name="T0" fmla="*/ 0 w 585"/>
              <a:gd name="T1" fmla="*/ 0 h 1817"/>
              <a:gd name="T2" fmla="*/ 2147483647 w 585"/>
              <a:gd name="T3" fmla="*/ 0 h 1817"/>
              <a:gd name="T4" fmla="*/ 2147483647 w 585"/>
              <a:gd name="T5" fmla="*/ 2147483647 h 1817"/>
              <a:gd name="T6" fmla="*/ 2147483647 w 585"/>
              <a:gd name="T7" fmla="*/ 2147483647 h 1817"/>
              <a:gd name="T8" fmla="*/ 2147483647 w 585"/>
              <a:gd name="T9" fmla="*/ 2147483647 h 1817"/>
              <a:gd name="T10" fmla="*/ 2147483647 w 585"/>
              <a:gd name="T11" fmla="*/ 2147483647 h 1817"/>
              <a:gd name="T12" fmla="*/ 0 w 585"/>
              <a:gd name="T13" fmla="*/ 0 h 1817"/>
              <a:gd name="T14" fmla="*/ 0 60000 65536"/>
              <a:gd name="T15" fmla="*/ 0 60000 65536"/>
              <a:gd name="T16" fmla="*/ 0 60000 65536"/>
              <a:gd name="T17" fmla="*/ 0 60000 65536"/>
              <a:gd name="T18" fmla="*/ 0 60000 65536"/>
              <a:gd name="T19" fmla="*/ 0 60000 65536"/>
              <a:gd name="T20" fmla="*/ 0 60000 65536"/>
              <a:gd name="T21" fmla="*/ 0 w 585"/>
              <a:gd name="T22" fmla="*/ 0 h 1817"/>
              <a:gd name="T23" fmla="*/ 585 w 585"/>
              <a:gd name="T24" fmla="*/ 1817 h 181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85" h="1817">
                <a:moveTo>
                  <a:pt x="0" y="0"/>
                </a:moveTo>
                <a:lnTo>
                  <a:pt x="408" y="0"/>
                </a:lnTo>
                <a:lnTo>
                  <a:pt x="584" y="888"/>
                </a:lnTo>
                <a:lnTo>
                  <a:pt x="408" y="1816"/>
                </a:lnTo>
                <a:lnTo>
                  <a:pt x="16" y="1816"/>
                </a:lnTo>
                <a:lnTo>
                  <a:pt x="200" y="904"/>
                </a:lnTo>
                <a:lnTo>
                  <a:pt x="0" y="0"/>
                </a:lnTo>
              </a:path>
            </a:pathLst>
          </a:custGeom>
          <a:noFill/>
          <a:ln w="76200" cap="rnd">
            <a:solidFill>
              <a:srgbClr val="51DC00"/>
            </a:solidFill>
            <a:round/>
            <a:headEnd/>
            <a:tailEnd type="triangle" w="med" len="med"/>
          </a:ln>
        </p:spPr>
        <p:txBody>
          <a:bodyPr/>
          <a:lstStyle/>
          <a:p>
            <a:endParaRPr lang="th-TH"/>
          </a:p>
        </p:txBody>
      </p:sp>
      <p:sp>
        <p:nvSpPr>
          <p:cNvPr id="39" name="Freeform 40"/>
          <p:cNvSpPr>
            <a:spLocks/>
          </p:cNvSpPr>
          <p:nvPr/>
        </p:nvSpPr>
        <p:spPr bwMode="auto">
          <a:xfrm>
            <a:off x="6121400" y="2006600"/>
            <a:ext cx="928688" cy="2884488"/>
          </a:xfrm>
          <a:custGeom>
            <a:avLst/>
            <a:gdLst>
              <a:gd name="T0" fmla="*/ 0 w 585"/>
              <a:gd name="T1" fmla="*/ 0 h 1817"/>
              <a:gd name="T2" fmla="*/ 2147483647 w 585"/>
              <a:gd name="T3" fmla="*/ 0 h 1817"/>
              <a:gd name="T4" fmla="*/ 2147483647 w 585"/>
              <a:gd name="T5" fmla="*/ 2147483647 h 1817"/>
              <a:gd name="T6" fmla="*/ 2147483647 w 585"/>
              <a:gd name="T7" fmla="*/ 2147483647 h 1817"/>
              <a:gd name="T8" fmla="*/ 2147483647 w 585"/>
              <a:gd name="T9" fmla="*/ 2147483647 h 1817"/>
              <a:gd name="T10" fmla="*/ 2147483647 w 585"/>
              <a:gd name="T11" fmla="*/ 2147483647 h 1817"/>
              <a:gd name="T12" fmla="*/ 0 w 585"/>
              <a:gd name="T13" fmla="*/ 0 h 1817"/>
              <a:gd name="T14" fmla="*/ 0 60000 65536"/>
              <a:gd name="T15" fmla="*/ 0 60000 65536"/>
              <a:gd name="T16" fmla="*/ 0 60000 65536"/>
              <a:gd name="T17" fmla="*/ 0 60000 65536"/>
              <a:gd name="T18" fmla="*/ 0 60000 65536"/>
              <a:gd name="T19" fmla="*/ 0 60000 65536"/>
              <a:gd name="T20" fmla="*/ 0 60000 65536"/>
              <a:gd name="T21" fmla="*/ 0 w 585"/>
              <a:gd name="T22" fmla="*/ 0 h 1817"/>
              <a:gd name="T23" fmla="*/ 585 w 585"/>
              <a:gd name="T24" fmla="*/ 1817 h 181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85" h="1817">
                <a:moveTo>
                  <a:pt x="0" y="0"/>
                </a:moveTo>
                <a:lnTo>
                  <a:pt x="408" y="0"/>
                </a:lnTo>
                <a:lnTo>
                  <a:pt x="584" y="888"/>
                </a:lnTo>
                <a:lnTo>
                  <a:pt x="408" y="1816"/>
                </a:lnTo>
                <a:lnTo>
                  <a:pt x="16" y="1816"/>
                </a:lnTo>
                <a:lnTo>
                  <a:pt x="200" y="904"/>
                </a:lnTo>
                <a:lnTo>
                  <a:pt x="0" y="0"/>
                </a:lnTo>
              </a:path>
            </a:pathLst>
          </a:custGeom>
          <a:noFill/>
          <a:ln w="76200" cap="rnd">
            <a:solidFill>
              <a:srgbClr val="51DC00"/>
            </a:solidFill>
            <a:round/>
            <a:headEnd/>
            <a:tailEnd type="triangle" w="med" len="med"/>
          </a:ln>
        </p:spPr>
        <p:txBody>
          <a:bodyPr/>
          <a:lstStyle/>
          <a:p>
            <a:endParaRPr lang="th-TH"/>
          </a:p>
        </p:txBody>
      </p:sp>
      <p:sp>
        <p:nvSpPr>
          <p:cNvPr id="40" name="Rectangle 41"/>
          <p:cNvSpPr>
            <a:spLocks noChangeArrowheads="1"/>
          </p:cNvSpPr>
          <p:nvPr/>
        </p:nvSpPr>
        <p:spPr bwMode="auto">
          <a:xfrm>
            <a:off x="3465513" y="2978150"/>
            <a:ext cx="831850" cy="428625"/>
          </a:xfrm>
          <a:prstGeom prst="rect">
            <a:avLst/>
          </a:prstGeom>
          <a:noFill/>
          <a:ln w="12700">
            <a:noFill/>
            <a:miter lim="800000"/>
            <a:headEnd/>
            <a:tailEnd/>
          </a:ln>
          <a:effectLst/>
        </p:spPr>
        <p:txBody>
          <a:bodyPr wrap="none" lIns="90487" tIns="44450" rIns="90487" bIns="44450">
            <a:spAutoFit/>
          </a:bodyPr>
          <a:lstStyle/>
          <a:p>
            <a:pPr eaLnBrk="0" hangingPunct="0">
              <a:lnSpc>
                <a:spcPct val="80000"/>
              </a:lnSpc>
              <a:defRPr/>
            </a:pPr>
            <a:r>
              <a:rPr lang="en-US" sz="1400" b="1">
                <a:solidFill>
                  <a:srgbClr val="FFFFFF"/>
                </a:solidFill>
                <a:effectLst>
                  <a:outerShdw blurRad="38100" dist="38100" dir="2700000" algn="tl">
                    <a:srgbClr val="000000"/>
                  </a:outerShdw>
                </a:effectLst>
                <a:latin typeface="Helvetica" pitchFamily="34" charset="0"/>
                <a:cs typeface="Arial" charset="0"/>
              </a:rPr>
              <a:t>output</a:t>
            </a:r>
          </a:p>
          <a:p>
            <a:pPr eaLnBrk="0" hangingPunct="0">
              <a:lnSpc>
                <a:spcPct val="80000"/>
              </a:lnSpc>
              <a:defRPr/>
            </a:pPr>
            <a:r>
              <a:rPr lang="en-US" sz="1400" b="1">
                <a:solidFill>
                  <a:srgbClr val="FFFFFF"/>
                </a:solidFill>
                <a:effectLst>
                  <a:outerShdw blurRad="38100" dist="38100" dir="2700000" algn="tl">
                    <a:srgbClr val="000000"/>
                  </a:outerShdw>
                </a:effectLst>
                <a:latin typeface="Helvetica" pitchFamily="34" charset="0"/>
                <a:cs typeface="Arial" charset="0"/>
              </a:rPr>
              <a:t>formats</a:t>
            </a:r>
          </a:p>
        </p:txBody>
      </p:sp>
      <p:sp>
        <p:nvSpPr>
          <p:cNvPr id="41" name="Rectangle 42"/>
          <p:cNvSpPr>
            <a:spLocks noChangeArrowheads="1"/>
          </p:cNvSpPr>
          <p:nvPr/>
        </p:nvSpPr>
        <p:spPr bwMode="auto">
          <a:xfrm>
            <a:off x="4392613" y="3397250"/>
            <a:ext cx="890587" cy="258763"/>
          </a:xfrm>
          <a:prstGeom prst="rect">
            <a:avLst/>
          </a:prstGeom>
          <a:noFill/>
          <a:ln w="12700">
            <a:noFill/>
            <a:miter lim="800000"/>
            <a:headEnd/>
            <a:tailEnd/>
          </a:ln>
          <a:effectLst/>
        </p:spPr>
        <p:txBody>
          <a:bodyPr wrap="none" lIns="90487" tIns="44450" rIns="90487" bIns="44450">
            <a:spAutoFit/>
          </a:bodyPr>
          <a:lstStyle/>
          <a:p>
            <a:pPr eaLnBrk="0" hangingPunct="0">
              <a:lnSpc>
                <a:spcPct val="80000"/>
              </a:lnSpc>
              <a:defRPr/>
            </a:pPr>
            <a:r>
              <a:rPr lang="en-US" sz="1400" b="1">
                <a:solidFill>
                  <a:srgbClr val="FFFFFF"/>
                </a:solidFill>
                <a:effectLst>
                  <a:outerShdw blurRad="38100" dist="38100" dir="2700000" algn="tl">
                    <a:srgbClr val="000000"/>
                  </a:outerShdw>
                </a:effectLst>
                <a:latin typeface="Helvetica" pitchFamily="34" charset="0"/>
                <a:cs typeface="Arial" charset="0"/>
              </a:rPr>
              <a:t>prompts</a:t>
            </a:r>
          </a:p>
        </p:txBody>
      </p:sp>
      <p:sp>
        <p:nvSpPr>
          <p:cNvPr id="42" name="Rectangle 43"/>
          <p:cNvSpPr>
            <a:spLocks noChangeArrowheads="1"/>
          </p:cNvSpPr>
          <p:nvPr/>
        </p:nvSpPr>
        <p:spPr bwMode="auto">
          <a:xfrm>
            <a:off x="5383213" y="2940050"/>
            <a:ext cx="612775" cy="428625"/>
          </a:xfrm>
          <a:prstGeom prst="rect">
            <a:avLst/>
          </a:prstGeom>
          <a:noFill/>
          <a:ln w="12700">
            <a:noFill/>
            <a:miter lim="800000"/>
            <a:headEnd/>
            <a:tailEnd/>
          </a:ln>
          <a:effectLst/>
        </p:spPr>
        <p:txBody>
          <a:bodyPr wrap="none" lIns="90487" tIns="44450" rIns="90487" bIns="44450">
            <a:spAutoFit/>
          </a:bodyPr>
          <a:lstStyle/>
          <a:p>
            <a:pPr eaLnBrk="0" hangingPunct="0">
              <a:lnSpc>
                <a:spcPct val="80000"/>
              </a:lnSpc>
              <a:defRPr/>
            </a:pPr>
            <a:r>
              <a:rPr lang="en-US" sz="1400" b="1">
                <a:solidFill>
                  <a:srgbClr val="FFFFFF"/>
                </a:solidFill>
                <a:effectLst>
                  <a:outerShdw blurRad="38100" dist="38100" dir="2700000" algn="tl">
                    <a:srgbClr val="000000"/>
                  </a:outerShdw>
                </a:effectLst>
                <a:latin typeface="Helvetica" pitchFamily="34" charset="0"/>
                <a:cs typeface="Arial" charset="0"/>
              </a:rPr>
              <a:t>FK</a:t>
            </a:r>
          </a:p>
          <a:p>
            <a:pPr eaLnBrk="0" hangingPunct="0">
              <a:lnSpc>
                <a:spcPct val="80000"/>
              </a:lnSpc>
              <a:defRPr/>
            </a:pPr>
            <a:r>
              <a:rPr lang="en-US" sz="1400" b="1">
                <a:solidFill>
                  <a:srgbClr val="FFFFFF"/>
                </a:solidFill>
                <a:effectLst>
                  <a:outerShdw blurRad="38100" dist="38100" dir="2700000" algn="tl">
                    <a:srgbClr val="000000"/>
                  </a:outerShdw>
                </a:effectLst>
                <a:latin typeface="Helvetica" pitchFamily="34" charset="0"/>
                <a:cs typeface="Arial" charset="0"/>
              </a:rPr>
              <a:t>input</a:t>
            </a:r>
          </a:p>
        </p:txBody>
      </p:sp>
      <p:sp>
        <p:nvSpPr>
          <p:cNvPr id="43" name="Rectangle 44"/>
          <p:cNvSpPr>
            <a:spLocks noChangeArrowheads="1"/>
          </p:cNvSpPr>
          <p:nvPr/>
        </p:nvSpPr>
        <p:spPr bwMode="auto">
          <a:xfrm>
            <a:off x="6373813" y="3282950"/>
            <a:ext cx="544512" cy="258763"/>
          </a:xfrm>
          <a:prstGeom prst="rect">
            <a:avLst/>
          </a:prstGeom>
          <a:noFill/>
          <a:ln w="12700">
            <a:noFill/>
            <a:miter lim="800000"/>
            <a:headEnd/>
            <a:tailEnd/>
          </a:ln>
          <a:effectLst/>
        </p:spPr>
        <p:txBody>
          <a:bodyPr wrap="none" lIns="90487" tIns="44450" rIns="90487" bIns="44450">
            <a:spAutoFit/>
          </a:bodyPr>
          <a:lstStyle/>
          <a:p>
            <a:pPr eaLnBrk="0" hangingPunct="0">
              <a:lnSpc>
                <a:spcPct val="80000"/>
              </a:lnSpc>
              <a:defRPr/>
            </a:pPr>
            <a:r>
              <a:rPr lang="en-US" sz="1400" b="1">
                <a:solidFill>
                  <a:srgbClr val="FFFFFF"/>
                </a:solidFill>
                <a:effectLst>
                  <a:outerShdw blurRad="38100" dist="38100" dir="2700000" algn="tl">
                    <a:srgbClr val="000000"/>
                  </a:outerShdw>
                </a:effectLst>
                <a:latin typeface="Helvetica" pitchFamily="34" charset="0"/>
                <a:cs typeface="Arial" charset="0"/>
              </a:rPr>
              <a:t>data</a:t>
            </a:r>
          </a:p>
        </p:txBody>
      </p:sp>
      <p:grpSp>
        <p:nvGrpSpPr>
          <p:cNvPr id="44" name="Group 45"/>
          <p:cNvGrpSpPr>
            <a:grpSpLocks/>
          </p:cNvGrpSpPr>
          <p:nvPr/>
        </p:nvGrpSpPr>
        <p:grpSpPr bwMode="auto">
          <a:xfrm>
            <a:off x="7256463" y="1827213"/>
            <a:ext cx="1123950" cy="3122612"/>
            <a:chOff x="4475" y="1055"/>
            <a:chExt cx="708" cy="1967"/>
          </a:xfrm>
        </p:grpSpPr>
        <p:sp>
          <p:nvSpPr>
            <p:cNvPr id="45" name="Freeform 46"/>
            <p:cNvSpPr>
              <a:spLocks/>
            </p:cNvSpPr>
            <p:nvPr/>
          </p:nvSpPr>
          <p:spPr bwMode="auto">
            <a:xfrm>
              <a:off x="4475" y="1055"/>
              <a:ext cx="526" cy="67"/>
            </a:xfrm>
            <a:custGeom>
              <a:avLst/>
              <a:gdLst>
                <a:gd name="T0" fmla="*/ 482 w 526"/>
                <a:gd name="T1" fmla="*/ 66 h 67"/>
                <a:gd name="T2" fmla="*/ 0 w 526"/>
                <a:gd name="T3" fmla="*/ 66 h 67"/>
                <a:gd name="T4" fmla="*/ 46 w 526"/>
                <a:gd name="T5" fmla="*/ 0 h 67"/>
                <a:gd name="T6" fmla="*/ 525 w 526"/>
                <a:gd name="T7" fmla="*/ 0 h 67"/>
                <a:gd name="T8" fmla="*/ 482 w 526"/>
                <a:gd name="T9" fmla="*/ 66 h 67"/>
                <a:gd name="T10" fmla="*/ 0 60000 65536"/>
                <a:gd name="T11" fmla="*/ 0 60000 65536"/>
                <a:gd name="T12" fmla="*/ 0 60000 65536"/>
                <a:gd name="T13" fmla="*/ 0 60000 65536"/>
                <a:gd name="T14" fmla="*/ 0 60000 65536"/>
                <a:gd name="T15" fmla="*/ 0 w 526"/>
                <a:gd name="T16" fmla="*/ 0 h 67"/>
                <a:gd name="T17" fmla="*/ 526 w 526"/>
                <a:gd name="T18" fmla="*/ 67 h 67"/>
              </a:gdLst>
              <a:ahLst/>
              <a:cxnLst>
                <a:cxn ang="T10">
                  <a:pos x="T0" y="T1"/>
                </a:cxn>
                <a:cxn ang="T11">
                  <a:pos x="T2" y="T3"/>
                </a:cxn>
                <a:cxn ang="T12">
                  <a:pos x="T4" y="T5"/>
                </a:cxn>
                <a:cxn ang="T13">
                  <a:pos x="T6" y="T7"/>
                </a:cxn>
                <a:cxn ang="T14">
                  <a:pos x="T8" y="T9"/>
                </a:cxn>
              </a:cxnLst>
              <a:rect l="T15" t="T16" r="T17" b="T18"/>
              <a:pathLst>
                <a:path w="526" h="67">
                  <a:moveTo>
                    <a:pt x="482" y="66"/>
                  </a:moveTo>
                  <a:lnTo>
                    <a:pt x="0" y="66"/>
                  </a:lnTo>
                  <a:lnTo>
                    <a:pt x="46" y="0"/>
                  </a:lnTo>
                  <a:lnTo>
                    <a:pt x="525" y="0"/>
                  </a:lnTo>
                  <a:lnTo>
                    <a:pt x="482" y="66"/>
                  </a:lnTo>
                </a:path>
              </a:pathLst>
            </a:custGeom>
            <a:solidFill>
              <a:srgbClr val="BF3F00"/>
            </a:solidFill>
            <a:ln w="12700" cap="rnd">
              <a:solidFill>
                <a:srgbClr val="000000"/>
              </a:solidFill>
              <a:round/>
              <a:headEnd/>
              <a:tailEnd/>
            </a:ln>
          </p:spPr>
          <p:txBody>
            <a:bodyPr/>
            <a:lstStyle/>
            <a:p>
              <a:endParaRPr lang="th-TH"/>
            </a:p>
          </p:txBody>
        </p:sp>
        <p:sp>
          <p:nvSpPr>
            <p:cNvPr id="46" name="Freeform 47"/>
            <p:cNvSpPr>
              <a:spLocks/>
            </p:cNvSpPr>
            <p:nvPr/>
          </p:nvSpPr>
          <p:spPr bwMode="auto">
            <a:xfrm>
              <a:off x="4957" y="1055"/>
              <a:ext cx="225" cy="1010"/>
            </a:xfrm>
            <a:custGeom>
              <a:avLst/>
              <a:gdLst>
                <a:gd name="T0" fmla="*/ 43 w 225"/>
                <a:gd name="T1" fmla="*/ 0 h 1010"/>
                <a:gd name="T2" fmla="*/ 0 w 225"/>
                <a:gd name="T3" fmla="*/ 66 h 1010"/>
                <a:gd name="T4" fmla="*/ 186 w 225"/>
                <a:gd name="T5" fmla="*/ 1009 h 1010"/>
                <a:gd name="T6" fmla="*/ 224 w 225"/>
                <a:gd name="T7" fmla="*/ 957 h 1010"/>
                <a:gd name="T8" fmla="*/ 43 w 225"/>
                <a:gd name="T9" fmla="*/ 0 h 1010"/>
                <a:gd name="T10" fmla="*/ 0 60000 65536"/>
                <a:gd name="T11" fmla="*/ 0 60000 65536"/>
                <a:gd name="T12" fmla="*/ 0 60000 65536"/>
                <a:gd name="T13" fmla="*/ 0 60000 65536"/>
                <a:gd name="T14" fmla="*/ 0 60000 65536"/>
                <a:gd name="T15" fmla="*/ 0 w 225"/>
                <a:gd name="T16" fmla="*/ 0 h 1010"/>
                <a:gd name="T17" fmla="*/ 225 w 225"/>
                <a:gd name="T18" fmla="*/ 1010 h 1010"/>
              </a:gdLst>
              <a:ahLst/>
              <a:cxnLst>
                <a:cxn ang="T10">
                  <a:pos x="T0" y="T1"/>
                </a:cxn>
                <a:cxn ang="T11">
                  <a:pos x="T2" y="T3"/>
                </a:cxn>
                <a:cxn ang="T12">
                  <a:pos x="T4" y="T5"/>
                </a:cxn>
                <a:cxn ang="T13">
                  <a:pos x="T6" y="T7"/>
                </a:cxn>
                <a:cxn ang="T14">
                  <a:pos x="T8" y="T9"/>
                </a:cxn>
              </a:cxnLst>
              <a:rect l="T15" t="T16" r="T17" b="T18"/>
              <a:pathLst>
                <a:path w="225" h="1010">
                  <a:moveTo>
                    <a:pt x="43" y="0"/>
                  </a:moveTo>
                  <a:lnTo>
                    <a:pt x="0" y="66"/>
                  </a:lnTo>
                  <a:lnTo>
                    <a:pt x="186" y="1009"/>
                  </a:lnTo>
                  <a:lnTo>
                    <a:pt x="224" y="957"/>
                  </a:lnTo>
                  <a:lnTo>
                    <a:pt x="43" y="0"/>
                  </a:lnTo>
                </a:path>
              </a:pathLst>
            </a:custGeom>
            <a:solidFill>
              <a:srgbClr val="FF5F1F"/>
            </a:solidFill>
            <a:ln w="12700" cap="rnd">
              <a:solidFill>
                <a:srgbClr val="000000"/>
              </a:solidFill>
              <a:round/>
              <a:headEnd/>
              <a:tailEnd/>
            </a:ln>
          </p:spPr>
          <p:txBody>
            <a:bodyPr/>
            <a:lstStyle/>
            <a:p>
              <a:endParaRPr lang="th-TH"/>
            </a:p>
          </p:txBody>
        </p:sp>
        <p:sp>
          <p:nvSpPr>
            <p:cNvPr id="47" name="Freeform 48"/>
            <p:cNvSpPr>
              <a:spLocks/>
            </p:cNvSpPr>
            <p:nvPr/>
          </p:nvSpPr>
          <p:spPr bwMode="auto">
            <a:xfrm>
              <a:off x="4962" y="2010"/>
              <a:ext cx="221" cy="1012"/>
            </a:xfrm>
            <a:custGeom>
              <a:avLst/>
              <a:gdLst>
                <a:gd name="T0" fmla="*/ 220 w 221"/>
                <a:gd name="T1" fmla="*/ 0 h 1012"/>
                <a:gd name="T2" fmla="*/ 181 w 221"/>
                <a:gd name="T3" fmla="*/ 53 h 1012"/>
                <a:gd name="T4" fmla="*/ 0 w 221"/>
                <a:gd name="T5" fmla="*/ 1011 h 1012"/>
                <a:gd name="T6" fmla="*/ 42 w 221"/>
                <a:gd name="T7" fmla="*/ 949 h 1012"/>
                <a:gd name="T8" fmla="*/ 220 w 221"/>
                <a:gd name="T9" fmla="*/ 0 h 1012"/>
                <a:gd name="T10" fmla="*/ 0 60000 65536"/>
                <a:gd name="T11" fmla="*/ 0 60000 65536"/>
                <a:gd name="T12" fmla="*/ 0 60000 65536"/>
                <a:gd name="T13" fmla="*/ 0 60000 65536"/>
                <a:gd name="T14" fmla="*/ 0 60000 65536"/>
                <a:gd name="T15" fmla="*/ 0 w 221"/>
                <a:gd name="T16" fmla="*/ 0 h 1012"/>
                <a:gd name="T17" fmla="*/ 221 w 221"/>
                <a:gd name="T18" fmla="*/ 1012 h 1012"/>
              </a:gdLst>
              <a:ahLst/>
              <a:cxnLst>
                <a:cxn ang="T10">
                  <a:pos x="T0" y="T1"/>
                </a:cxn>
                <a:cxn ang="T11">
                  <a:pos x="T2" y="T3"/>
                </a:cxn>
                <a:cxn ang="T12">
                  <a:pos x="T4" y="T5"/>
                </a:cxn>
                <a:cxn ang="T13">
                  <a:pos x="T6" y="T7"/>
                </a:cxn>
                <a:cxn ang="T14">
                  <a:pos x="T8" y="T9"/>
                </a:cxn>
              </a:cxnLst>
              <a:rect l="T15" t="T16" r="T17" b="T18"/>
              <a:pathLst>
                <a:path w="221" h="1012">
                  <a:moveTo>
                    <a:pt x="220" y="0"/>
                  </a:moveTo>
                  <a:lnTo>
                    <a:pt x="181" y="53"/>
                  </a:lnTo>
                  <a:lnTo>
                    <a:pt x="0" y="1011"/>
                  </a:lnTo>
                  <a:lnTo>
                    <a:pt x="42" y="949"/>
                  </a:lnTo>
                  <a:lnTo>
                    <a:pt x="220" y="0"/>
                  </a:lnTo>
                </a:path>
              </a:pathLst>
            </a:custGeom>
            <a:solidFill>
              <a:srgbClr val="FF7F3F"/>
            </a:solidFill>
            <a:ln w="12700" cap="rnd">
              <a:solidFill>
                <a:srgbClr val="000000"/>
              </a:solidFill>
              <a:round/>
              <a:headEnd/>
              <a:tailEnd/>
            </a:ln>
          </p:spPr>
          <p:txBody>
            <a:bodyPr/>
            <a:lstStyle/>
            <a:p>
              <a:endParaRPr lang="th-TH"/>
            </a:p>
          </p:txBody>
        </p:sp>
        <p:sp>
          <p:nvSpPr>
            <p:cNvPr id="48" name="Freeform 49"/>
            <p:cNvSpPr>
              <a:spLocks/>
            </p:cNvSpPr>
            <p:nvPr/>
          </p:nvSpPr>
          <p:spPr bwMode="auto">
            <a:xfrm>
              <a:off x="4475" y="1121"/>
              <a:ext cx="669" cy="1901"/>
            </a:xfrm>
            <a:custGeom>
              <a:avLst/>
              <a:gdLst>
                <a:gd name="T0" fmla="*/ 482 w 669"/>
                <a:gd name="T1" fmla="*/ 0 h 1901"/>
                <a:gd name="T2" fmla="*/ 0 w 669"/>
                <a:gd name="T3" fmla="*/ 0 h 1901"/>
                <a:gd name="T4" fmla="*/ 181 w 669"/>
                <a:gd name="T5" fmla="*/ 948 h 1901"/>
                <a:gd name="T6" fmla="*/ 0 w 669"/>
                <a:gd name="T7" fmla="*/ 1900 h 1901"/>
                <a:gd name="T8" fmla="*/ 487 w 669"/>
                <a:gd name="T9" fmla="*/ 1900 h 1901"/>
                <a:gd name="T10" fmla="*/ 668 w 669"/>
                <a:gd name="T11" fmla="*/ 942 h 1901"/>
                <a:gd name="T12" fmla="*/ 482 w 669"/>
                <a:gd name="T13" fmla="*/ 0 h 1901"/>
                <a:gd name="T14" fmla="*/ 0 60000 65536"/>
                <a:gd name="T15" fmla="*/ 0 60000 65536"/>
                <a:gd name="T16" fmla="*/ 0 60000 65536"/>
                <a:gd name="T17" fmla="*/ 0 60000 65536"/>
                <a:gd name="T18" fmla="*/ 0 60000 65536"/>
                <a:gd name="T19" fmla="*/ 0 60000 65536"/>
                <a:gd name="T20" fmla="*/ 0 60000 65536"/>
                <a:gd name="T21" fmla="*/ 0 w 669"/>
                <a:gd name="T22" fmla="*/ 0 h 1901"/>
                <a:gd name="T23" fmla="*/ 669 w 669"/>
                <a:gd name="T24" fmla="*/ 1901 h 190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69" h="1901">
                  <a:moveTo>
                    <a:pt x="482" y="0"/>
                  </a:moveTo>
                  <a:lnTo>
                    <a:pt x="0" y="0"/>
                  </a:lnTo>
                  <a:lnTo>
                    <a:pt x="181" y="948"/>
                  </a:lnTo>
                  <a:lnTo>
                    <a:pt x="0" y="1900"/>
                  </a:lnTo>
                  <a:lnTo>
                    <a:pt x="487" y="1900"/>
                  </a:lnTo>
                  <a:lnTo>
                    <a:pt x="668" y="942"/>
                  </a:lnTo>
                  <a:lnTo>
                    <a:pt x="482" y="0"/>
                  </a:lnTo>
                </a:path>
              </a:pathLst>
            </a:custGeom>
            <a:solidFill>
              <a:srgbClr val="FF5F00"/>
            </a:solidFill>
            <a:ln w="12700" cap="rnd">
              <a:solidFill>
                <a:srgbClr val="000000"/>
              </a:solidFill>
              <a:round/>
              <a:headEnd/>
              <a:tailEnd/>
            </a:ln>
          </p:spPr>
          <p:txBody>
            <a:bodyPr/>
            <a:lstStyle/>
            <a:p>
              <a:endParaRPr lang="th-TH"/>
            </a:p>
          </p:txBody>
        </p:sp>
      </p:grpSp>
      <p:sp>
        <p:nvSpPr>
          <p:cNvPr id="49" name="Freeform 50"/>
          <p:cNvSpPr>
            <a:spLocks/>
          </p:cNvSpPr>
          <p:nvPr/>
        </p:nvSpPr>
        <p:spPr bwMode="auto">
          <a:xfrm>
            <a:off x="7315200" y="1981200"/>
            <a:ext cx="928688" cy="2884488"/>
          </a:xfrm>
          <a:custGeom>
            <a:avLst/>
            <a:gdLst>
              <a:gd name="T0" fmla="*/ 0 w 585"/>
              <a:gd name="T1" fmla="*/ 0 h 1817"/>
              <a:gd name="T2" fmla="*/ 2147483647 w 585"/>
              <a:gd name="T3" fmla="*/ 0 h 1817"/>
              <a:gd name="T4" fmla="*/ 2147483647 w 585"/>
              <a:gd name="T5" fmla="*/ 2147483647 h 1817"/>
              <a:gd name="T6" fmla="*/ 2147483647 w 585"/>
              <a:gd name="T7" fmla="*/ 2147483647 h 1817"/>
              <a:gd name="T8" fmla="*/ 2147483647 w 585"/>
              <a:gd name="T9" fmla="*/ 2147483647 h 1817"/>
              <a:gd name="T10" fmla="*/ 2147483647 w 585"/>
              <a:gd name="T11" fmla="*/ 2147483647 h 1817"/>
              <a:gd name="T12" fmla="*/ 0 w 585"/>
              <a:gd name="T13" fmla="*/ 0 h 1817"/>
              <a:gd name="T14" fmla="*/ 0 60000 65536"/>
              <a:gd name="T15" fmla="*/ 0 60000 65536"/>
              <a:gd name="T16" fmla="*/ 0 60000 65536"/>
              <a:gd name="T17" fmla="*/ 0 60000 65536"/>
              <a:gd name="T18" fmla="*/ 0 60000 65536"/>
              <a:gd name="T19" fmla="*/ 0 60000 65536"/>
              <a:gd name="T20" fmla="*/ 0 60000 65536"/>
              <a:gd name="T21" fmla="*/ 0 w 585"/>
              <a:gd name="T22" fmla="*/ 0 h 1817"/>
              <a:gd name="T23" fmla="*/ 585 w 585"/>
              <a:gd name="T24" fmla="*/ 1817 h 181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85" h="1817">
                <a:moveTo>
                  <a:pt x="0" y="0"/>
                </a:moveTo>
                <a:lnTo>
                  <a:pt x="408" y="0"/>
                </a:lnTo>
                <a:lnTo>
                  <a:pt x="584" y="888"/>
                </a:lnTo>
                <a:lnTo>
                  <a:pt x="408" y="1816"/>
                </a:lnTo>
                <a:lnTo>
                  <a:pt x="16" y="1816"/>
                </a:lnTo>
                <a:lnTo>
                  <a:pt x="200" y="904"/>
                </a:lnTo>
                <a:lnTo>
                  <a:pt x="0" y="0"/>
                </a:lnTo>
              </a:path>
            </a:pathLst>
          </a:custGeom>
          <a:noFill/>
          <a:ln w="76200" cap="rnd">
            <a:solidFill>
              <a:srgbClr val="51DC00"/>
            </a:solidFill>
            <a:round/>
            <a:headEnd/>
            <a:tailEnd type="triangle" w="med" len="med"/>
          </a:ln>
        </p:spPr>
        <p:txBody>
          <a:bodyPr/>
          <a:lstStyle/>
          <a:p>
            <a:endParaRPr lang="th-TH"/>
          </a:p>
        </p:txBody>
      </p:sp>
      <p:sp>
        <p:nvSpPr>
          <p:cNvPr id="50" name="Rectangle 51"/>
          <p:cNvSpPr>
            <a:spLocks noChangeArrowheads="1"/>
          </p:cNvSpPr>
          <p:nvPr/>
        </p:nvSpPr>
        <p:spPr bwMode="auto">
          <a:xfrm>
            <a:off x="7110413" y="4968875"/>
            <a:ext cx="993775" cy="527050"/>
          </a:xfrm>
          <a:prstGeom prst="rect">
            <a:avLst/>
          </a:prstGeom>
          <a:noFill/>
          <a:ln w="12700">
            <a:noFill/>
            <a:miter lim="800000"/>
            <a:headEnd/>
            <a:tailEnd/>
          </a:ln>
          <a:effectLst/>
        </p:spPr>
        <p:txBody>
          <a:bodyPr wrap="none" lIns="90487" tIns="44450" rIns="90487" bIns="44450">
            <a:spAutoFit/>
          </a:bodyPr>
          <a:lstStyle/>
          <a:p>
            <a:pPr eaLnBrk="0" hangingPunct="0">
              <a:lnSpc>
                <a:spcPct val="80000"/>
              </a:lnSpc>
              <a:defRPr/>
            </a:pPr>
            <a:r>
              <a:rPr lang="en-US" b="1">
                <a:effectLst>
                  <a:outerShdw blurRad="38100" dist="38100" dir="2700000" algn="tl">
                    <a:srgbClr val="FFFFFF"/>
                  </a:outerShdw>
                </a:effectLst>
                <a:latin typeface="Helvetica" pitchFamily="34" charset="0"/>
                <a:cs typeface="Arial" charset="0"/>
              </a:rPr>
              <a:t>output</a:t>
            </a:r>
          </a:p>
          <a:p>
            <a:pPr eaLnBrk="0" hangingPunct="0">
              <a:lnSpc>
                <a:spcPct val="80000"/>
              </a:lnSpc>
              <a:defRPr/>
            </a:pPr>
            <a:r>
              <a:rPr lang="en-US" b="1">
                <a:effectLst>
                  <a:outerShdw blurRad="38100" dist="38100" dir="2700000" algn="tl">
                    <a:srgbClr val="FFFFFF"/>
                  </a:outerShdw>
                </a:effectLst>
                <a:latin typeface="Helvetica" pitchFamily="34" charset="0"/>
                <a:cs typeface="Arial" charset="0"/>
              </a:rPr>
              <a:t>domain</a:t>
            </a:r>
          </a:p>
        </p:txBody>
      </p:sp>
      <p:sp>
        <p:nvSpPr>
          <p:cNvPr id="51" name="Rectangle 52"/>
          <p:cNvSpPr>
            <a:spLocks noChangeArrowheads="1"/>
          </p:cNvSpPr>
          <p:nvPr/>
        </p:nvSpPr>
        <p:spPr bwMode="auto">
          <a:xfrm>
            <a:off x="3325813" y="5103813"/>
            <a:ext cx="1616075" cy="363537"/>
          </a:xfrm>
          <a:prstGeom prst="rect">
            <a:avLst/>
          </a:prstGeom>
          <a:noFill/>
          <a:ln w="12700">
            <a:noFill/>
            <a:miter lim="800000"/>
            <a:headEnd/>
            <a:tailEnd/>
          </a:ln>
          <a:effectLst/>
        </p:spPr>
        <p:txBody>
          <a:bodyPr wrap="none" lIns="90487" tIns="44450" rIns="90487" bIns="44450">
            <a:spAutoFit/>
          </a:bodyPr>
          <a:lstStyle/>
          <a:p>
            <a:pPr eaLnBrk="0" hangingPunct="0">
              <a:defRPr/>
            </a:pPr>
            <a:r>
              <a:rPr lang="en-US" b="1">
                <a:effectLst>
                  <a:outerShdw blurRad="38100" dist="38100" dir="2700000" algn="tl">
                    <a:srgbClr val="FFFFFF"/>
                  </a:outerShdw>
                </a:effectLst>
                <a:latin typeface="Helvetica" pitchFamily="34" charset="0"/>
                <a:cs typeface="Arial" charset="0"/>
              </a:rPr>
              <a:t>input domain</a:t>
            </a:r>
          </a:p>
        </p:txBody>
      </p:sp>
      <p:sp>
        <p:nvSpPr>
          <p:cNvPr id="52" name="Date Placeholder 51"/>
          <p:cNvSpPr>
            <a:spLocks noGrp="1"/>
          </p:cNvSpPr>
          <p:nvPr>
            <p:ph type="dt" sz="half" idx="10"/>
          </p:nvPr>
        </p:nvSpPr>
        <p:spPr/>
        <p:txBody>
          <a:bodyPr/>
          <a:lstStyle/>
          <a:p>
            <a:r>
              <a:rPr lang="th-TH" smtClean="0"/>
              <a:t>1/13/2012</a:t>
            </a:r>
            <a:endParaRPr lang="th-TH"/>
          </a:p>
        </p:txBody>
      </p:sp>
      <p:sp>
        <p:nvSpPr>
          <p:cNvPr id="54" name="Footer Placeholder 53"/>
          <p:cNvSpPr>
            <a:spLocks noGrp="1"/>
          </p:cNvSpPr>
          <p:nvPr>
            <p:ph type="ftr" sz="quarter" idx="11"/>
          </p:nvPr>
        </p:nvSpPr>
        <p:spPr/>
        <p:txBody>
          <a:bodyPr/>
          <a:lstStyle/>
          <a:p>
            <a:r>
              <a:rPr lang="en-US" smtClean="0"/>
              <a:t>IT Quality and Software Test. Topic Equivalence Partitioning and Boundary Value Analysis</a:t>
            </a:r>
            <a:endParaRPr lang="th-TH"/>
          </a:p>
        </p:txBody>
      </p:sp>
      <p:sp>
        <p:nvSpPr>
          <p:cNvPr id="53" name="Slide Number Placeholder 52"/>
          <p:cNvSpPr>
            <a:spLocks noGrp="1"/>
          </p:cNvSpPr>
          <p:nvPr>
            <p:ph type="sldNum" sz="quarter" idx="12"/>
          </p:nvPr>
        </p:nvSpPr>
        <p:spPr/>
        <p:txBody>
          <a:bodyPr/>
          <a:lstStyle/>
          <a:p>
            <a:fld id="{C47F1BCF-1B0A-4C4B-86C3-8A1C8916313F}" type="slidenum">
              <a:rPr lang="th-TH" smtClean="0"/>
              <a:pPr/>
              <a:t>41</a:t>
            </a:fld>
            <a:endParaRPr lang="th-TH"/>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ext Box 2"/>
          <p:cNvSpPr txBox="1">
            <a:spLocks noChangeArrowheads="1"/>
          </p:cNvSpPr>
          <p:nvPr/>
        </p:nvSpPr>
        <p:spPr bwMode="auto">
          <a:xfrm>
            <a:off x="1371600" y="1143000"/>
            <a:ext cx="4694238" cy="1187450"/>
          </a:xfrm>
          <a:prstGeom prst="rect">
            <a:avLst/>
          </a:prstGeom>
          <a:noFill/>
          <a:ln w="9525">
            <a:noFill/>
            <a:miter lim="800000"/>
            <a:headEnd/>
            <a:tailEnd/>
          </a:ln>
          <a:effectLst/>
        </p:spPr>
        <p:txBody>
          <a:bodyPr wrap="none">
            <a:spAutoFit/>
          </a:bodyPr>
          <a:lstStyle/>
          <a:p>
            <a:pPr eaLnBrk="1" hangingPunct="1"/>
            <a:r>
              <a:rPr lang="en-US" sz="2400"/>
              <a:t>In the same credit limit example: </a:t>
            </a:r>
          </a:p>
          <a:p>
            <a:pPr eaLnBrk="1" hangingPunct="1"/>
            <a:r>
              <a:rPr lang="en-US" sz="2400"/>
              <a:t>the boundary analysis  would test</a:t>
            </a:r>
          </a:p>
          <a:p>
            <a:pPr eaLnBrk="1" hangingPunct="1"/>
            <a:endParaRPr lang="en-US" sz="2400"/>
          </a:p>
        </p:txBody>
      </p:sp>
      <p:sp>
        <p:nvSpPr>
          <p:cNvPr id="34819" name="Text Box 3"/>
          <p:cNvSpPr txBox="1">
            <a:spLocks noChangeArrowheads="1"/>
          </p:cNvSpPr>
          <p:nvPr/>
        </p:nvSpPr>
        <p:spPr bwMode="auto">
          <a:xfrm>
            <a:off x="914400" y="2667000"/>
            <a:ext cx="7916863" cy="457200"/>
          </a:xfrm>
          <a:prstGeom prst="rect">
            <a:avLst/>
          </a:prstGeom>
          <a:noFill/>
          <a:ln w="9525">
            <a:noFill/>
            <a:miter lim="800000"/>
            <a:headEnd/>
            <a:tailEnd/>
          </a:ln>
          <a:effectLst/>
        </p:spPr>
        <p:txBody>
          <a:bodyPr wrap="none">
            <a:spAutoFit/>
          </a:bodyPr>
          <a:lstStyle/>
          <a:p>
            <a:pPr eaLnBrk="1" hangingPunct="1"/>
            <a:r>
              <a:rPr lang="en-US" sz="2400">
                <a:solidFill>
                  <a:srgbClr val="0000FF"/>
                </a:solidFill>
              </a:rPr>
              <a:t>1. low boundary plus or minus one ($ 9,999 and $10,001)</a:t>
            </a:r>
          </a:p>
        </p:txBody>
      </p:sp>
      <p:sp>
        <p:nvSpPr>
          <p:cNvPr id="34820" name="Text Box 4"/>
          <p:cNvSpPr txBox="1">
            <a:spLocks noChangeArrowheads="1"/>
          </p:cNvSpPr>
          <p:nvPr/>
        </p:nvSpPr>
        <p:spPr bwMode="auto">
          <a:xfrm>
            <a:off x="990600" y="3352800"/>
            <a:ext cx="5881688" cy="457200"/>
          </a:xfrm>
          <a:prstGeom prst="rect">
            <a:avLst/>
          </a:prstGeom>
          <a:noFill/>
          <a:ln w="9525">
            <a:noFill/>
            <a:miter lim="800000"/>
            <a:headEnd/>
            <a:tailEnd/>
          </a:ln>
          <a:effectLst/>
        </p:spPr>
        <p:txBody>
          <a:bodyPr wrap="none">
            <a:spAutoFit/>
          </a:bodyPr>
          <a:lstStyle/>
          <a:p>
            <a:pPr eaLnBrk="1" hangingPunct="1"/>
            <a:r>
              <a:rPr lang="en-US" sz="2400">
                <a:solidFill>
                  <a:srgbClr val="0000FF"/>
                </a:solidFill>
              </a:rPr>
              <a:t>2. On the boundary ($10,000 and $15000)</a:t>
            </a:r>
          </a:p>
        </p:txBody>
      </p:sp>
      <p:sp>
        <p:nvSpPr>
          <p:cNvPr id="34821" name="Text Box 5"/>
          <p:cNvSpPr txBox="1">
            <a:spLocks noChangeArrowheads="1"/>
          </p:cNvSpPr>
          <p:nvPr/>
        </p:nvSpPr>
        <p:spPr bwMode="auto">
          <a:xfrm>
            <a:off x="936625" y="4114800"/>
            <a:ext cx="8207375" cy="822325"/>
          </a:xfrm>
          <a:prstGeom prst="rect">
            <a:avLst/>
          </a:prstGeom>
          <a:noFill/>
          <a:ln w="9525">
            <a:noFill/>
            <a:miter lim="800000"/>
            <a:headEnd/>
            <a:tailEnd/>
          </a:ln>
          <a:effectLst/>
        </p:spPr>
        <p:txBody>
          <a:bodyPr wrap="none">
            <a:spAutoFit/>
          </a:bodyPr>
          <a:lstStyle/>
          <a:p>
            <a:pPr eaLnBrk="1" hangingPunct="1"/>
            <a:r>
              <a:rPr lang="en-US" sz="2400">
                <a:solidFill>
                  <a:srgbClr val="0000FF"/>
                </a:solidFill>
              </a:rPr>
              <a:t>3. Upper boundary plus or minus one ($14999 and $15001)</a:t>
            </a:r>
          </a:p>
          <a:p>
            <a:pPr eaLnBrk="1" hangingPunct="1"/>
            <a:endParaRPr lang="en-US" sz="2400">
              <a:solidFill>
                <a:srgbClr val="0000FF"/>
              </a:solidFill>
            </a:endParaRPr>
          </a:p>
        </p:txBody>
      </p:sp>
      <p:pic>
        <p:nvPicPr>
          <p:cNvPr id="34822" name="Picture 6" descr="money"/>
          <p:cNvPicPr>
            <a:picLocks noChangeAspect="1" noChangeArrowheads="1"/>
          </p:cNvPicPr>
          <p:nvPr/>
        </p:nvPicPr>
        <p:blipFill>
          <a:blip r:embed="rId3" cstate="print"/>
          <a:srcRect/>
          <a:stretch>
            <a:fillRect/>
          </a:stretch>
        </p:blipFill>
        <p:spPr bwMode="auto">
          <a:xfrm>
            <a:off x="6019800" y="533400"/>
            <a:ext cx="1908175" cy="2114550"/>
          </a:xfrm>
          <a:prstGeom prst="rect">
            <a:avLst/>
          </a:prstGeom>
          <a:noFill/>
        </p:spPr>
      </p:pic>
      <p:sp>
        <p:nvSpPr>
          <p:cNvPr id="34825" name="Rectangle 9"/>
          <p:cNvSpPr>
            <a:spLocks noChangeArrowheads="1"/>
          </p:cNvSpPr>
          <p:nvPr/>
        </p:nvSpPr>
        <p:spPr bwMode="auto">
          <a:xfrm>
            <a:off x="457200" y="288925"/>
            <a:ext cx="2359025" cy="762000"/>
          </a:xfrm>
          <a:prstGeom prst="rect">
            <a:avLst/>
          </a:prstGeom>
          <a:noFill/>
          <a:ln w="9525" algn="ctr">
            <a:noFill/>
            <a:miter lim="800000"/>
            <a:headEnd/>
            <a:tailEnd/>
          </a:ln>
          <a:effectLst/>
        </p:spPr>
        <p:txBody>
          <a:bodyPr wrap="none">
            <a:spAutoFit/>
          </a:bodyPr>
          <a:lstStyle/>
          <a:p>
            <a:r>
              <a:rPr lang="en-US" sz="4400"/>
              <a:t>Example</a:t>
            </a:r>
          </a:p>
        </p:txBody>
      </p:sp>
      <p:sp>
        <p:nvSpPr>
          <p:cNvPr id="8" name="Date Placeholder 7"/>
          <p:cNvSpPr>
            <a:spLocks noGrp="1"/>
          </p:cNvSpPr>
          <p:nvPr>
            <p:ph type="dt" sz="half" idx="10"/>
          </p:nvPr>
        </p:nvSpPr>
        <p:spPr/>
        <p:txBody>
          <a:bodyPr/>
          <a:lstStyle/>
          <a:p>
            <a:r>
              <a:rPr lang="th-TH" smtClean="0"/>
              <a:t>1/13/2012</a:t>
            </a:r>
            <a:endParaRPr lang="th-TH"/>
          </a:p>
        </p:txBody>
      </p:sp>
      <p:sp>
        <p:nvSpPr>
          <p:cNvPr id="10" name="Footer Placeholder 9"/>
          <p:cNvSpPr>
            <a:spLocks noGrp="1"/>
          </p:cNvSpPr>
          <p:nvPr>
            <p:ph type="ftr" sz="quarter" idx="11"/>
          </p:nvPr>
        </p:nvSpPr>
        <p:spPr/>
        <p:txBody>
          <a:bodyPr/>
          <a:lstStyle/>
          <a:p>
            <a:r>
              <a:rPr lang="en-US" smtClean="0"/>
              <a:t>IT Quality and Software Test. Topic Equivalence Partitioning and Boundary Value Analysis</a:t>
            </a:r>
            <a:endParaRPr lang="th-TH"/>
          </a:p>
        </p:txBody>
      </p:sp>
      <p:sp>
        <p:nvSpPr>
          <p:cNvPr id="9" name="Slide Number Placeholder 8"/>
          <p:cNvSpPr>
            <a:spLocks noGrp="1"/>
          </p:cNvSpPr>
          <p:nvPr>
            <p:ph type="sldNum" sz="quarter" idx="12"/>
          </p:nvPr>
        </p:nvSpPr>
        <p:spPr/>
        <p:txBody>
          <a:bodyPr/>
          <a:lstStyle/>
          <a:p>
            <a:fld id="{C47F1BCF-1B0A-4C4B-86C3-8A1C8916313F}" type="slidenum">
              <a:rPr lang="th-TH" smtClean="0"/>
              <a:pPr/>
              <a:t>42</a:t>
            </a:fld>
            <a:endParaRPr lang="th-TH"/>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4819"/>
                                        </p:tgtEl>
                                        <p:attrNameLst>
                                          <p:attrName>style.visibility</p:attrName>
                                        </p:attrNameLst>
                                      </p:cBhvr>
                                      <p:to>
                                        <p:strVal val="visible"/>
                                      </p:to>
                                    </p:set>
                                    <p:anim calcmode="lin" valueType="num">
                                      <p:cBhvr additive="base">
                                        <p:cTn id="7" dur="500" fill="hold"/>
                                        <p:tgtEl>
                                          <p:spTgt spid="34819"/>
                                        </p:tgtEl>
                                        <p:attrNameLst>
                                          <p:attrName>ppt_x</p:attrName>
                                        </p:attrNameLst>
                                      </p:cBhvr>
                                      <p:tavLst>
                                        <p:tav tm="0">
                                          <p:val>
                                            <p:strVal val="0-#ppt_w/2"/>
                                          </p:val>
                                        </p:tav>
                                        <p:tav tm="100000">
                                          <p:val>
                                            <p:strVal val="#ppt_x"/>
                                          </p:val>
                                        </p:tav>
                                      </p:tavLst>
                                    </p:anim>
                                    <p:anim calcmode="lin" valueType="num">
                                      <p:cBhvr additive="base">
                                        <p:cTn id="8" dur="500" fill="hold"/>
                                        <p:tgtEl>
                                          <p:spTgt spid="34819"/>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4820"/>
                                        </p:tgtEl>
                                        <p:attrNameLst>
                                          <p:attrName>style.visibility</p:attrName>
                                        </p:attrNameLst>
                                      </p:cBhvr>
                                      <p:to>
                                        <p:strVal val="visible"/>
                                      </p:to>
                                    </p:set>
                                    <p:anim calcmode="lin" valueType="num">
                                      <p:cBhvr additive="base">
                                        <p:cTn id="13" dur="500" fill="hold"/>
                                        <p:tgtEl>
                                          <p:spTgt spid="34820"/>
                                        </p:tgtEl>
                                        <p:attrNameLst>
                                          <p:attrName>ppt_x</p:attrName>
                                        </p:attrNameLst>
                                      </p:cBhvr>
                                      <p:tavLst>
                                        <p:tav tm="0">
                                          <p:val>
                                            <p:strVal val="0-#ppt_w/2"/>
                                          </p:val>
                                        </p:tav>
                                        <p:tav tm="100000">
                                          <p:val>
                                            <p:strVal val="#ppt_x"/>
                                          </p:val>
                                        </p:tav>
                                      </p:tavLst>
                                    </p:anim>
                                    <p:anim calcmode="lin" valueType="num">
                                      <p:cBhvr additive="base">
                                        <p:cTn id="14" dur="500" fill="hold"/>
                                        <p:tgtEl>
                                          <p:spTgt spid="34820"/>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4821"/>
                                        </p:tgtEl>
                                        <p:attrNameLst>
                                          <p:attrName>style.visibility</p:attrName>
                                        </p:attrNameLst>
                                      </p:cBhvr>
                                      <p:to>
                                        <p:strVal val="visible"/>
                                      </p:to>
                                    </p:set>
                                    <p:anim calcmode="lin" valueType="num">
                                      <p:cBhvr additive="base">
                                        <p:cTn id="19" dur="500" fill="hold"/>
                                        <p:tgtEl>
                                          <p:spTgt spid="34821"/>
                                        </p:tgtEl>
                                        <p:attrNameLst>
                                          <p:attrName>ppt_x</p:attrName>
                                        </p:attrNameLst>
                                      </p:cBhvr>
                                      <p:tavLst>
                                        <p:tav tm="0">
                                          <p:val>
                                            <p:strVal val="0-#ppt_w/2"/>
                                          </p:val>
                                        </p:tav>
                                        <p:tav tm="100000">
                                          <p:val>
                                            <p:strVal val="#ppt_x"/>
                                          </p:val>
                                        </p:tav>
                                      </p:tavLst>
                                    </p:anim>
                                    <p:anim calcmode="lin" valueType="num">
                                      <p:cBhvr additive="base">
                                        <p:cTn id="20" dur="500" fill="hold"/>
                                        <p:tgtEl>
                                          <p:spTgt spid="3482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819" grpId="0" autoUpdateAnimBg="0"/>
      <p:bldP spid="34820" grpId="0" autoUpdateAnimBg="0"/>
      <p:bldP spid="34821" grpId="0" autoUpdateAnimBg="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ChangeArrowheads="1"/>
          </p:cNvSpPr>
          <p:nvPr/>
        </p:nvSpPr>
        <p:spPr bwMode="auto">
          <a:xfrm>
            <a:off x="1447800" y="2017713"/>
            <a:ext cx="7772400" cy="4114800"/>
          </a:xfrm>
          <a:prstGeom prst="rect">
            <a:avLst/>
          </a:prstGeom>
          <a:noFill/>
          <a:ln w="9525">
            <a:noFill/>
            <a:miter lim="800000"/>
            <a:headEnd/>
            <a:tailEnd/>
          </a:ln>
          <a:effectLst/>
        </p:spPr>
        <p:txBody>
          <a:bodyPr/>
          <a:lstStyle/>
          <a:p>
            <a:pPr marL="609600" indent="-609600" eaLnBrk="1" hangingPunct="1">
              <a:spcBef>
                <a:spcPct val="20000"/>
              </a:spcBef>
              <a:buFont typeface="Wingdings" pitchFamily="2" charset="2"/>
              <a:buAutoNum type="arabicPeriod"/>
            </a:pPr>
            <a:r>
              <a:rPr lang="en-US" sz="2400"/>
              <a:t>Value immediately below range </a:t>
            </a:r>
          </a:p>
          <a:p>
            <a:pPr marL="609600" indent="-609600" eaLnBrk="1" hangingPunct="1">
              <a:spcBef>
                <a:spcPct val="20000"/>
              </a:spcBef>
              <a:buFont typeface="Wingdings" pitchFamily="2" charset="2"/>
              <a:buAutoNum type="arabicPeriod"/>
            </a:pPr>
            <a:r>
              <a:rPr lang="en-US" sz="2400"/>
              <a:t>First value of range </a:t>
            </a:r>
          </a:p>
          <a:p>
            <a:pPr marL="609600" indent="-609600" eaLnBrk="1" hangingPunct="1">
              <a:spcBef>
                <a:spcPct val="20000"/>
              </a:spcBef>
              <a:buFont typeface="Wingdings" pitchFamily="2" charset="2"/>
              <a:buAutoNum type="arabicPeriod"/>
            </a:pPr>
            <a:r>
              <a:rPr lang="en-US" sz="2400"/>
              <a:t>Second value of range </a:t>
            </a:r>
          </a:p>
          <a:p>
            <a:pPr marL="609600" indent="-609600" eaLnBrk="1" hangingPunct="1">
              <a:spcBef>
                <a:spcPct val="20000"/>
              </a:spcBef>
              <a:buFont typeface="Wingdings" pitchFamily="2" charset="2"/>
              <a:buAutoNum type="arabicPeriod"/>
            </a:pPr>
            <a:r>
              <a:rPr lang="en-US" sz="2400"/>
              <a:t>Value immediately below last value of range </a:t>
            </a:r>
          </a:p>
          <a:p>
            <a:pPr marL="609600" indent="-609600" eaLnBrk="1" hangingPunct="1">
              <a:spcBef>
                <a:spcPct val="20000"/>
              </a:spcBef>
              <a:buFont typeface="Wingdings" pitchFamily="2" charset="2"/>
              <a:buAutoNum type="arabicPeriod"/>
            </a:pPr>
            <a:r>
              <a:rPr lang="en-US" sz="2400"/>
              <a:t>Last value of range </a:t>
            </a:r>
          </a:p>
          <a:p>
            <a:pPr marL="609600" indent="-609600" eaLnBrk="1" hangingPunct="1">
              <a:spcBef>
                <a:spcPct val="20000"/>
              </a:spcBef>
              <a:buFont typeface="Wingdings" pitchFamily="2" charset="2"/>
              <a:buAutoNum type="arabicPeriod"/>
            </a:pPr>
            <a:r>
              <a:rPr lang="en-US" sz="2400"/>
              <a:t>Value immediately above range</a:t>
            </a:r>
            <a:r>
              <a:rPr lang="en-US" sz="2800">
                <a:latin typeface="Times New Roman" pitchFamily="18" charset="0"/>
              </a:rPr>
              <a:t> </a:t>
            </a:r>
          </a:p>
        </p:txBody>
      </p:sp>
      <p:pic>
        <p:nvPicPr>
          <p:cNvPr id="36867" name="Picture 3" descr="j0156979"/>
          <p:cNvPicPr>
            <a:picLocks noChangeAspect="1" noChangeArrowheads="1"/>
          </p:cNvPicPr>
          <p:nvPr/>
        </p:nvPicPr>
        <p:blipFill>
          <a:blip r:embed="rId3" cstate="print"/>
          <a:srcRect/>
          <a:stretch>
            <a:fillRect/>
          </a:stretch>
        </p:blipFill>
        <p:spPr bwMode="auto">
          <a:xfrm>
            <a:off x="6781800" y="914400"/>
            <a:ext cx="2114550" cy="2114550"/>
          </a:xfrm>
          <a:prstGeom prst="rect">
            <a:avLst/>
          </a:prstGeom>
          <a:noFill/>
        </p:spPr>
      </p:pic>
      <p:sp>
        <p:nvSpPr>
          <p:cNvPr id="36870" name="Rectangle 6"/>
          <p:cNvSpPr>
            <a:spLocks noChangeArrowheads="1"/>
          </p:cNvSpPr>
          <p:nvPr/>
        </p:nvSpPr>
        <p:spPr bwMode="auto">
          <a:xfrm>
            <a:off x="304800" y="533400"/>
            <a:ext cx="6553200" cy="701675"/>
          </a:xfrm>
          <a:prstGeom prst="rect">
            <a:avLst/>
          </a:prstGeom>
          <a:noFill/>
          <a:ln w="9525" algn="ctr">
            <a:noFill/>
            <a:miter lim="800000"/>
            <a:headEnd/>
            <a:tailEnd/>
          </a:ln>
          <a:effectLst/>
        </p:spPr>
        <p:txBody>
          <a:bodyPr>
            <a:spAutoFit/>
          </a:bodyPr>
          <a:lstStyle/>
          <a:p>
            <a:r>
              <a:rPr lang="en-US" sz="4000"/>
              <a:t>Range of Boundary </a:t>
            </a:r>
            <a:r>
              <a:rPr lang="en-US" altLang="zh-CN" sz="4000">
                <a:ea typeface="SimSun" pitchFamily="2" charset="-122"/>
              </a:rPr>
              <a:t>V</a:t>
            </a:r>
            <a:r>
              <a:rPr lang="en-US" sz="4000"/>
              <a:t>alues</a:t>
            </a:r>
          </a:p>
        </p:txBody>
      </p:sp>
      <p:sp>
        <p:nvSpPr>
          <p:cNvPr id="5" name="Date Placeholder 4"/>
          <p:cNvSpPr>
            <a:spLocks noGrp="1"/>
          </p:cNvSpPr>
          <p:nvPr>
            <p:ph type="dt" sz="half" idx="10"/>
          </p:nvPr>
        </p:nvSpPr>
        <p:spPr/>
        <p:txBody>
          <a:bodyPr/>
          <a:lstStyle/>
          <a:p>
            <a:r>
              <a:rPr lang="th-TH" smtClean="0"/>
              <a:t>1/13/2012</a:t>
            </a:r>
            <a:endParaRPr lang="th-TH"/>
          </a:p>
        </p:txBody>
      </p:sp>
      <p:sp>
        <p:nvSpPr>
          <p:cNvPr id="7" name="Footer Placeholder 6"/>
          <p:cNvSpPr>
            <a:spLocks noGrp="1"/>
          </p:cNvSpPr>
          <p:nvPr>
            <p:ph type="ftr" sz="quarter" idx="11"/>
          </p:nvPr>
        </p:nvSpPr>
        <p:spPr/>
        <p:txBody>
          <a:bodyPr/>
          <a:lstStyle/>
          <a:p>
            <a:r>
              <a:rPr lang="en-US" smtClean="0"/>
              <a:t>IT Quality and Software Test. Topic Equivalence Partitioning and Boundary Value Analysis</a:t>
            </a:r>
            <a:endParaRPr lang="th-TH"/>
          </a:p>
        </p:txBody>
      </p:sp>
      <p:sp>
        <p:nvSpPr>
          <p:cNvPr id="6" name="Slide Number Placeholder 5"/>
          <p:cNvSpPr>
            <a:spLocks noGrp="1"/>
          </p:cNvSpPr>
          <p:nvPr>
            <p:ph type="sldNum" sz="quarter" idx="12"/>
          </p:nvPr>
        </p:nvSpPr>
        <p:spPr/>
        <p:txBody>
          <a:bodyPr/>
          <a:lstStyle/>
          <a:p>
            <a:fld id="{C47F1BCF-1B0A-4C4B-86C3-8A1C8916313F}" type="slidenum">
              <a:rPr lang="th-TH" smtClean="0"/>
              <a:pPr/>
              <a:t>43</a:t>
            </a:fld>
            <a:endParaRPr lang="th-TH"/>
          </a:p>
        </p:txBody>
      </p:sp>
    </p:spTree>
  </p:cSld>
  <p:clrMapOvr>
    <a:masterClrMapping/>
  </p:clrMapOvr>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a:xfrm>
            <a:off x="685800" y="609600"/>
            <a:ext cx="7772400" cy="1143000"/>
          </a:xfrm>
          <a:prstGeom prst="rect">
            <a:avLst/>
          </a:prstGeom>
        </p:spPr>
        <p:txBody>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smtClean="0">
                <a:ln>
                  <a:noFill/>
                </a:ln>
                <a:solidFill>
                  <a:schemeClr val="tx1"/>
                </a:solidFill>
                <a:effectLst/>
                <a:uLnTx/>
                <a:uFillTx/>
                <a:latin typeface="+mj-lt"/>
                <a:ea typeface="+mj-ea"/>
                <a:cs typeface="+mj-cs"/>
              </a:rPr>
              <a:t>Boundary value analysis</a:t>
            </a:r>
          </a:p>
        </p:txBody>
      </p:sp>
      <p:sp>
        <p:nvSpPr>
          <p:cNvPr id="3" name="Rectangle 3"/>
          <p:cNvSpPr txBox="1">
            <a:spLocks noChangeArrowheads="1"/>
          </p:cNvSpPr>
          <p:nvPr/>
        </p:nvSpPr>
        <p:spPr>
          <a:xfrm>
            <a:off x="685800" y="1981200"/>
            <a:ext cx="7772400" cy="4114800"/>
          </a:xfrm>
          <a:prstGeom prst="rect">
            <a:avLst/>
          </a:prstGeom>
        </p:spPr>
        <p:txBody>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800" b="0" i="0" u="none" strike="noStrike" kern="1200" cap="none" spc="0" normalizeH="0" baseline="0" noProof="0" smtClean="0">
                <a:ln>
                  <a:noFill/>
                </a:ln>
                <a:solidFill>
                  <a:schemeClr val="tx1"/>
                </a:solidFill>
                <a:effectLst/>
                <a:uLnTx/>
                <a:uFillTx/>
                <a:latin typeface="+mn-lt"/>
                <a:ea typeface="+mn-ea"/>
                <a:cs typeface="+mn-cs"/>
              </a:rPr>
              <a:t>Boundaries are often prone to failure</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800" b="0" i="0" u="none" strike="noStrike" kern="1200" cap="none" spc="0" normalizeH="0" baseline="0" noProof="0" smtClean="0">
                <a:ln>
                  <a:noFill/>
                </a:ln>
                <a:solidFill>
                  <a:schemeClr val="tx1"/>
                </a:solidFill>
                <a:effectLst/>
                <a:uLnTx/>
                <a:uFillTx/>
                <a:latin typeface="+mn-lt"/>
                <a:ea typeface="+mn-ea"/>
                <a:cs typeface="+mn-cs"/>
              </a:rPr>
              <a:t>Does it make sense to also test in the middle?</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800" b="0" i="0" u="none" strike="noStrike" kern="1200" cap="none" spc="0" normalizeH="0" baseline="0" noProof="0" smtClean="0">
                <a:ln>
                  <a:noFill/>
                </a:ln>
                <a:solidFill>
                  <a:schemeClr val="tx1"/>
                </a:solidFill>
                <a:effectLst/>
                <a:uLnTx/>
                <a:uFillTx/>
                <a:latin typeface="+mn-lt"/>
                <a:ea typeface="+mn-ea"/>
                <a:cs typeface="+mn-cs"/>
              </a:rPr>
              <a:t>Procedure</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400" b="0" i="0" u="none" strike="noStrike" kern="1200" cap="none" spc="0" normalizeH="0" baseline="0" noProof="0" smtClean="0">
                <a:ln>
                  <a:noFill/>
                </a:ln>
                <a:solidFill>
                  <a:schemeClr val="tx1"/>
                </a:solidFill>
                <a:effectLst/>
                <a:uLnTx/>
                <a:uFillTx/>
                <a:latin typeface="+mn-lt"/>
                <a:ea typeface="+mn-ea"/>
                <a:cs typeface="+mn-cs"/>
              </a:rPr>
              <a:t>Test exact boundaries</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400" b="0" i="0" u="none" strike="noStrike" kern="1200" cap="none" spc="0" normalizeH="0" baseline="0" noProof="0" smtClean="0">
                <a:ln>
                  <a:noFill/>
                </a:ln>
                <a:solidFill>
                  <a:schemeClr val="tx1"/>
                </a:solidFill>
                <a:effectLst/>
                <a:uLnTx/>
                <a:uFillTx/>
                <a:latin typeface="+mn-lt"/>
                <a:ea typeface="+mn-ea"/>
                <a:cs typeface="+mn-cs"/>
              </a:rPr>
              <a:t>Value immediately above upper boundary</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400" b="0" i="0" u="none" strike="noStrike" kern="1200" cap="none" spc="0" normalizeH="0" baseline="0" noProof="0" smtClean="0">
                <a:ln>
                  <a:noFill/>
                </a:ln>
                <a:solidFill>
                  <a:schemeClr val="tx1"/>
                </a:solidFill>
                <a:effectLst/>
                <a:uLnTx/>
                <a:uFillTx/>
                <a:latin typeface="+mn-lt"/>
                <a:ea typeface="+mn-ea"/>
                <a:cs typeface="+mn-cs"/>
              </a:rPr>
              <a:t>Value immediately below lower boundary</a:t>
            </a:r>
          </a:p>
        </p:txBody>
      </p:sp>
      <p:sp>
        <p:nvSpPr>
          <p:cNvPr id="4" name="Date Placeholder 3"/>
          <p:cNvSpPr>
            <a:spLocks noGrp="1"/>
          </p:cNvSpPr>
          <p:nvPr>
            <p:ph type="dt" sz="half" idx="10"/>
          </p:nvPr>
        </p:nvSpPr>
        <p:spPr/>
        <p:txBody>
          <a:bodyPr/>
          <a:lstStyle/>
          <a:p>
            <a:r>
              <a:rPr lang="th-TH" smtClean="0"/>
              <a:t>1/13/2012</a:t>
            </a:r>
            <a:endParaRPr lang="th-TH"/>
          </a:p>
        </p:txBody>
      </p:sp>
      <p:sp>
        <p:nvSpPr>
          <p:cNvPr id="6" name="Footer Placeholder 5"/>
          <p:cNvSpPr>
            <a:spLocks noGrp="1"/>
          </p:cNvSpPr>
          <p:nvPr>
            <p:ph type="ftr" sz="quarter" idx="11"/>
          </p:nvPr>
        </p:nvSpPr>
        <p:spPr/>
        <p:txBody>
          <a:bodyPr/>
          <a:lstStyle/>
          <a:p>
            <a:r>
              <a:rPr lang="en-US" smtClean="0"/>
              <a:t>IT Quality and Software Test. Topic Equivalence Partitioning and Boundary Value Analysis</a:t>
            </a:r>
            <a:endParaRPr lang="th-TH"/>
          </a:p>
        </p:txBody>
      </p:sp>
      <p:sp>
        <p:nvSpPr>
          <p:cNvPr id="5" name="Slide Number Placeholder 4"/>
          <p:cNvSpPr>
            <a:spLocks noGrp="1"/>
          </p:cNvSpPr>
          <p:nvPr>
            <p:ph type="sldNum" sz="quarter" idx="12"/>
          </p:nvPr>
        </p:nvSpPr>
        <p:spPr/>
        <p:txBody>
          <a:bodyPr/>
          <a:lstStyle/>
          <a:p>
            <a:fld id="{C47F1BCF-1B0A-4C4B-86C3-8A1C8916313F}" type="slidenum">
              <a:rPr lang="th-TH" smtClean="0"/>
              <a:pPr/>
              <a:t>44</a:t>
            </a:fld>
            <a:endParaRPr lang="th-TH"/>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1438" y="928670"/>
            <a:ext cx="8929718" cy="5324535"/>
          </a:xfrm>
          <a:prstGeom prst="rect">
            <a:avLst/>
          </a:prstGeom>
        </p:spPr>
        <p:txBody>
          <a:bodyPr wrap="square">
            <a:spAutoFit/>
          </a:bodyPr>
          <a:lstStyle/>
          <a:p>
            <a:r>
              <a:rPr lang="en-US" sz="2000" b="1" dirty="0" smtClean="0"/>
              <a:t>Test cases for input box accepting numbers between 1 and 1000 using Boundary value analysis:</a:t>
            </a:r>
            <a:r>
              <a:rPr lang="en-US" sz="2000" dirty="0" smtClean="0"/>
              <a:t/>
            </a:r>
            <a:br>
              <a:rPr lang="en-US" sz="2000" dirty="0" smtClean="0"/>
            </a:br>
            <a:r>
              <a:rPr lang="en-US" sz="2000" b="1" dirty="0" smtClean="0"/>
              <a:t>1)</a:t>
            </a:r>
            <a:r>
              <a:rPr lang="en-US" sz="2000" dirty="0" smtClean="0"/>
              <a:t> Test cases with test data exactly as the input boundaries of input domain i.e. values 1 and 1000 in our case.</a:t>
            </a:r>
          </a:p>
          <a:p>
            <a:r>
              <a:rPr lang="en-US" sz="2000" b="1" dirty="0" smtClean="0"/>
              <a:t>2)</a:t>
            </a:r>
            <a:r>
              <a:rPr lang="en-US" sz="2000" dirty="0" smtClean="0"/>
              <a:t> Test data with values just below the extreme edges of input domains i.e. values 0 and 999.</a:t>
            </a:r>
          </a:p>
          <a:p>
            <a:r>
              <a:rPr lang="en-US" sz="2000" b="1" dirty="0" smtClean="0"/>
              <a:t>3)</a:t>
            </a:r>
            <a:r>
              <a:rPr lang="en-US" sz="2000" dirty="0" smtClean="0"/>
              <a:t> Test data with values just above the extreme edges of input domain i.e. values 2 and 1001.</a:t>
            </a:r>
          </a:p>
          <a:p>
            <a:r>
              <a:rPr lang="en-US" sz="2000" dirty="0" smtClean="0"/>
              <a:t>Boundary value analysis is often called as a part of stress and negative testing.</a:t>
            </a:r>
          </a:p>
          <a:p>
            <a:r>
              <a:rPr lang="en-US" sz="2000" b="1" dirty="0" smtClean="0"/>
              <a:t>Note:</a:t>
            </a:r>
            <a:r>
              <a:rPr lang="en-US" sz="2000" dirty="0" smtClean="0"/>
              <a:t> There is no hard-and-fast rule to test only one value from each equivalence class you created for input domains. You can select multiple valid and invalid values from each equivalence class according to your needs and previous judgments.</a:t>
            </a:r>
          </a:p>
          <a:p>
            <a:r>
              <a:rPr lang="en-US" sz="2000" b="1" dirty="0" smtClean="0"/>
              <a:t>E.g.</a:t>
            </a:r>
            <a:r>
              <a:rPr lang="en-US" sz="2000" dirty="0" smtClean="0"/>
              <a:t> if you divided 1 to 1000 input values in valid data equivalence class, then you can select test case values like: 1, 11, 100, 950 etc. Same case for other test cases having invalid data classes.</a:t>
            </a:r>
          </a:p>
          <a:p>
            <a:r>
              <a:rPr lang="en-US" sz="2000" dirty="0" smtClean="0"/>
              <a:t>This should be a very basic and simple example to understand the Boundary value analysis and Equivalence partitioning concept.</a:t>
            </a:r>
            <a:endParaRPr lang="en-US" sz="2000" dirty="0"/>
          </a:p>
        </p:txBody>
      </p:sp>
      <p:sp>
        <p:nvSpPr>
          <p:cNvPr id="3" name="Date Placeholder 2"/>
          <p:cNvSpPr>
            <a:spLocks noGrp="1"/>
          </p:cNvSpPr>
          <p:nvPr>
            <p:ph type="dt" sz="half" idx="10"/>
          </p:nvPr>
        </p:nvSpPr>
        <p:spPr/>
        <p:txBody>
          <a:bodyPr/>
          <a:lstStyle/>
          <a:p>
            <a:r>
              <a:rPr lang="th-TH" smtClean="0"/>
              <a:t>1/13/2012</a:t>
            </a:r>
            <a:endParaRPr lang="th-TH"/>
          </a:p>
        </p:txBody>
      </p:sp>
      <p:sp>
        <p:nvSpPr>
          <p:cNvPr id="5" name="Footer Placeholder 4"/>
          <p:cNvSpPr>
            <a:spLocks noGrp="1"/>
          </p:cNvSpPr>
          <p:nvPr>
            <p:ph type="ftr" sz="quarter" idx="11"/>
          </p:nvPr>
        </p:nvSpPr>
        <p:spPr/>
        <p:txBody>
          <a:bodyPr/>
          <a:lstStyle/>
          <a:p>
            <a:r>
              <a:rPr lang="en-US" smtClean="0"/>
              <a:t>IT Quality and Software Test. Topic Equivalence Partitioning and Boundary Value Analysis</a:t>
            </a:r>
            <a:endParaRPr lang="th-TH"/>
          </a:p>
        </p:txBody>
      </p:sp>
      <p:sp>
        <p:nvSpPr>
          <p:cNvPr id="4" name="Slide Number Placeholder 3"/>
          <p:cNvSpPr>
            <a:spLocks noGrp="1"/>
          </p:cNvSpPr>
          <p:nvPr>
            <p:ph type="sldNum" sz="quarter" idx="12"/>
          </p:nvPr>
        </p:nvSpPr>
        <p:spPr/>
        <p:txBody>
          <a:bodyPr/>
          <a:lstStyle/>
          <a:p>
            <a:fld id="{C47F1BCF-1B0A-4C4B-86C3-8A1C8916313F}" type="slidenum">
              <a:rPr lang="th-TH" smtClean="0"/>
              <a:pPr/>
              <a:t>45</a:t>
            </a:fld>
            <a:endParaRPr lang="th-TH"/>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p:cNvPicPr>
            <a:picLocks noChangeAspect="1" noChangeArrowheads="1"/>
          </p:cNvPicPr>
          <p:nvPr/>
        </p:nvPicPr>
        <p:blipFill>
          <a:blip r:embed="rId2" cstate="print"/>
          <a:srcRect/>
          <a:stretch>
            <a:fillRect/>
          </a:stretch>
        </p:blipFill>
        <p:spPr bwMode="auto">
          <a:xfrm>
            <a:off x="0" y="357188"/>
            <a:ext cx="9164638" cy="6215062"/>
          </a:xfrm>
          <a:prstGeom prst="rect">
            <a:avLst/>
          </a:prstGeom>
          <a:noFill/>
          <a:ln w="9525">
            <a:noFill/>
            <a:miter lim="800000"/>
            <a:headEnd/>
            <a:tailEnd/>
          </a:ln>
        </p:spPr>
      </p:pic>
      <p:sp>
        <p:nvSpPr>
          <p:cNvPr id="3" name="Date Placeholder 2"/>
          <p:cNvSpPr>
            <a:spLocks noGrp="1"/>
          </p:cNvSpPr>
          <p:nvPr>
            <p:ph type="dt" sz="half" idx="10"/>
          </p:nvPr>
        </p:nvSpPr>
        <p:spPr/>
        <p:txBody>
          <a:bodyPr/>
          <a:lstStyle/>
          <a:p>
            <a:r>
              <a:rPr lang="th-TH" smtClean="0"/>
              <a:t>1/13/2012</a:t>
            </a:r>
            <a:endParaRPr lang="th-TH"/>
          </a:p>
        </p:txBody>
      </p:sp>
      <p:sp>
        <p:nvSpPr>
          <p:cNvPr id="5" name="Footer Placeholder 4"/>
          <p:cNvSpPr>
            <a:spLocks noGrp="1"/>
          </p:cNvSpPr>
          <p:nvPr>
            <p:ph type="ftr" sz="quarter" idx="11"/>
          </p:nvPr>
        </p:nvSpPr>
        <p:spPr/>
        <p:txBody>
          <a:bodyPr/>
          <a:lstStyle/>
          <a:p>
            <a:r>
              <a:rPr lang="en-US" smtClean="0"/>
              <a:t>IT Quality and Software Test. Topic Equivalence Partitioning and Boundary Value Analysis</a:t>
            </a:r>
            <a:endParaRPr lang="th-TH"/>
          </a:p>
        </p:txBody>
      </p:sp>
      <p:sp>
        <p:nvSpPr>
          <p:cNvPr id="4" name="Slide Number Placeholder 3"/>
          <p:cNvSpPr>
            <a:spLocks noGrp="1"/>
          </p:cNvSpPr>
          <p:nvPr>
            <p:ph type="sldNum" sz="quarter" idx="12"/>
          </p:nvPr>
        </p:nvSpPr>
        <p:spPr/>
        <p:txBody>
          <a:bodyPr/>
          <a:lstStyle/>
          <a:p>
            <a:fld id="{C47F1BCF-1B0A-4C4B-86C3-8A1C8916313F}" type="slidenum">
              <a:rPr lang="th-TH" smtClean="0"/>
              <a:pPr/>
              <a:t>46</a:t>
            </a:fld>
            <a:endParaRPr lang="th-TH"/>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2"/>
          <p:cNvPicPr>
            <a:picLocks noChangeAspect="1" noChangeArrowheads="1"/>
          </p:cNvPicPr>
          <p:nvPr/>
        </p:nvPicPr>
        <p:blipFill>
          <a:blip r:embed="rId2" cstate="print"/>
          <a:srcRect/>
          <a:stretch>
            <a:fillRect/>
          </a:stretch>
        </p:blipFill>
        <p:spPr bwMode="auto">
          <a:xfrm>
            <a:off x="120650" y="142875"/>
            <a:ext cx="9023350" cy="6661150"/>
          </a:xfrm>
          <a:prstGeom prst="rect">
            <a:avLst/>
          </a:prstGeom>
          <a:noFill/>
          <a:ln w="9525">
            <a:noFill/>
            <a:miter lim="800000"/>
            <a:headEnd/>
            <a:tailEnd/>
          </a:ln>
        </p:spPr>
      </p:pic>
      <p:sp>
        <p:nvSpPr>
          <p:cNvPr id="3" name="Date Placeholder 2"/>
          <p:cNvSpPr>
            <a:spLocks noGrp="1"/>
          </p:cNvSpPr>
          <p:nvPr>
            <p:ph type="dt" sz="half" idx="10"/>
          </p:nvPr>
        </p:nvSpPr>
        <p:spPr/>
        <p:txBody>
          <a:bodyPr/>
          <a:lstStyle/>
          <a:p>
            <a:r>
              <a:rPr lang="th-TH" smtClean="0"/>
              <a:t>1/13/2012</a:t>
            </a:r>
            <a:endParaRPr lang="th-TH"/>
          </a:p>
        </p:txBody>
      </p:sp>
      <p:sp>
        <p:nvSpPr>
          <p:cNvPr id="5" name="Footer Placeholder 4"/>
          <p:cNvSpPr>
            <a:spLocks noGrp="1"/>
          </p:cNvSpPr>
          <p:nvPr>
            <p:ph type="ftr" sz="quarter" idx="11"/>
          </p:nvPr>
        </p:nvSpPr>
        <p:spPr/>
        <p:txBody>
          <a:bodyPr/>
          <a:lstStyle/>
          <a:p>
            <a:r>
              <a:rPr lang="en-US" smtClean="0"/>
              <a:t>IT Quality and Software Test. Topic Equivalence Partitioning and Boundary Value Analysis</a:t>
            </a:r>
            <a:endParaRPr lang="th-TH"/>
          </a:p>
        </p:txBody>
      </p:sp>
      <p:sp>
        <p:nvSpPr>
          <p:cNvPr id="4" name="Slide Number Placeholder 3"/>
          <p:cNvSpPr>
            <a:spLocks noGrp="1"/>
          </p:cNvSpPr>
          <p:nvPr>
            <p:ph type="sldNum" sz="quarter" idx="12"/>
          </p:nvPr>
        </p:nvSpPr>
        <p:spPr/>
        <p:txBody>
          <a:bodyPr/>
          <a:lstStyle/>
          <a:p>
            <a:fld id="{C47F1BCF-1B0A-4C4B-86C3-8A1C8916313F}" type="slidenum">
              <a:rPr lang="th-TH" smtClean="0"/>
              <a:pPr/>
              <a:t>47</a:t>
            </a:fld>
            <a:endParaRPr lang="th-TH"/>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p:cNvPicPr>
            <a:picLocks noChangeAspect="1" noChangeArrowheads="1"/>
          </p:cNvPicPr>
          <p:nvPr/>
        </p:nvPicPr>
        <p:blipFill>
          <a:blip r:embed="rId2" cstate="print"/>
          <a:srcRect/>
          <a:stretch>
            <a:fillRect/>
          </a:stretch>
        </p:blipFill>
        <p:spPr bwMode="auto">
          <a:xfrm>
            <a:off x="-30163" y="0"/>
            <a:ext cx="9204326" cy="6858000"/>
          </a:xfrm>
          <a:prstGeom prst="rect">
            <a:avLst/>
          </a:prstGeom>
          <a:noFill/>
          <a:ln w="9525">
            <a:noFill/>
            <a:miter lim="800000"/>
            <a:headEnd/>
            <a:tailEnd/>
          </a:ln>
        </p:spPr>
      </p:pic>
      <p:sp>
        <p:nvSpPr>
          <p:cNvPr id="3" name="Date Placeholder 2"/>
          <p:cNvSpPr>
            <a:spLocks noGrp="1"/>
          </p:cNvSpPr>
          <p:nvPr>
            <p:ph type="dt" sz="half" idx="10"/>
          </p:nvPr>
        </p:nvSpPr>
        <p:spPr/>
        <p:txBody>
          <a:bodyPr/>
          <a:lstStyle/>
          <a:p>
            <a:r>
              <a:rPr lang="th-TH" smtClean="0"/>
              <a:t>1/13/2012</a:t>
            </a:r>
            <a:endParaRPr lang="th-TH"/>
          </a:p>
        </p:txBody>
      </p:sp>
      <p:sp>
        <p:nvSpPr>
          <p:cNvPr id="5" name="Footer Placeholder 4"/>
          <p:cNvSpPr>
            <a:spLocks noGrp="1"/>
          </p:cNvSpPr>
          <p:nvPr>
            <p:ph type="ftr" sz="quarter" idx="11"/>
          </p:nvPr>
        </p:nvSpPr>
        <p:spPr/>
        <p:txBody>
          <a:bodyPr/>
          <a:lstStyle/>
          <a:p>
            <a:r>
              <a:rPr lang="en-US" smtClean="0"/>
              <a:t>IT Quality and Software Test. Topic Equivalence Partitioning and Boundary Value Analysis</a:t>
            </a:r>
            <a:endParaRPr lang="th-TH"/>
          </a:p>
        </p:txBody>
      </p:sp>
      <p:sp>
        <p:nvSpPr>
          <p:cNvPr id="4" name="Slide Number Placeholder 3"/>
          <p:cNvSpPr>
            <a:spLocks noGrp="1"/>
          </p:cNvSpPr>
          <p:nvPr>
            <p:ph type="sldNum" sz="quarter" idx="12"/>
          </p:nvPr>
        </p:nvSpPr>
        <p:spPr/>
        <p:txBody>
          <a:bodyPr/>
          <a:lstStyle/>
          <a:p>
            <a:fld id="{C47F1BCF-1B0A-4C4B-86C3-8A1C8916313F}" type="slidenum">
              <a:rPr lang="th-TH" smtClean="0"/>
              <a:pPr/>
              <a:t>48</a:t>
            </a:fld>
            <a:endParaRPr lang="th-TH"/>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3890" name="Rectangle 2"/>
          <p:cNvSpPr>
            <a:spLocks noGrp="1" noChangeArrowheads="1"/>
          </p:cNvSpPr>
          <p:nvPr>
            <p:ph type="title"/>
          </p:nvPr>
        </p:nvSpPr>
        <p:spPr>
          <a:noFill/>
          <a:ln/>
        </p:spPr>
        <p:txBody>
          <a:bodyPr/>
          <a:lstStyle/>
          <a:p>
            <a:r>
              <a:rPr lang="en-GB"/>
              <a:t>Boundary value analysis (BVA)</a:t>
            </a:r>
          </a:p>
        </p:txBody>
      </p:sp>
      <p:sp>
        <p:nvSpPr>
          <p:cNvPr id="37" name="Date Placeholder 36"/>
          <p:cNvSpPr>
            <a:spLocks noGrp="1"/>
          </p:cNvSpPr>
          <p:nvPr>
            <p:ph type="dt" sz="half" idx="10"/>
          </p:nvPr>
        </p:nvSpPr>
        <p:spPr/>
        <p:txBody>
          <a:bodyPr/>
          <a:lstStyle/>
          <a:p>
            <a:r>
              <a:rPr lang="th-TH" smtClean="0"/>
              <a:t>1/13/2012</a:t>
            </a:r>
            <a:endParaRPr lang="th-TH"/>
          </a:p>
        </p:txBody>
      </p:sp>
      <p:sp>
        <p:nvSpPr>
          <p:cNvPr id="39" name="Footer Placeholder 38"/>
          <p:cNvSpPr>
            <a:spLocks noGrp="1"/>
          </p:cNvSpPr>
          <p:nvPr>
            <p:ph type="ftr" sz="quarter" idx="11"/>
          </p:nvPr>
        </p:nvSpPr>
        <p:spPr/>
        <p:txBody>
          <a:bodyPr/>
          <a:lstStyle/>
          <a:p>
            <a:r>
              <a:rPr lang="en-US" smtClean="0"/>
              <a:t>IT Quality and Software Test. Topic Equivalence Partitioning and Boundary Value Analysis</a:t>
            </a:r>
            <a:endParaRPr lang="th-TH"/>
          </a:p>
        </p:txBody>
      </p:sp>
      <p:sp>
        <p:nvSpPr>
          <p:cNvPr id="38" name="Slide Number Placeholder 37"/>
          <p:cNvSpPr>
            <a:spLocks noGrp="1"/>
          </p:cNvSpPr>
          <p:nvPr>
            <p:ph type="sldNum" sz="quarter" idx="12"/>
          </p:nvPr>
        </p:nvSpPr>
        <p:spPr/>
        <p:txBody>
          <a:bodyPr/>
          <a:lstStyle/>
          <a:p>
            <a:fld id="{C47F1BCF-1B0A-4C4B-86C3-8A1C8916313F}" type="slidenum">
              <a:rPr lang="th-TH" smtClean="0"/>
              <a:pPr/>
              <a:t>49</a:t>
            </a:fld>
            <a:endParaRPr lang="th-TH"/>
          </a:p>
        </p:txBody>
      </p:sp>
      <p:sp>
        <p:nvSpPr>
          <p:cNvPr id="293907" name="Rectangle 19"/>
          <p:cNvSpPr>
            <a:spLocks noGrp="1" noChangeArrowheads="1"/>
          </p:cNvSpPr>
          <p:nvPr>
            <p:ph sz="quarter" idx="1"/>
          </p:nvPr>
        </p:nvSpPr>
        <p:spPr>
          <a:xfrm>
            <a:off x="685800" y="3516314"/>
            <a:ext cx="7772400" cy="1709737"/>
          </a:xfrm>
          <a:noFill/>
          <a:ln/>
        </p:spPr>
        <p:txBody>
          <a:bodyPr/>
          <a:lstStyle/>
          <a:p>
            <a:pPr lvl="1"/>
            <a:r>
              <a:rPr lang="en-GB"/>
              <a:t>faults tend to lurk near boundaries</a:t>
            </a:r>
          </a:p>
          <a:p>
            <a:pPr lvl="1"/>
            <a:r>
              <a:rPr lang="en-GB"/>
              <a:t>good place to look for faults</a:t>
            </a:r>
          </a:p>
          <a:p>
            <a:pPr lvl="1"/>
            <a:r>
              <a:rPr lang="en-GB"/>
              <a:t>test values on both sides of boundaries</a:t>
            </a:r>
          </a:p>
        </p:txBody>
      </p:sp>
      <p:grpSp>
        <p:nvGrpSpPr>
          <p:cNvPr id="2" name="Group 3"/>
          <p:cNvGrpSpPr>
            <a:grpSpLocks/>
          </p:cNvGrpSpPr>
          <p:nvPr/>
        </p:nvGrpSpPr>
        <p:grpSpPr bwMode="auto">
          <a:xfrm>
            <a:off x="2212731" y="1111251"/>
            <a:ext cx="4671646" cy="2157413"/>
            <a:chOff x="1510" y="700"/>
            <a:chExt cx="3188" cy="1359"/>
          </a:xfrm>
        </p:grpSpPr>
        <p:sp>
          <p:nvSpPr>
            <p:cNvPr id="293892" name="Oval 4"/>
            <p:cNvSpPr>
              <a:spLocks noChangeArrowheads="1"/>
            </p:cNvSpPr>
            <p:nvPr/>
          </p:nvSpPr>
          <p:spPr bwMode="auto">
            <a:xfrm>
              <a:off x="1510" y="906"/>
              <a:ext cx="3188" cy="998"/>
            </a:xfrm>
            <a:prstGeom prst="ellipse">
              <a:avLst/>
            </a:prstGeom>
            <a:noFill/>
            <a:ln w="12700">
              <a:solidFill>
                <a:schemeClr val="tx1"/>
              </a:solidFill>
              <a:round/>
              <a:headEnd/>
              <a:tailEnd/>
            </a:ln>
            <a:effectLst/>
          </p:spPr>
          <p:txBody>
            <a:bodyPr wrap="none" anchor="ctr"/>
            <a:lstStyle/>
            <a:p>
              <a:endParaRPr lang="th-TH"/>
            </a:p>
          </p:txBody>
        </p:sp>
        <p:sp>
          <p:nvSpPr>
            <p:cNvPr id="293893" name="Oval 5"/>
            <p:cNvSpPr>
              <a:spLocks noChangeArrowheads="1"/>
            </p:cNvSpPr>
            <p:nvPr/>
          </p:nvSpPr>
          <p:spPr bwMode="auto">
            <a:xfrm>
              <a:off x="2478" y="1107"/>
              <a:ext cx="89" cy="93"/>
            </a:xfrm>
            <a:prstGeom prst="ellipse">
              <a:avLst/>
            </a:prstGeom>
            <a:solidFill>
              <a:schemeClr val="hlink"/>
            </a:solidFill>
            <a:ln w="12700">
              <a:solidFill>
                <a:schemeClr val="tx1"/>
              </a:solidFill>
              <a:round/>
              <a:headEnd/>
              <a:tailEnd/>
            </a:ln>
            <a:effectLst/>
          </p:spPr>
          <p:txBody>
            <a:bodyPr wrap="none" anchor="ctr"/>
            <a:lstStyle/>
            <a:p>
              <a:endParaRPr lang="th-TH"/>
            </a:p>
          </p:txBody>
        </p:sp>
        <p:sp>
          <p:nvSpPr>
            <p:cNvPr id="293894" name="Oval 6"/>
            <p:cNvSpPr>
              <a:spLocks noChangeArrowheads="1"/>
            </p:cNvSpPr>
            <p:nvPr/>
          </p:nvSpPr>
          <p:spPr bwMode="auto">
            <a:xfrm>
              <a:off x="1849" y="1409"/>
              <a:ext cx="88" cy="93"/>
            </a:xfrm>
            <a:prstGeom prst="ellipse">
              <a:avLst/>
            </a:prstGeom>
            <a:solidFill>
              <a:schemeClr val="hlink"/>
            </a:solidFill>
            <a:ln w="12700">
              <a:solidFill>
                <a:schemeClr val="tx1"/>
              </a:solidFill>
              <a:round/>
              <a:headEnd/>
              <a:tailEnd/>
            </a:ln>
            <a:effectLst/>
          </p:spPr>
          <p:txBody>
            <a:bodyPr wrap="none" anchor="ctr"/>
            <a:lstStyle/>
            <a:p>
              <a:endParaRPr lang="th-TH"/>
            </a:p>
          </p:txBody>
        </p:sp>
        <p:sp>
          <p:nvSpPr>
            <p:cNvPr id="293895" name="Oval 7"/>
            <p:cNvSpPr>
              <a:spLocks noChangeArrowheads="1"/>
            </p:cNvSpPr>
            <p:nvPr/>
          </p:nvSpPr>
          <p:spPr bwMode="auto">
            <a:xfrm>
              <a:off x="2769" y="1107"/>
              <a:ext cx="89" cy="93"/>
            </a:xfrm>
            <a:prstGeom prst="ellipse">
              <a:avLst/>
            </a:prstGeom>
            <a:solidFill>
              <a:schemeClr val="hlink"/>
            </a:solidFill>
            <a:ln w="12700">
              <a:solidFill>
                <a:schemeClr val="tx1"/>
              </a:solidFill>
              <a:round/>
              <a:headEnd/>
              <a:tailEnd/>
            </a:ln>
            <a:effectLst/>
          </p:spPr>
          <p:txBody>
            <a:bodyPr wrap="none" anchor="ctr"/>
            <a:lstStyle/>
            <a:p>
              <a:endParaRPr lang="th-TH"/>
            </a:p>
          </p:txBody>
        </p:sp>
        <p:sp>
          <p:nvSpPr>
            <p:cNvPr id="293896" name="Oval 8"/>
            <p:cNvSpPr>
              <a:spLocks noChangeArrowheads="1"/>
            </p:cNvSpPr>
            <p:nvPr/>
          </p:nvSpPr>
          <p:spPr bwMode="auto">
            <a:xfrm>
              <a:off x="2236" y="1510"/>
              <a:ext cx="89" cy="92"/>
            </a:xfrm>
            <a:prstGeom prst="ellipse">
              <a:avLst/>
            </a:prstGeom>
            <a:solidFill>
              <a:schemeClr val="hlink"/>
            </a:solidFill>
            <a:ln w="12700">
              <a:solidFill>
                <a:schemeClr val="tx1"/>
              </a:solidFill>
              <a:round/>
              <a:headEnd/>
              <a:tailEnd/>
            </a:ln>
            <a:effectLst/>
          </p:spPr>
          <p:txBody>
            <a:bodyPr wrap="none" anchor="ctr"/>
            <a:lstStyle/>
            <a:p>
              <a:endParaRPr lang="th-TH"/>
            </a:p>
          </p:txBody>
        </p:sp>
        <p:sp>
          <p:nvSpPr>
            <p:cNvPr id="293897" name="Oval 9"/>
            <p:cNvSpPr>
              <a:spLocks noChangeArrowheads="1"/>
            </p:cNvSpPr>
            <p:nvPr/>
          </p:nvSpPr>
          <p:spPr bwMode="auto">
            <a:xfrm>
              <a:off x="2139" y="1258"/>
              <a:ext cx="89" cy="93"/>
            </a:xfrm>
            <a:prstGeom prst="ellipse">
              <a:avLst/>
            </a:prstGeom>
            <a:solidFill>
              <a:schemeClr val="hlink"/>
            </a:solidFill>
            <a:ln w="12700">
              <a:solidFill>
                <a:schemeClr val="tx1"/>
              </a:solidFill>
              <a:round/>
              <a:headEnd/>
              <a:tailEnd/>
            </a:ln>
            <a:effectLst/>
          </p:spPr>
          <p:txBody>
            <a:bodyPr wrap="none" anchor="ctr"/>
            <a:lstStyle/>
            <a:p>
              <a:endParaRPr lang="th-TH"/>
            </a:p>
          </p:txBody>
        </p:sp>
        <p:sp>
          <p:nvSpPr>
            <p:cNvPr id="293898" name="Oval 10"/>
            <p:cNvSpPr>
              <a:spLocks noChangeArrowheads="1"/>
            </p:cNvSpPr>
            <p:nvPr/>
          </p:nvSpPr>
          <p:spPr bwMode="auto">
            <a:xfrm>
              <a:off x="2624" y="1510"/>
              <a:ext cx="88" cy="92"/>
            </a:xfrm>
            <a:prstGeom prst="ellipse">
              <a:avLst/>
            </a:prstGeom>
            <a:solidFill>
              <a:schemeClr val="hlink"/>
            </a:solidFill>
            <a:ln w="12700">
              <a:solidFill>
                <a:schemeClr val="tx1"/>
              </a:solidFill>
              <a:round/>
              <a:headEnd/>
              <a:tailEnd/>
            </a:ln>
            <a:effectLst/>
          </p:spPr>
          <p:txBody>
            <a:bodyPr wrap="none" anchor="ctr"/>
            <a:lstStyle/>
            <a:p>
              <a:endParaRPr lang="th-TH"/>
            </a:p>
          </p:txBody>
        </p:sp>
        <p:sp>
          <p:nvSpPr>
            <p:cNvPr id="293899" name="Oval 11"/>
            <p:cNvSpPr>
              <a:spLocks noChangeArrowheads="1"/>
            </p:cNvSpPr>
            <p:nvPr/>
          </p:nvSpPr>
          <p:spPr bwMode="auto">
            <a:xfrm>
              <a:off x="3059" y="1359"/>
              <a:ext cx="89" cy="92"/>
            </a:xfrm>
            <a:prstGeom prst="ellipse">
              <a:avLst/>
            </a:prstGeom>
            <a:solidFill>
              <a:schemeClr val="folHlink"/>
            </a:solidFill>
            <a:ln w="12700">
              <a:solidFill>
                <a:schemeClr val="tx1"/>
              </a:solidFill>
              <a:round/>
              <a:headEnd/>
              <a:tailEnd/>
            </a:ln>
            <a:effectLst/>
          </p:spPr>
          <p:txBody>
            <a:bodyPr wrap="none" anchor="ctr"/>
            <a:lstStyle/>
            <a:p>
              <a:endParaRPr lang="th-TH"/>
            </a:p>
          </p:txBody>
        </p:sp>
        <p:sp>
          <p:nvSpPr>
            <p:cNvPr id="293900" name="Line 12"/>
            <p:cNvSpPr>
              <a:spLocks noChangeShapeType="1"/>
            </p:cNvSpPr>
            <p:nvPr/>
          </p:nvSpPr>
          <p:spPr bwMode="auto">
            <a:xfrm>
              <a:off x="2959" y="700"/>
              <a:ext cx="0" cy="1359"/>
            </a:xfrm>
            <a:prstGeom prst="line">
              <a:avLst/>
            </a:prstGeom>
            <a:noFill/>
            <a:ln w="12700">
              <a:solidFill>
                <a:schemeClr val="tx1"/>
              </a:solidFill>
              <a:round/>
              <a:headEnd type="none" w="sm" len="sm"/>
              <a:tailEnd type="none" w="sm" len="sm"/>
            </a:ln>
            <a:effectLst/>
          </p:spPr>
          <p:txBody>
            <a:bodyPr wrap="none" anchor="ctr"/>
            <a:lstStyle/>
            <a:p>
              <a:endParaRPr lang="th-TH"/>
            </a:p>
          </p:txBody>
        </p:sp>
        <p:sp>
          <p:nvSpPr>
            <p:cNvPr id="293901" name="Rectangle 13"/>
            <p:cNvSpPr>
              <a:spLocks noChangeArrowheads="1"/>
            </p:cNvSpPr>
            <p:nvPr/>
          </p:nvSpPr>
          <p:spPr bwMode="auto">
            <a:xfrm>
              <a:off x="4319" y="1409"/>
              <a:ext cx="89" cy="93"/>
            </a:xfrm>
            <a:prstGeom prst="rect">
              <a:avLst/>
            </a:prstGeom>
            <a:solidFill>
              <a:schemeClr val="hlink"/>
            </a:solidFill>
            <a:ln w="12700">
              <a:solidFill>
                <a:schemeClr val="tx1"/>
              </a:solidFill>
              <a:miter lim="800000"/>
              <a:headEnd/>
              <a:tailEnd/>
            </a:ln>
            <a:effectLst/>
          </p:spPr>
          <p:txBody>
            <a:bodyPr wrap="none" anchor="ctr"/>
            <a:lstStyle/>
            <a:p>
              <a:endParaRPr lang="th-TH"/>
            </a:p>
          </p:txBody>
        </p:sp>
        <p:sp>
          <p:nvSpPr>
            <p:cNvPr id="293902" name="Rectangle 14"/>
            <p:cNvSpPr>
              <a:spLocks noChangeArrowheads="1"/>
            </p:cNvSpPr>
            <p:nvPr/>
          </p:nvSpPr>
          <p:spPr bwMode="auto">
            <a:xfrm>
              <a:off x="3253" y="1107"/>
              <a:ext cx="137" cy="93"/>
            </a:xfrm>
            <a:prstGeom prst="rect">
              <a:avLst/>
            </a:prstGeom>
            <a:solidFill>
              <a:schemeClr val="hlink"/>
            </a:solidFill>
            <a:ln w="12700">
              <a:solidFill>
                <a:schemeClr val="tx1"/>
              </a:solidFill>
              <a:miter lim="800000"/>
              <a:headEnd/>
              <a:tailEnd/>
            </a:ln>
            <a:effectLst/>
          </p:spPr>
          <p:txBody>
            <a:bodyPr wrap="none" anchor="ctr"/>
            <a:lstStyle/>
            <a:p>
              <a:endParaRPr lang="th-TH"/>
            </a:p>
          </p:txBody>
        </p:sp>
        <p:sp>
          <p:nvSpPr>
            <p:cNvPr id="293903" name="Rectangle 15"/>
            <p:cNvSpPr>
              <a:spLocks noChangeArrowheads="1"/>
            </p:cNvSpPr>
            <p:nvPr/>
          </p:nvSpPr>
          <p:spPr bwMode="auto">
            <a:xfrm>
              <a:off x="3544" y="1359"/>
              <a:ext cx="137" cy="92"/>
            </a:xfrm>
            <a:prstGeom prst="rect">
              <a:avLst/>
            </a:prstGeom>
            <a:solidFill>
              <a:schemeClr val="hlink"/>
            </a:solidFill>
            <a:ln w="12700">
              <a:solidFill>
                <a:schemeClr val="tx1"/>
              </a:solidFill>
              <a:miter lim="800000"/>
              <a:headEnd/>
              <a:tailEnd/>
            </a:ln>
            <a:effectLst/>
          </p:spPr>
          <p:txBody>
            <a:bodyPr wrap="none" anchor="ctr"/>
            <a:lstStyle/>
            <a:p>
              <a:endParaRPr lang="th-TH"/>
            </a:p>
          </p:txBody>
        </p:sp>
        <p:sp>
          <p:nvSpPr>
            <p:cNvPr id="293904" name="Rectangle 16"/>
            <p:cNvSpPr>
              <a:spLocks noChangeArrowheads="1"/>
            </p:cNvSpPr>
            <p:nvPr/>
          </p:nvSpPr>
          <p:spPr bwMode="auto">
            <a:xfrm>
              <a:off x="3156" y="1661"/>
              <a:ext cx="138" cy="92"/>
            </a:xfrm>
            <a:prstGeom prst="rect">
              <a:avLst/>
            </a:prstGeom>
            <a:solidFill>
              <a:schemeClr val="hlink"/>
            </a:solidFill>
            <a:ln w="12700">
              <a:solidFill>
                <a:schemeClr val="tx1"/>
              </a:solidFill>
              <a:miter lim="800000"/>
              <a:headEnd/>
              <a:tailEnd/>
            </a:ln>
            <a:effectLst/>
          </p:spPr>
          <p:txBody>
            <a:bodyPr wrap="none" anchor="ctr"/>
            <a:lstStyle/>
            <a:p>
              <a:endParaRPr lang="th-TH"/>
            </a:p>
          </p:txBody>
        </p:sp>
        <p:sp>
          <p:nvSpPr>
            <p:cNvPr id="293905" name="Rectangle 17"/>
            <p:cNvSpPr>
              <a:spLocks noChangeArrowheads="1"/>
            </p:cNvSpPr>
            <p:nvPr/>
          </p:nvSpPr>
          <p:spPr bwMode="auto">
            <a:xfrm>
              <a:off x="3834" y="1560"/>
              <a:ext cx="138" cy="93"/>
            </a:xfrm>
            <a:prstGeom prst="rect">
              <a:avLst/>
            </a:prstGeom>
            <a:solidFill>
              <a:schemeClr val="hlink"/>
            </a:solidFill>
            <a:ln w="12700">
              <a:solidFill>
                <a:schemeClr val="tx1"/>
              </a:solidFill>
              <a:miter lim="800000"/>
              <a:headEnd/>
              <a:tailEnd/>
            </a:ln>
            <a:effectLst/>
          </p:spPr>
          <p:txBody>
            <a:bodyPr wrap="none" anchor="ctr"/>
            <a:lstStyle/>
            <a:p>
              <a:endParaRPr lang="th-TH"/>
            </a:p>
          </p:txBody>
        </p:sp>
        <p:sp>
          <p:nvSpPr>
            <p:cNvPr id="293906" name="Rectangle 18"/>
            <p:cNvSpPr>
              <a:spLocks noChangeArrowheads="1"/>
            </p:cNvSpPr>
            <p:nvPr/>
          </p:nvSpPr>
          <p:spPr bwMode="auto">
            <a:xfrm>
              <a:off x="3883" y="1208"/>
              <a:ext cx="137" cy="92"/>
            </a:xfrm>
            <a:prstGeom prst="rect">
              <a:avLst/>
            </a:prstGeom>
            <a:solidFill>
              <a:schemeClr val="hlink"/>
            </a:solidFill>
            <a:ln w="12700">
              <a:solidFill>
                <a:schemeClr val="tx1"/>
              </a:solidFill>
              <a:miter lim="800000"/>
              <a:headEnd/>
              <a:tailEnd/>
            </a:ln>
            <a:effectLst/>
          </p:spPr>
          <p:txBody>
            <a:bodyPr wrap="none" anchor="ctr"/>
            <a:lstStyle/>
            <a:p>
              <a:endParaRPr lang="th-TH"/>
            </a:p>
          </p:txBody>
        </p:sp>
      </p:grpSp>
      <p:grpSp>
        <p:nvGrpSpPr>
          <p:cNvPr id="3" name="Group 20"/>
          <p:cNvGrpSpPr>
            <a:grpSpLocks/>
          </p:cNvGrpSpPr>
          <p:nvPr/>
        </p:nvGrpSpPr>
        <p:grpSpPr bwMode="auto">
          <a:xfrm>
            <a:off x="1756997" y="5665791"/>
            <a:ext cx="5606562" cy="811213"/>
            <a:chOff x="1199" y="3569"/>
            <a:chExt cx="3826" cy="511"/>
          </a:xfrm>
        </p:grpSpPr>
        <p:sp>
          <p:nvSpPr>
            <p:cNvPr id="293909" name="Line 21"/>
            <p:cNvSpPr>
              <a:spLocks noChangeShapeType="1"/>
            </p:cNvSpPr>
            <p:nvPr/>
          </p:nvSpPr>
          <p:spPr bwMode="auto">
            <a:xfrm>
              <a:off x="1199" y="3720"/>
              <a:ext cx="3826" cy="0"/>
            </a:xfrm>
            <a:prstGeom prst="line">
              <a:avLst/>
            </a:prstGeom>
            <a:noFill/>
            <a:ln w="50800">
              <a:solidFill>
                <a:srgbClr val="A2C1FE"/>
              </a:solidFill>
              <a:round/>
              <a:headEnd type="none" w="sm" len="sm"/>
              <a:tailEnd type="none" w="sm" len="sm"/>
            </a:ln>
            <a:effectLst/>
          </p:spPr>
          <p:txBody>
            <a:bodyPr wrap="none" anchor="ctr"/>
            <a:lstStyle/>
            <a:p>
              <a:endParaRPr lang="th-TH"/>
            </a:p>
          </p:txBody>
        </p:sp>
        <p:sp>
          <p:nvSpPr>
            <p:cNvPr id="293910" name="Line 22"/>
            <p:cNvSpPr>
              <a:spLocks noChangeShapeType="1"/>
            </p:cNvSpPr>
            <p:nvPr/>
          </p:nvSpPr>
          <p:spPr bwMode="auto">
            <a:xfrm>
              <a:off x="2361" y="3569"/>
              <a:ext cx="0" cy="302"/>
            </a:xfrm>
            <a:prstGeom prst="line">
              <a:avLst/>
            </a:prstGeom>
            <a:noFill/>
            <a:ln w="25400">
              <a:solidFill>
                <a:schemeClr val="tx1"/>
              </a:solidFill>
              <a:round/>
              <a:headEnd type="none" w="sm" len="sm"/>
              <a:tailEnd type="none" w="sm" len="sm"/>
            </a:ln>
            <a:effectLst/>
          </p:spPr>
          <p:txBody>
            <a:bodyPr wrap="none" anchor="ctr"/>
            <a:lstStyle/>
            <a:p>
              <a:endParaRPr lang="th-TH"/>
            </a:p>
          </p:txBody>
        </p:sp>
        <p:sp>
          <p:nvSpPr>
            <p:cNvPr id="293911" name="Line 23"/>
            <p:cNvSpPr>
              <a:spLocks noChangeShapeType="1"/>
            </p:cNvSpPr>
            <p:nvPr/>
          </p:nvSpPr>
          <p:spPr bwMode="auto">
            <a:xfrm>
              <a:off x="4153" y="3569"/>
              <a:ext cx="0" cy="302"/>
            </a:xfrm>
            <a:prstGeom prst="line">
              <a:avLst/>
            </a:prstGeom>
            <a:noFill/>
            <a:ln w="25400">
              <a:solidFill>
                <a:schemeClr val="tx1"/>
              </a:solidFill>
              <a:round/>
              <a:headEnd type="none" w="sm" len="sm"/>
              <a:tailEnd type="none" w="sm" len="sm"/>
            </a:ln>
            <a:effectLst/>
          </p:spPr>
          <p:txBody>
            <a:bodyPr wrap="none" anchor="ctr"/>
            <a:lstStyle/>
            <a:p>
              <a:endParaRPr lang="th-TH"/>
            </a:p>
          </p:txBody>
        </p:sp>
        <p:sp>
          <p:nvSpPr>
            <p:cNvPr id="293912" name="Rectangle 24"/>
            <p:cNvSpPr>
              <a:spLocks noChangeArrowheads="1"/>
            </p:cNvSpPr>
            <p:nvPr/>
          </p:nvSpPr>
          <p:spPr bwMode="auto">
            <a:xfrm>
              <a:off x="2418" y="3838"/>
              <a:ext cx="194" cy="242"/>
            </a:xfrm>
            <a:prstGeom prst="rect">
              <a:avLst/>
            </a:prstGeom>
            <a:noFill/>
            <a:ln w="9525">
              <a:noFill/>
              <a:miter lim="800000"/>
              <a:headEnd/>
              <a:tailEnd/>
            </a:ln>
            <a:effectLst/>
          </p:spPr>
          <p:txBody>
            <a:bodyPr wrap="none" lIns="63500" tIns="25400" rIns="63500" bIns="25400">
              <a:spAutoFit/>
            </a:bodyPr>
            <a:lstStyle/>
            <a:p>
              <a:pPr defTabSz="930275">
                <a:lnSpc>
                  <a:spcPct val="90000"/>
                </a:lnSpc>
              </a:pPr>
              <a:r>
                <a:rPr lang="en-GB" sz="2400" b="1">
                  <a:solidFill>
                    <a:schemeClr val="hlink"/>
                  </a:solidFill>
                </a:rPr>
                <a:t>1</a:t>
              </a:r>
            </a:p>
          </p:txBody>
        </p:sp>
        <p:sp>
          <p:nvSpPr>
            <p:cNvPr id="293913" name="Rectangle 25"/>
            <p:cNvSpPr>
              <a:spLocks noChangeArrowheads="1"/>
            </p:cNvSpPr>
            <p:nvPr/>
          </p:nvSpPr>
          <p:spPr bwMode="auto">
            <a:xfrm>
              <a:off x="3725" y="3838"/>
              <a:ext cx="406" cy="242"/>
            </a:xfrm>
            <a:prstGeom prst="rect">
              <a:avLst/>
            </a:prstGeom>
            <a:noFill/>
            <a:ln w="9525">
              <a:noFill/>
              <a:miter lim="800000"/>
              <a:headEnd/>
              <a:tailEnd/>
            </a:ln>
            <a:effectLst/>
          </p:spPr>
          <p:txBody>
            <a:bodyPr wrap="none" lIns="63500" tIns="25400" rIns="63500" bIns="25400">
              <a:spAutoFit/>
            </a:bodyPr>
            <a:lstStyle/>
            <a:p>
              <a:pPr defTabSz="930275">
                <a:lnSpc>
                  <a:spcPct val="90000"/>
                </a:lnSpc>
              </a:pPr>
              <a:r>
                <a:rPr lang="en-GB" sz="2400" b="1">
                  <a:solidFill>
                    <a:schemeClr val="hlink"/>
                  </a:solidFill>
                </a:rPr>
                <a:t>100</a:t>
              </a:r>
            </a:p>
          </p:txBody>
        </p:sp>
        <p:sp>
          <p:nvSpPr>
            <p:cNvPr id="293914" name="Rectangle 26"/>
            <p:cNvSpPr>
              <a:spLocks noChangeArrowheads="1"/>
            </p:cNvSpPr>
            <p:nvPr/>
          </p:nvSpPr>
          <p:spPr bwMode="auto">
            <a:xfrm>
              <a:off x="4210" y="3838"/>
              <a:ext cx="406" cy="242"/>
            </a:xfrm>
            <a:prstGeom prst="rect">
              <a:avLst/>
            </a:prstGeom>
            <a:noFill/>
            <a:ln w="9525">
              <a:noFill/>
              <a:miter lim="800000"/>
              <a:headEnd/>
              <a:tailEnd/>
            </a:ln>
            <a:effectLst/>
          </p:spPr>
          <p:txBody>
            <a:bodyPr wrap="none" lIns="63500" tIns="25400" rIns="63500" bIns="25400">
              <a:spAutoFit/>
            </a:bodyPr>
            <a:lstStyle/>
            <a:p>
              <a:pPr defTabSz="930275">
                <a:lnSpc>
                  <a:spcPct val="90000"/>
                </a:lnSpc>
              </a:pPr>
              <a:r>
                <a:rPr lang="en-GB" sz="2400" b="1">
                  <a:solidFill>
                    <a:schemeClr val="folHlink"/>
                  </a:solidFill>
                </a:rPr>
                <a:t>101</a:t>
              </a:r>
            </a:p>
          </p:txBody>
        </p:sp>
        <p:sp>
          <p:nvSpPr>
            <p:cNvPr id="293915" name="Rectangle 27"/>
            <p:cNvSpPr>
              <a:spLocks noChangeArrowheads="1"/>
            </p:cNvSpPr>
            <p:nvPr/>
          </p:nvSpPr>
          <p:spPr bwMode="auto">
            <a:xfrm>
              <a:off x="2079" y="3838"/>
              <a:ext cx="194" cy="242"/>
            </a:xfrm>
            <a:prstGeom prst="rect">
              <a:avLst/>
            </a:prstGeom>
            <a:noFill/>
            <a:ln w="9525">
              <a:noFill/>
              <a:miter lim="800000"/>
              <a:headEnd/>
              <a:tailEnd/>
            </a:ln>
            <a:effectLst/>
          </p:spPr>
          <p:txBody>
            <a:bodyPr wrap="none" lIns="63500" tIns="25400" rIns="63500" bIns="25400">
              <a:spAutoFit/>
            </a:bodyPr>
            <a:lstStyle/>
            <a:p>
              <a:pPr defTabSz="930275">
                <a:lnSpc>
                  <a:spcPct val="90000"/>
                </a:lnSpc>
              </a:pPr>
              <a:r>
                <a:rPr lang="en-GB" sz="2400" b="1">
                  <a:solidFill>
                    <a:schemeClr val="folHlink"/>
                  </a:solidFill>
                </a:rPr>
                <a:t>0</a:t>
              </a:r>
            </a:p>
          </p:txBody>
        </p:sp>
      </p:grpSp>
      <p:grpSp>
        <p:nvGrpSpPr>
          <p:cNvPr id="4" name="Group 28"/>
          <p:cNvGrpSpPr>
            <a:grpSpLocks/>
          </p:cNvGrpSpPr>
          <p:nvPr/>
        </p:nvGrpSpPr>
        <p:grpSpPr bwMode="auto">
          <a:xfrm>
            <a:off x="3672254" y="5181600"/>
            <a:ext cx="2201008" cy="723900"/>
            <a:chOff x="2506" y="3264"/>
            <a:chExt cx="1502" cy="456"/>
          </a:xfrm>
        </p:grpSpPr>
        <p:sp>
          <p:nvSpPr>
            <p:cNvPr id="293917" name="Line 29"/>
            <p:cNvSpPr>
              <a:spLocks noChangeShapeType="1"/>
            </p:cNvSpPr>
            <p:nvPr/>
          </p:nvSpPr>
          <p:spPr bwMode="auto">
            <a:xfrm>
              <a:off x="2506" y="3267"/>
              <a:ext cx="0" cy="453"/>
            </a:xfrm>
            <a:prstGeom prst="line">
              <a:avLst/>
            </a:prstGeom>
            <a:noFill/>
            <a:ln w="25400">
              <a:solidFill>
                <a:schemeClr val="hlink"/>
              </a:solidFill>
              <a:round/>
              <a:headEnd type="none" w="sm" len="sm"/>
              <a:tailEnd type="stealth" w="med" len="lg"/>
            </a:ln>
            <a:effectLst/>
          </p:spPr>
          <p:txBody>
            <a:bodyPr wrap="none" anchor="ctr"/>
            <a:lstStyle/>
            <a:p>
              <a:endParaRPr lang="th-TH"/>
            </a:p>
          </p:txBody>
        </p:sp>
        <p:sp>
          <p:nvSpPr>
            <p:cNvPr id="293918" name="Line 30"/>
            <p:cNvSpPr>
              <a:spLocks noChangeShapeType="1"/>
            </p:cNvSpPr>
            <p:nvPr/>
          </p:nvSpPr>
          <p:spPr bwMode="auto">
            <a:xfrm>
              <a:off x="4008" y="3267"/>
              <a:ext cx="0" cy="453"/>
            </a:xfrm>
            <a:prstGeom prst="line">
              <a:avLst/>
            </a:prstGeom>
            <a:noFill/>
            <a:ln w="25400">
              <a:solidFill>
                <a:schemeClr val="hlink"/>
              </a:solidFill>
              <a:round/>
              <a:headEnd type="none" w="sm" len="sm"/>
              <a:tailEnd type="stealth" w="med" len="lg"/>
            </a:ln>
            <a:effectLst/>
          </p:spPr>
          <p:txBody>
            <a:bodyPr wrap="none" anchor="ctr"/>
            <a:lstStyle/>
            <a:p>
              <a:endParaRPr lang="th-TH"/>
            </a:p>
          </p:txBody>
        </p:sp>
        <p:sp>
          <p:nvSpPr>
            <p:cNvPr id="293919" name="Text Box 31"/>
            <p:cNvSpPr txBox="1">
              <a:spLocks noChangeArrowheads="1"/>
            </p:cNvSpPr>
            <p:nvPr/>
          </p:nvSpPr>
          <p:spPr bwMode="auto">
            <a:xfrm>
              <a:off x="3072" y="3264"/>
              <a:ext cx="526" cy="291"/>
            </a:xfrm>
            <a:prstGeom prst="rect">
              <a:avLst/>
            </a:prstGeom>
            <a:noFill/>
            <a:ln w="12700">
              <a:noFill/>
              <a:miter lim="800000"/>
              <a:headEnd type="none" w="sm" len="sm"/>
              <a:tailEnd type="none" w="sm" len="sm"/>
            </a:ln>
            <a:effectLst/>
          </p:spPr>
          <p:txBody>
            <a:bodyPr wrap="none">
              <a:spAutoFit/>
            </a:bodyPr>
            <a:lstStyle/>
            <a:p>
              <a:r>
                <a:rPr lang="en-US" sz="2400">
                  <a:solidFill>
                    <a:schemeClr val="hlink"/>
                  </a:solidFill>
                </a:rPr>
                <a:t>valid</a:t>
              </a:r>
              <a:endParaRPr lang="en-US" sz="2400"/>
            </a:p>
          </p:txBody>
        </p:sp>
      </p:grpSp>
      <p:grpSp>
        <p:nvGrpSpPr>
          <p:cNvPr id="5" name="Group 32"/>
          <p:cNvGrpSpPr>
            <a:grpSpLocks/>
          </p:cNvGrpSpPr>
          <p:nvPr/>
        </p:nvGrpSpPr>
        <p:grpSpPr bwMode="auto">
          <a:xfrm>
            <a:off x="1406769" y="5181600"/>
            <a:ext cx="6610350" cy="723900"/>
            <a:chOff x="960" y="3264"/>
            <a:chExt cx="4511" cy="456"/>
          </a:xfrm>
        </p:grpSpPr>
        <p:sp>
          <p:nvSpPr>
            <p:cNvPr id="293921" name="Line 33"/>
            <p:cNvSpPr>
              <a:spLocks noChangeShapeType="1"/>
            </p:cNvSpPr>
            <p:nvPr/>
          </p:nvSpPr>
          <p:spPr bwMode="auto">
            <a:xfrm>
              <a:off x="2216" y="3267"/>
              <a:ext cx="0" cy="453"/>
            </a:xfrm>
            <a:prstGeom prst="line">
              <a:avLst/>
            </a:prstGeom>
            <a:noFill/>
            <a:ln w="25400">
              <a:solidFill>
                <a:schemeClr val="folHlink"/>
              </a:solidFill>
              <a:round/>
              <a:headEnd type="none" w="sm" len="sm"/>
              <a:tailEnd type="stealth" w="med" len="lg"/>
            </a:ln>
            <a:effectLst/>
          </p:spPr>
          <p:txBody>
            <a:bodyPr wrap="none" anchor="ctr"/>
            <a:lstStyle/>
            <a:p>
              <a:endParaRPr lang="th-TH"/>
            </a:p>
          </p:txBody>
        </p:sp>
        <p:sp>
          <p:nvSpPr>
            <p:cNvPr id="293922" name="Line 34"/>
            <p:cNvSpPr>
              <a:spLocks noChangeShapeType="1"/>
            </p:cNvSpPr>
            <p:nvPr/>
          </p:nvSpPr>
          <p:spPr bwMode="auto">
            <a:xfrm>
              <a:off x="4347" y="3267"/>
              <a:ext cx="0" cy="453"/>
            </a:xfrm>
            <a:prstGeom prst="line">
              <a:avLst/>
            </a:prstGeom>
            <a:noFill/>
            <a:ln w="25400">
              <a:solidFill>
                <a:schemeClr val="folHlink"/>
              </a:solidFill>
              <a:round/>
              <a:headEnd type="none" w="sm" len="sm"/>
              <a:tailEnd type="stealth" w="med" len="lg"/>
            </a:ln>
            <a:effectLst/>
          </p:spPr>
          <p:txBody>
            <a:bodyPr wrap="none" anchor="ctr"/>
            <a:lstStyle/>
            <a:p>
              <a:endParaRPr lang="th-TH"/>
            </a:p>
          </p:txBody>
        </p:sp>
        <p:sp>
          <p:nvSpPr>
            <p:cNvPr id="293923" name="Text Box 35"/>
            <p:cNvSpPr txBox="1">
              <a:spLocks noChangeArrowheads="1"/>
            </p:cNvSpPr>
            <p:nvPr/>
          </p:nvSpPr>
          <p:spPr bwMode="auto">
            <a:xfrm>
              <a:off x="4790" y="3264"/>
              <a:ext cx="681" cy="291"/>
            </a:xfrm>
            <a:prstGeom prst="rect">
              <a:avLst/>
            </a:prstGeom>
            <a:noFill/>
            <a:ln w="12700">
              <a:noFill/>
              <a:miter lim="800000"/>
              <a:headEnd type="none" w="sm" len="sm"/>
              <a:tailEnd type="none" w="sm" len="sm"/>
            </a:ln>
            <a:effectLst/>
          </p:spPr>
          <p:txBody>
            <a:bodyPr wrap="none">
              <a:spAutoFit/>
            </a:bodyPr>
            <a:lstStyle/>
            <a:p>
              <a:r>
                <a:rPr lang="en-US" sz="2400">
                  <a:solidFill>
                    <a:schemeClr val="folHlink"/>
                  </a:solidFill>
                </a:rPr>
                <a:t>invalid</a:t>
              </a:r>
            </a:p>
          </p:txBody>
        </p:sp>
        <p:sp>
          <p:nvSpPr>
            <p:cNvPr id="293924" name="Text Box 36"/>
            <p:cNvSpPr txBox="1">
              <a:spLocks noChangeArrowheads="1"/>
            </p:cNvSpPr>
            <p:nvPr/>
          </p:nvSpPr>
          <p:spPr bwMode="auto">
            <a:xfrm>
              <a:off x="960" y="3264"/>
              <a:ext cx="681" cy="291"/>
            </a:xfrm>
            <a:prstGeom prst="rect">
              <a:avLst/>
            </a:prstGeom>
            <a:noFill/>
            <a:ln w="12700">
              <a:noFill/>
              <a:miter lim="800000"/>
              <a:headEnd type="none" w="sm" len="sm"/>
              <a:tailEnd type="none" w="sm" len="sm"/>
            </a:ln>
            <a:effectLst/>
          </p:spPr>
          <p:txBody>
            <a:bodyPr wrap="none">
              <a:spAutoFit/>
            </a:bodyPr>
            <a:lstStyle/>
            <a:p>
              <a:r>
                <a:rPr lang="en-US" sz="2400">
                  <a:solidFill>
                    <a:schemeClr val="folHlink"/>
                  </a:solidFill>
                </a:rPr>
                <a:t>invalid</a:t>
              </a:r>
            </a:p>
          </p:txBody>
        </p: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up)">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wipe(up)">
                                      <p:cBhvr>
                                        <p:cTn id="1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ext Box 2"/>
          <p:cNvSpPr txBox="1">
            <a:spLocks noChangeArrowheads="1"/>
          </p:cNvSpPr>
          <p:nvPr/>
        </p:nvSpPr>
        <p:spPr bwMode="auto">
          <a:xfrm>
            <a:off x="685800" y="1219200"/>
            <a:ext cx="5387975" cy="1552575"/>
          </a:xfrm>
          <a:prstGeom prst="rect">
            <a:avLst/>
          </a:prstGeom>
          <a:noFill/>
          <a:ln w="9525">
            <a:noFill/>
            <a:miter lim="800000"/>
            <a:headEnd/>
            <a:tailEnd/>
          </a:ln>
          <a:effectLst/>
        </p:spPr>
        <p:txBody>
          <a:bodyPr wrap="none">
            <a:spAutoFit/>
          </a:bodyPr>
          <a:lstStyle/>
          <a:p>
            <a:pPr eaLnBrk="1" hangingPunct="1"/>
            <a:r>
              <a:rPr lang="en-US" sz="2400"/>
              <a:t>A program which </a:t>
            </a:r>
            <a:r>
              <a:rPr lang="en-US" sz="2400" b="1"/>
              <a:t>accepts</a:t>
            </a:r>
            <a:r>
              <a:rPr lang="en-US" sz="2400"/>
              <a:t> credit limits </a:t>
            </a:r>
          </a:p>
          <a:p>
            <a:pPr eaLnBrk="1" hangingPunct="1"/>
            <a:r>
              <a:rPr lang="en-US" sz="2400"/>
              <a:t>with a given range Say, </a:t>
            </a:r>
          </a:p>
          <a:p>
            <a:pPr eaLnBrk="1" hangingPunct="1"/>
            <a:endParaRPr lang="en-US" sz="2400"/>
          </a:p>
          <a:p>
            <a:pPr eaLnBrk="1" hangingPunct="1"/>
            <a:r>
              <a:rPr lang="en-US" sz="2400"/>
              <a:t>$10,000 – $15,000</a:t>
            </a:r>
          </a:p>
        </p:txBody>
      </p:sp>
      <p:sp>
        <p:nvSpPr>
          <p:cNvPr id="30723" name="Text Box 3"/>
          <p:cNvSpPr txBox="1">
            <a:spLocks noChangeArrowheads="1"/>
          </p:cNvSpPr>
          <p:nvPr/>
        </p:nvSpPr>
        <p:spPr bwMode="auto">
          <a:xfrm>
            <a:off x="685800" y="3732213"/>
            <a:ext cx="6170613" cy="457200"/>
          </a:xfrm>
          <a:prstGeom prst="rect">
            <a:avLst/>
          </a:prstGeom>
          <a:noFill/>
          <a:ln w="9525">
            <a:noFill/>
            <a:miter lim="800000"/>
            <a:headEnd/>
            <a:tailEnd/>
          </a:ln>
          <a:effectLst/>
        </p:spPr>
        <p:txBody>
          <a:bodyPr wrap="none">
            <a:spAutoFit/>
          </a:bodyPr>
          <a:lstStyle/>
          <a:p>
            <a:pPr eaLnBrk="1" hangingPunct="1"/>
            <a:r>
              <a:rPr lang="en-US" sz="2400"/>
              <a:t>This would have</a:t>
            </a:r>
            <a:r>
              <a:rPr lang="en-US" sz="2400">
                <a:solidFill>
                  <a:srgbClr val="CC0066"/>
                </a:solidFill>
              </a:rPr>
              <a:t> three</a:t>
            </a:r>
            <a:r>
              <a:rPr lang="en-US" sz="2400"/>
              <a:t> equivalence classes:-</a:t>
            </a:r>
          </a:p>
        </p:txBody>
      </p:sp>
      <p:sp>
        <p:nvSpPr>
          <p:cNvPr id="30724" name="Text Box 4"/>
          <p:cNvSpPr txBox="1">
            <a:spLocks noChangeArrowheads="1"/>
          </p:cNvSpPr>
          <p:nvPr/>
        </p:nvSpPr>
        <p:spPr bwMode="auto">
          <a:xfrm>
            <a:off x="2133600" y="4341813"/>
            <a:ext cx="4927600" cy="457200"/>
          </a:xfrm>
          <a:prstGeom prst="rect">
            <a:avLst/>
          </a:prstGeom>
          <a:noFill/>
          <a:ln w="9525">
            <a:noFill/>
            <a:miter lim="800000"/>
            <a:headEnd/>
            <a:tailEnd/>
          </a:ln>
          <a:effectLst/>
        </p:spPr>
        <p:txBody>
          <a:bodyPr wrap="none">
            <a:spAutoFit/>
          </a:bodyPr>
          <a:lstStyle/>
          <a:p>
            <a:pPr eaLnBrk="1" hangingPunct="1"/>
            <a:r>
              <a:rPr lang="en-US" sz="2400">
                <a:solidFill>
                  <a:srgbClr val="0000FF"/>
                </a:solidFill>
              </a:rPr>
              <a:t>1. Less than $10,000	(Invalid)</a:t>
            </a:r>
          </a:p>
        </p:txBody>
      </p:sp>
      <p:sp>
        <p:nvSpPr>
          <p:cNvPr id="30725" name="Text Box 5"/>
          <p:cNvSpPr txBox="1">
            <a:spLocks noChangeArrowheads="1"/>
          </p:cNvSpPr>
          <p:nvPr/>
        </p:nvSpPr>
        <p:spPr bwMode="auto">
          <a:xfrm>
            <a:off x="2133600" y="4875213"/>
            <a:ext cx="5638800" cy="457200"/>
          </a:xfrm>
          <a:prstGeom prst="rect">
            <a:avLst/>
          </a:prstGeom>
          <a:noFill/>
          <a:ln w="9525">
            <a:noFill/>
            <a:miter lim="800000"/>
            <a:headEnd/>
            <a:tailEnd/>
          </a:ln>
          <a:effectLst/>
        </p:spPr>
        <p:txBody>
          <a:bodyPr wrap="none">
            <a:spAutoFit/>
          </a:bodyPr>
          <a:lstStyle/>
          <a:p>
            <a:pPr eaLnBrk="1" hangingPunct="1"/>
            <a:r>
              <a:rPr lang="en-US" sz="2400">
                <a:solidFill>
                  <a:srgbClr val="0000FF"/>
                </a:solidFill>
              </a:rPr>
              <a:t>2. Between $10,000 and $15,000	(Valid)</a:t>
            </a:r>
          </a:p>
        </p:txBody>
      </p:sp>
      <p:sp>
        <p:nvSpPr>
          <p:cNvPr id="30726" name="Text Box 6"/>
          <p:cNvSpPr txBox="1">
            <a:spLocks noChangeArrowheads="1"/>
          </p:cNvSpPr>
          <p:nvPr/>
        </p:nvSpPr>
        <p:spPr bwMode="auto">
          <a:xfrm>
            <a:off x="2133600" y="5332413"/>
            <a:ext cx="4927600" cy="457200"/>
          </a:xfrm>
          <a:prstGeom prst="rect">
            <a:avLst/>
          </a:prstGeom>
          <a:noFill/>
          <a:ln w="9525">
            <a:noFill/>
            <a:miter lim="800000"/>
            <a:headEnd/>
            <a:tailEnd/>
          </a:ln>
          <a:effectLst/>
        </p:spPr>
        <p:txBody>
          <a:bodyPr wrap="none">
            <a:spAutoFit/>
          </a:bodyPr>
          <a:lstStyle/>
          <a:p>
            <a:pPr eaLnBrk="1" hangingPunct="1"/>
            <a:r>
              <a:rPr lang="en-US" sz="2400">
                <a:solidFill>
                  <a:srgbClr val="0000FF"/>
                </a:solidFill>
              </a:rPr>
              <a:t>3. Greater than $15,000	(Invalid)</a:t>
            </a:r>
          </a:p>
        </p:txBody>
      </p:sp>
      <p:pic>
        <p:nvPicPr>
          <p:cNvPr id="30727" name="Picture 7" descr="money1"/>
          <p:cNvPicPr>
            <a:picLocks noChangeAspect="1" noChangeArrowheads="1"/>
          </p:cNvPicPr>
          <p:nvPr/>
        </p:nvPicPr>
        <p:blipFill>
          <a:blip r:embed="rId3" cstate="print"/>
          <a:srcRect/>
          <a:stretch>
            <a:fillRect/>
          </a:stretch>
        </p:blipFill>
        <p:spPr bwMode="auto">
          <a:xfrm>
            <a:off x="6629400" y="1066800"/>
            <a:ext cx="2228850" cy="3028950"/>
          </a:xfrm>
          <a:prstGeom prst="rect">
            <a:avLst/>
          </a:prstGeom>
          <a:noFill/>
        </p:spPr>
      </p:pic>
      <p:sp>
        <p:nvSpPr>
          <p:cNvPr id="30730" name="Rectangle 10"/>
          <p:cNvSpPr>
            <a:spLocks noChangeArrowheads="1"/>
          </p:cNvSpPr>
          <p:nvPr/>
        </p:nvSpPr>
        <p:spPr bwMode="auto">
          <a:xfrm>
            <a:off x="533400" y="457200"/>
            <a:ext cx="2359025" cy="762000"/>
          </a:xfrm>
          <a:prstGeom prst="rect">
            <a:avLst/>
          </a:prstGeom>
          <a:noFill/>
          <a:ln w="9525" algn="ctr">
            <a:noFill/>
            <a:miter lim="800000"/>
            <a:headEnd/>
            <a:tailEnd/>
          </a:ln>
          <a:effectLst/>
        </p:spPr>
        <p:txBody>
          <a:bodyPr wrap="none">
            <a:spAutoFit/>
          </a:bodyPr>
          <a:lstStyle/>
          <a:p>
            <a:r>
              <a:rPr lang="en-US" sz="4400"/>
              <a:t>Example</a:t>
            </a:r>
          </a:p>
        </p:txBody>
      </p:sp>
      <p:sp>
        <p:nvSpPr>
          <p:cNvPr id="9" name="Date Placeholder 8"/>
          <p:cNvSpPr>
            <a:spLocks noGrp="1"/>
          </p:cNvSpPr>
          <p:nvPr>
            <p:ph type="dt" sz="half" idx="10"/>
          </p:nvPr>
        </p:nvSpPr>
        <p:spPr/>
        <p:txBody>
          <a:bodyPr/>
          <a:lstStyle/>
          <a:p>
            <a:r>
              <a:rPr lang="th-TH" smtClean="0"/>
              <a:t>1/13/2012</a:t>
            </a:r>
            <a:endParaRPr lang="th-TH"/>
          </a:p>
        </p:txBody>
      </p:sp>
      <p:sp>
        <p:nvSpPr>
          <p:cNvPr id="11" name="Footer Placeholder 10"/>
          <p:cNvSpPr>
            <a:spLocks noGrp="1"/>
          </p:cNvSpPr>
          <p:nvPr>
            <p:ph type="ftr" sz="quarter" idx="11"/>
          </p:nvPr>
        </p:nvSpPr>
        <p:spPr/>
        <p:txBody>
          <a:bodyPr/>
          <a:lstStyle/>
          <a:p>
            <a:r>
              <a:rPr lang="en-US" smtClean="0"/>
              <a:t>IT Quality and Software Test. Topic Equivalence Partitioning and Boundary Value Analysis</a:t>
            </a:r>
            <a:endParaRPr lang="th-TH"/>
          </a:p>
        </p:txBody>
      </p:sp>
      <p:sp>
        <p:nvSpPr>
          <p:cNvPr id="10" name="Slide Number Placeholder 9"/>
          <p:cNvSpPr>
            <a:spLocks noGrp="1"/>
          </p:cNvSpPr>
          <p:nvPr>
            <p:ph type="sldNum" sz="quarter" idx="12"/>
          </p:nvPr>
        </p:nvSpPr>
        <p:spPr/>
        <p:txBody>
          <a:bodyPr/>
          <a:lstStyle/>
          <a:p>
            <a:fld id="{C47F1BCF-1B0A-4C4B-86C3-8A1C8916313F}" type="slidenum">
              <a:rPr lang="th-TH" smtClean="0"/>
              <a:pPr/>
              <a:t>5</a:t>
            </a:fld>
            <a:endParaRPr lang="th-TH"/>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0723"/>
                                        </p:tgtEl>
                                        <p:attrNameLst>
                                          <p:attrName>style.visibility</p:attrName>
                                        </p:attrNameLst>
                                      </p:cBhvr>
                                      <p:to>
                                        <p:strVal val="visible"/>
                                      </p:to>
                                    </p:set>
                                    <p:animEffect transition="in" filter="dissolve">
                                      <p:cBhvr>
                                        <p:cTn id="7" dur="500"/>
                                        <p:tgtEl>
                                          <p:spTgt spid="30723"/>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grpId="0" nodeType="clickEffect">
                                  <p:stCondLst>
                                    <p:cond delay="0"/>
                                  </p:stCondLst>
                                  <p:childTnLst>
                                    <p:set>
                                      <p:cBhvr>
                                        <p:cTn id="11" dur="1" fill="hold">
                                          <p:stCondLst>
                                            <p:cond delay="0"/>
                                          </p:stCondLst>
                                        </p:cTn>
                                        <p:tgtEl>
                                          <p:spTgt spid="30724"/>
                                        </p:tgtEl>
                                        <p:attrNameLst>
                                          <p:attrName>style.visibility</p:attrName>
                                        </p:attrNameLst>
                                      </p:cBhvr>
                                      <p:to>
                                        <p:strVal val="visible"/>
                                      </p:to>
                                    </p:set>
                                    <p:anim calcmode="lin" valueType="num">
                                      <p:cBhvr additive="base">
                                        <p:cTn id="12" dur="500" fill="hold"/>
                                        <p:tgtEl>
                                          <p:spTgt spid="30724"/>
                                        </p:tgtEl>
                                        <p:attrNameLst>
                                          <p:attrName>ppt_x</p:attrName>
                                        </p:attrNameLst>
                                      </p:cBhvr>
                                      <p:tavLst>
                                        <p:tav tm="0">
                                          <p:val>
                                            <p:strVal val="0-#ppt_w/2"/>
                                          </p:val>
                                        </p:tav>
                                        <p:tav tm="100000">
                                          <p:val>
                                            <p:strVal val="#ppt_x"/>
                                          </p:val>
                                        </p:tav>
                                      </p:tavLst>
                                    </p:anim>
                                    <p:anim calcmode="lin" valueType="num">
                                      <p:cBhvr additive="base">
                                        <p:cTn id="13" dur="500" fill="hold"/>
                                        <p:tgtEl>
                                          <p:spTgt spid="30724"/>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8" fill="hold" grpId="0" nodeType="clickEffect">
                                  <p:stCondLst>
                                    <p:cond delay="0"/>
                                  </p:stCondLst>
                                  <p:childTnLst>
                                    <p:set>
                                      <p:cBhvr>
                                        <p:cTn id="17" dur="1" fill="hold">
                                          <p:stCondLst>
                                            <p:cond delay="0"/>
                                          </p:stCondLst>
                                        </p:cTn>
                                        <p:tgtEl>
                                          <p:spTgt spid="30725"/>
                                        </p:tgtEl>
                                        <p:attrNameLst>
                                          <p:attrName>style.visibility</p:attrName>
                                        </p:attrNameLst>
                                      </p:cBhvr>
                                      <p:to>
                                        <p:strVal val="visible"/>
                                      </p:to>
                                    </p:set>
                                    <p:anim calcmode="lin" valueType="num">
                                      <p:cBhvr additive="base">
                                        <p:cTn id="18" dur="500" fill="hold"/>
                                        <p:tgtEl>
                                          <p:spTgt spid="30725"/>
                                        </p:tgtEl>
                                        <p:attrNameLst>
                                          <p:attrName>ppt_x</p:attrName>
                                        </p:attrNameLst>
                                      </p:cBhvr>
                                      <p:tavLst>
                                        <p:tav tm="0">
                                          <p:val>
                                            <p:strVal val="0-#ppt_w/2"/>
                                          </p:val>
                                        </p:tav>
                                        <p:tav tm="100000">
                                          <p:val>
                                            <p:strVal val="#ppt_x"/>
                                          </p:val>
                                        </p:tav>
                                      </p:tavLst>
                                    </p:anim>
                                    <p:anim calcmode="lin" valueType="num">
                                      <p:cBhvr additive="base">
                                        <p:cTn id="19" dur="500" fill="hold"/>
                                        <p:tgtEl>
                                          <p:spTgt spid="30725"/>
                                        </p:tgtEl>
                                        <p:attrNameLst>
                                          <p:attrName>ppt_y</p:attrName>
                                        </p:attrNameLst>
                                      </p:cBhvr>
                                      <p:tavLst>
                                        <p:tav tm="0">
                                          <p:val>
                                            <p:strVal val="#ppt_y"/>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8" fill="hold" grpId="0" nodeType="clickEffect">
                                  <p:stCondLst>
                                    <p:cond delay="0"/>
                                  </p:stCondLst>
                                  <p:childTnLst>
                                    <p:set>
                                      <p:cBhvr>
                                        <p:cTn id="23" dur="1" fill="hold">
                                          <p:stCondLst>
                                            <p:cond delay="0"/>
                                          </p:stCondLst>
                                        </p:cTn>
                                        <p:tgtEl>
                                          <p:spTgt spid="30726"/>
                                        </p:tgtEl>
                                        <p:attrNameLst>
                                          <p:attrName>style.visibility</p:attrName>
                                        </p:attrNameLst>
                                      </p:cBhvr>
                                      <p:to>
                                        <p:strVal val="visible"/>
                                      </p:to>
                                    </p:set>
                                    <p:anim calcmode="lin" valueType="num">
                                      <p:cBhvr additive="base">
                                        <p:cTn id="24" dur="500" fill="hold"/>
                                        <p:tgtEl>
                                          <p:spTgt spid="30726"/>
                                        </p:tgtEl>
                                        <p:attrNameLst>
                                          <p:attrName>ppt_x</p:attrName>
                                        </p:attrNameLst>
                                      </p:cBhvr>
                                      <p:tavLst>
                                        <p:tav tm="0">
                                          <p:val>
                                            <p:strVal val="0-#ppt_w/2"/>
                                          </p:val>
                                        </p:tav>
                                        <p:tav tm="100000">
                                          <p:val>
                                            <p:strVal val="#ppt_x"/>
                                          </p:val>
                                        </p:tav>
                                      </p:tavLst>
                                    </p:anim>
                                    <p:anim calcmode="lin" valueType="num">
                                      <p:cBhvr additive="base">
                                        <p:cTn id="25" dur="500" fill="hold"/>
                                        <p:tgtEl>
                                          <p:spTgt spid="3072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23" grpId="0" autoUpdateAnimBg="0"/>
      <p:bldP spid="30724" grpId="0" autoUpdateAnimBg="0"/>
      <p:bldP spid="30725" grpId="0" autoUpdateAnimBg="0"/>
      <p:bldP spid="30726" grpId="0" autoUpdateAnimBg="0"/>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r>
              <a:rPr lang="en-US"/>
              <a:t>Boundary Value Analysis - 1</a:t>
            </a:r>
          </a:p>
        </p:txBody>
      </p:sp>
      <p:sp>
        <p:nvSpPr>
          <p:cNvPr id="5" name="Date Placeholder 4"/>
          <p:cNvSpPr>
            <a:spLocks noGrp="1"/>
          </p:cNvSpPr>
          <p:nvPr>
            <p:ph type="dt" sz="half" idx="10"/>
          </p:nvPr>
        </p:nvSpPr>
        <p:spPr/>
        <p:txBody>
          <a:bodyPr/>
          <a:lstStyle/>
          <a:p>
            <a:r>
              <a:rPr lang="th-TH" smtClean="0"/>
              <a:t>1/13/2012</a:t>
            </a:r>
            <a:endParaRPr lang="th-TH"/>
          </a:p>
        </p:txBody>
      </p:sp>
      <p:sp>
        <p:nvSpPr>
          <p:cNvPr id="7" name="Footer Placeholder 6"/>
          <p:cNvSpPr>
            <a:spLocks noGrp="1"/>
          </p:cNvSpPr>
          <p:nvPr>
            <p:ph type="ftr" sz="quarter" idx="11"/>
          </p:nvPr>
        </p:nvSpPr>
        <p:spPr/>
        <p:txBody>
          <a:bodyPr/>
          <a:lstStyle/>
          <a:p>
            <a:r>
              <a:rPr lang="en-US" smtClean="0"/>
              <a:t>IT Quality and Software Test. Topic Equivalence Partitioning and Boundary Value Analysis</a:t>
            </a:r>
            <a:endParaRPr lang="th-TH"/>
          </a:p>
        </p:txBody>
      </p:sp>
      <p:sp>
        <p:nvSpPr>
          <p:cNvPr id="6" name="Slide Number Placeholder 5"/>
          <p:cNvSpPr>
            <a:spLocks noGrp="1"/>
          </p:cNvSpPr>
          <p:nvPr>
            <p:ph type="sldNum" sz="quarter" idx="12"/>
          </p:nvPr>
        </p:nvSpPr>
        <p:spPr/>
        <p:txBody>
          <a:bodyPr/>
          <a:lstStyle/>
          <a:p>
            <a:fld id="{B5AC4140-257A-4254-A824-EFB257B01EF4}" type="slidenum">
              <a:rPr lang="en-US"/>
              <a:pPr/>
              <a:t>50</a:t>
            </a:fld>
            <a:endParaRPr lang="en-US"/>
          </a:p>
        </p:txBody>
      </p:sp>
      <p:sp>
        <p:nvSpPr>
          <p:cNvPr id="20483" name="Rectangle 3"/>
          <p:cNvSpPr>
            <a:spLocks noGrp="1" noChangeArrowheads="1"/>
          </p:cNvSpPr>
          <p:nvPr>
            <p:ph sz="quarter" idx="1"/>
          </p:nvPr>
        </p:nvSpPr>
        <p:spPr/>
        <p:txBody>
          <a:bodyPr/>
          <a:lstStyle/>
          <a:p>
            <a:pPr marL="533400" indent="-533400">
              <a:lnSpc>
                <a:spcPct val="90000"/>
              </a:lnSpc>
            </a:pPr>
            <a:r>
              <a:rPr lang="en-US" sz="2800">
                <a:cs typeface="Times New Roman" pitchFamily="18" charset="0"/>
              </a:rPr>
              <a:t>Black-box technique</a:t>
            </a:r>
          </a:p>
          <a:p>
            <a:pPr marL="914400" lvl="1" indent="-457200">
              <a:lnSpc>
                <a:spcPct val="90000"/>
              </a:lnSpc>
            </a:pPr>
            <a:r>
              <a:rPr lang="en-US" sz="2400">
                <a:cs typeface="Times New Roman" pitchFamily="18" charset="0"/>
              </a:rPr>
              <a:t>focuses on the boundaries of the input domain rather than its center</a:t>
            </a:r>
          </a:p>
          <a:p>
            <a:pPr marL="533400" indent="-533400">
              <a:lnSpc>
                <a:spcPct val="90000"/>
              </a:lnSpc>
            </a:pPr>
            <a:r>
              <a:rPr lang="en-US" sz="2800"/>
              <a:t>Guidelines:</a:t>
            </a:r>
          </a:p>
          <a:p>
            <a:pPr marL="914400" lvl="1" indent="-457200">
              <a:lnSpc>
                <a:spcPct val="90000"/>
              </a:lnSpc>
              <a:buFontTx/>
              <a:buAutoNum type="arabicPeriod"/>
            </a:pPr>
            <a:r>
              <a:rPr lang="en-US" sz="2400">
                <a:cs typeface="Times New Roman" pitchFamily="18" charset="0"/>
              </a:rPr>
              <a:t>If input condition specifies a range bounded by values a and b, test cases should include a and b, values just above and just below a and b</a:t>
            </a:r>
          </a:p>
          <a:p>
            <a:pPr marL="914400" lvl="1" indent="-457200">
              <a:lnSpc>
                <a:spcPct val="90000"/>
              </a:lnSpc>
              <a:buFontTx/>
              <a:buAutoNum type="arabicPeriod"/>
            </a:pPr>
            <a:r>
              <a:rPr lang="en-US" sz="2400">
                <a:cs typeface="Times New Roman" pitchFamily="18" charset="0"/>
              </a:rPr>
              <a:t>If an input condition specifies and number of values, test cases should be exercise the minimum and maximum numbers, as well as values just above and just below the minimum and maximum values</a:t>
            </a:r>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r>
              <a:rPr lang="en-US"/>
              <a:t>Boundary Value Analysis - 2</a:t>
            </a:r>
          </a:p>
        </p:txBody>
      </p:sp>
      <p:sp>
        <p:nvSpPr>
          <p:cNvPr id="5" name="Date Placeholder 4"/>
          <p:cNvSpPr>
            <a:spLocks noGrp="1"/>
          </p:cNvSpPr>
          <p:nvPr>
            <p:ph type="dt" sz="half" idx="10"/>
          </p:nvPr>
        </p:nvSpPr>
        <p:spPr/>
        <p:txBody>
          <a:bodyPr/>
          <a:lstStyle/>
          <a:p>
            <a:r>
              <a:rPr lang="th-TH" smtClean="0"/>
              <a:t>1/13/2012</a:t>
            </a:r>
            <a:endParaRPr lang="th-TH"/>
          </a:p>
        </p:txBody>
      </p:sp>
      <p:sp>
        <p:nvSpPr>
          <p:cNvPr id="7" name="Footer Placeholder 6"/>
          <p:cNvSpPr>
            <a:spLocks noGrp="1"/>
          </p:cNvSpPr>
          <p:nvPr>
            <p:ph type="ftr" sz="quarter" idx="11"/>
          </p:nvPr>
        </p:nvSpPr>
        <p:spPr/>
        <p:txBody>
          <a:bodyPr/>
          <a:lstStyle/>
          <a:p>
            <a:r>
              <a:rPr lang="en-US" smtClean="0"/>
              <a:t>IT Quality and Software Test. Topic Equivalence Partitioning and Boundary Value Analysis</a:t>
            </a:r>
            <a:endParaRPr lang="th-TH"/>
          </a:p>
        </p:txBody>
      </p:sp>
      <p:sp>
        <p:nvSpPr>
          <p:cNvPr id="6" name="Slide Number Placeholder 5"/>
          <p:cNvSpPr>
            <a:spLocks noGrp="1"/>
          </p:cNvSpPr>
          <p:nvPr>
            <p:ph type="sldNum" sz="quarter" idx="12"/>
          </p:nvPr>
        </p:nvSpPr>
        <p:spPr/>
        <p:txBody>
          <a:bodyPr/>
          <a:lstStyle/>
          <a:p>
            <a:fld id="{FA33447C-F9CD-4C00-AB93-6DC542876443}" type="slidenum">
              <a:rPr lang="en-US"/>
              <a:pPr/>
              <a:t>51</a:t>
            </a:fld>
            <a:endParaRPr lang="en-US"/>
          </a:p>
        </p:txBody>
      </p:sp>
      <p:sp>
        <p:nvSpPr>
          <p:cNvPr id="21507" name="Rectangle 3"/>
          <p:cNvSpPr>
            <a:spLocks noGrp="1" noChangeArrowheads="1"/>
          </p:cNvSpPr>
          <p:nvPr>
            <p:ph sz="quarter" idx="1"/>
          </p:nvPr>
        </p:nvSpPr>
        <p:spPr/>
        <p:txBody>
          <a:bodyPr/>
          <a:lstStyle/>
          <a:p>
            <a:pPr marL="990600" lvl="1" indent="-533400">
              <a:buFontTx/>
              <a:buAutoNum type="arabicPeriod" startAt="3"/>
            </a:pPr>
            <a:r>
              <a:rPr lang="en-US">
                <a:cs typeface="Times New Roman" pitchFamily="18" charset="0"/>
              </a:rPr>
              <a:t>Apply guidelines 1 and 2 to output conditions, test cases should be designed to produce the minimum and maximum output reports</a:t>
            </a:r>
          </a:p>
          <a:p>
            <a:pPr marL="990600" lvl="1" indent="-533400">
              <a:buFontTx/>
              <a:buAutoNum type="arabicPeriod" startAt="3"/>
            </a:pPr>
            <a:r>
              <a:rPr lang="en-US">
                <a:cs typeface="Times New Roman" pitchFamily="18" charset="0"/>
              </a:rPr>
              <a:t>If internal program data structures have boundaries (e.g. size limitations), be certain to test the boundaries</a:t>
            </a:r>
            <a:endParaRPr lang="en-US"/>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p:txBody>
          <a:bodyPr>
            <a:normAutofit fontScale="90000"/>
          </a:bodyPr>
          <a:lstStyle/>
          <a:p>
            <a:r>
              <a:rPr lang="en-US">
                <a:latin typeface="Arial" pitchFamily="34" charset="0"/>
              </a:rPr>
              <a:t>Technique: Boundary Value Analysis</a:t>
            </a:r>
          </a:p>
        </p:txBody>
      </p:sp>
      <p:sp>
        <p:nvSpPr>
          <p:cNvPr id="6" name="Date Placeholder 5"/>
          <p:cNvSpPr>
            <a:spLocks noGrp="1"/>
          </p:cNvSpPr>
          <p:nvPr>
            <p:ph type="dt" sz="half" idx="10"/>
          </p:nvPr>
        </p:nvSpPr>
        <p:spPr/>
        <p:txBody>
          <a:bodyPr/>
          <a:lstStyle/>
          <a:p>
            <a:r>
              <a:rPr lang="th-TH" smtClean="0"/>
              <a:t>1/13/2012</a:t>
            </a:r>
            <a:endParaRPr lang="th-TH"/>
          </a:p>
        </p:txBody>
      </p:sp>
      <p:sp>
        <p:nvSpPr>
          <p:cNvPr id="4" name="Footer Placeholder 4"/>
          <p:cNvSpPr>
            <a:spLocks noGrp="1"/>
          </p:cNvSpPr>
          <p:nvPr>
            <p:ph type="ftr" sz="quarter" idx="11"/>
          </p:nvPr>
        </p:nvSpPr>
        <p:spPr/>
        <p:txBody>
          <a:bodyPr/>
          <a:lstStyle/>
          <a:p>
            <a:r>
              <a:rPr lang="en-US" smtClean="0"/>
              <a:t>IT Quality and Software Test. Topic Equivalence Partitioning and Boundary Value Analysis</a:t>
            </a:r>
            <a:endParaRPr lang="en-US"/>
          </a:p>
        </p:txBody>
      </p:sp>
      <p:sp>
        <p:nvSpPr>
          <p:cNvPr id="5" name="Slide Number Placeholder 5"/>
          <p:cNvSpPr>
            <a:spLocks noGrp="1"/>
          </p:cNvSpPr>
          <p:nvPr>
            <p:ph type="sldNum" sz="quarter" idx="12"/>
          </p:nvPr>
        </p:nvSpPr>
        <p:spPr/>
        <p:txBody>
          <a:bodyPr/>
          <a:lstStyle/>
          <a:p>
            <a:fld id="{324A49E6-712C-447F-995A-A0287808ABFA}" type="slidenum">
              <a:rPr lang="he-IL"/>
              <a:pPr/>
              <a:t>52</a:t>
            </a:fld>
            <a:endParaRPr lang="en-US"/>
          </a:p>
        </p:txBody>
      </p:sp>
      <p:sp>
        <p:nvSpPr>
          <p:cNvPr id="35843" name="Rectangle 3"/>
          <p:cNvSpPr>
            <a:spLocks noGrp="1" noChangeArrowheads="1"/>
          </p:cNvSpPr>
          <p:nvPr>
            <p:ph sz="quarter" idx="1"/>
          </p:nvPr>
        </p:nvSpPr>
        <p:spPr/>
        <p:txBody>
          <a:bodyPr/>
          <a:lstStyle/>
          <a:p>
            <a:r>
              <a:rPr lang="en-US" sz="2800"/>
              <a:t>Based on experience / heuristics</a:t>
            </a:r>
          </a:p>
          <a:p>
            <a:pPr lvl="1"/>
            <a:r>
              <a:rPr lang="en-US" sz="2400"/>
              <a:t>Testing </a:t>
            </a:r>
            <a:r>
              <a:rPr lang="en-US" sz="2400" i="1"/>
              <a:t>boundary conditions</a:t>
            </a:r>
            <a:r>
              <a:rPr lang="en-US" sz="2400"/>
              <a:t> of equivalence classes is more effective</a:t>
            </a:r>
          </a:p>
          <a:p>
            <a:r>
              <a:rPr lang="en-US" sz="2800"/>
              <a:t>Choose input boundary values as equivalence classes representatives</a:t>
            </a:r>
          </a:p>
          <a:p>
            <a:r>
              <a:rPr lang="en-US" sz="2800"/>
              <a:t>Choose inputs that invoke </a:t>
            </a:r>
            <a:r>
              <a:rPr lang="en-US" sz="2800" i="1"/>
              <a:t>output</a:t>
            </a:r>
            <a:r>
              <a:rPr lang="en-US" sz="2800"/>
              <a:t> boundary values</a:t>
            </a:r>
          </a:p>
          <a:p>
            <a:r>
              <a:rPr lang="en-US" sz="2800"/>
              <a:t>Examples:</a:t>
            </a:r>
          </a:p>
          <a:p>
            <a:pPr lvl="1"/>
            <a:r>
              <a:rPr lang="en-US" sz="2000"/>
              <a:t>(0, 10] </a:t>
            </a:r>
            <a:r>
              <a:rPr lang="en-US" sz="2000">
                <a:latin typeface="Batang" pitchFamily="18" charset="-127"/>
                <a:ea typeface="Batang" pitchFamily="18" charset="-127"/>
              </a:rPr>
              <a:t>⇒</a:t>
            </a:r>
            <a:r>
              <a:rPr lang="en-US" sz="2000"/>
              <a:t> validate using 0, 1, 2, 9, 10, 11</a:t>
            </a:r>
          </a:p>
          <a:p>
            <a:pPr lvl="1"/>
            <a:r>
              <a:rPr lang="en-US" sz="2000"/>
              <a:t>Read up to 5 elements </a:t>
            </a:r>
            <a:r>
              <a:rPr lang="en-US" sz="2000">
                <a:latin typeface="Batang" pitchFamily="18" charset="-127"/>
                <a:ea typeface="Batang" pitchFamily="18" charset="-127"/>
              </a:rPr>
              <a:t>⇒</a:t>
            </a:r>
            <a:r>
              <a:rPr lang="en-US" sz="2000"/>
              <a:t> validate reading 0, 1, 4, 5, 6 elements </a:t>
            </a:r>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ChangeArrowheads="1"/>
          </p:cNvSpPr>
          <p:nvPr>
            <p:ph type="title"/>
          </p:nvPr>
        </p:nvSpPr>
        <p:spPr/>
        <p:txBody>
          <a:bodyPr>
            <a:normAutofit fontScale="90000"/>
          </a:bodyPr>
          <a:lstStyle/>
          <a:p>
            <a:r>
              <a:rPr lang="en-US" sz="3600">
                <a:latin typeface="Arial" pitchFamily="34" charset="0"/>
              </a:rPr>
              <a:t>BVA as an equivalence partitioning extension</a:t>
            </a:r>
          </a:p>
        </p:txBody>
      </p:sp>
      <p:sp>
        <p:nvSpPr>
          <p:cNvPr id="6" name="Date Placeholder 5"/>
          <p:cNvSpPr>
            <a:spLocks noGrp="1"/>
          </p:cNvSpPr>
          <p:nvPr>
            <p:ph type="dt" sz="half" idx="10"/>
          </p:nvPr>
        </p:nvSpPr>
        <p:spPr/>
        <p:txBody>
          <a:bodyPr/>
          <a:lstStyle/>
          <a:p>
            <a:r>
              <a:rPr lang="th-TH" smtClean="0"/>
              <a:t>1/13/2012</a:t>
            </a:r>
            <a:endParaRPr lang="th-TH"/>
          </a:p>
        </p:txBody>
      </p:sp>
      <p:sp>
        <p:nvSpPr>
          <p:cNvPr id="4" name="Footer Placeholder 4"/>
          <p:cNvSpPr>
            <a:spLocks noGrp="1"/>
          </p:cNvSpPr>
          <p:nvPr>
            <p:ph type="ftr" sz="quarter" idx="11"/>
          </p:nvPr>
        </p:nvSpPr>
        <p:spPr/>
        <p:txBody>
          <a:bodyPr/>
          <a:lstStyle/>
          <a:p>
            <a:r>
              <a:rPr lang="en-US" smtClean="0"/>
              <a:t>IT Quality and Software Test. Topic Equivalence Partitioning and Boundary Value Analysis</a:t>
            </a:r>
            <a:endParaRPr lang="en-US"/>
          </a:p>
        </p:txBody>
      </p:sp>
      <p:sp>
        <p:nvSpPr>
          <p:cNvPr id="5" name="Slide Number Placeholder 5"/>
          <p:cNvSpPr>
            <a:spLocks noGrp="1"/>
          </p:cNvSpPr>
          <p:nvPr>
            <p:ph type="sldNum" sz="quarter" idx="12"/>
          </p:nvPr>
        </p:nvSpPr>
        <p:spPr/>
        <p:txBody>
          <a:bodyPr/>
          <a:lstStyle/>
          <a:p>
            <a:fld id="{A50F9488-CFDE-452A-BD54-B1D7CE2FFA8D}" type="slidenum">
              <a:rPr lang="he-IL"/>
              <a:pPr/>
              <a:t>53</a:t>
            </a:fld>
            <a:endParaRPr lang="en-US"/>
          </a:p>
        </p:txBody>
      </p:sp>
      <p:sp>
        <p:nvSpPr>
          <p:cNvPr id="54275" name="Rectangle 3"/>
          <p:cNvSpPr>
            <a:spLocks noGrp="1" noChangeArrowheads="1"/>
          </p:cNvSpPr>
          <p:nvPr>
            <p:ph sz="quarter" idx="1"/>
          </p:nvPr>
        </p:nvSpPr>
        <p:spPr/>
        <p:txBody>
          <a:bodyPr/>
          <a:lstStyle/>
          <a:p>
            <a:r>
              <a:rPr lang="en-US" dirty="0"/>
              <a:t>Choose one (or more) arbitrary value(s) in each equivalence class</a:t>
            </a:r>
          </a:p>
          <a:p>
            <a:r>
              <a:rPr lang="en-US" dirty="0"/>
              <a:t>Choose valid values exactly on lower and upper boundaries of equivalence class</a:t>
            </a:r>
          </a:p>
          <a:p>
            <a:r>
              <a:rPr lang="en-US" dirty="0"/>
              <a:t>Choose invalid values immediately below and above each boundary (if applicable)</a:t>
            </a:r>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6354" name="Rectangle 2"/>
          <p:cNvSpPr>
            <a:spLocks noGrp="1" noChangeArrowheads="1"/>
          </p:cNvSpPr>
          <p:nvPr>
            <p:ph type="title"/>
          </p:nvPr>
        </p:nvSpPr>
        <p:spPr/>
        <p:txBody>
          <a:bodyPr/>
          <a:lstStyle/>
          <a:p>
            <a:r>
              <a:rPr lang="en-US" dirty="0" smtClean="0">
                <a:latin typeface="Times New Roman" pitchFamily="18" charset="0"/>
              </a:rPr>
              <a:t>Boundary Value Analysis (BVA)</a:t>
            </a:r>
          </a:p>
        </p:txBody>
      </p:sp>
      <p:sp>
        <p:nvSpPr>
          <p:cNvPr id="356355" name="Rectangle 3"/>
          <p:cNvSpPr>
            <a:spLocks noGrp="1" noChangeArrowheads="1"/>
          </p:cNvSpPr>
          <p:nvPr>
            <p:ph type="body" orient="vert" idx="1"/>
          </p:nvPr>
        </p:nvSpPr>
        <p:spPr>
          <a:xfrm rot="16200000">
            <a:off x="2143108" y="214290"/>
            <a:ext cx="4714908" cy="7143800"/>
          </a:xfrm>
        </p:spPr>
        <p:txBody>
          <a:bodyPr>
            <a:normAutofit lnSpcReduction="10000"/>
          </a:bodyPr>
          <a:lstStyle/>
          <a:p>
            <a:r>
              <a:rPr lang="en-US" dirty="0" smtClean="0">
                <a:latin typeface="Times New Roman" pitchFamily="18" charset="0"/>
              </a:rPr>
              <a:t>The central idea in Boundary Value Analysis (BVA) is to select test data near the boundary of a data domain so that data both within and outside an equivalence class are selected</a:t>
            </a:r>
          </a:p>
          <a:p>
            <a:endParaRPr lang="en-US" dirty="0" smtClean="0">
              <a:latin typeface="Times New Roman" pitchFamily="18" charset="0"/>
            </a:endParaRPr>
          </a:p>
          <a:p>
            <a:r>
              <a:rPr lang="en-US" dirty="0" smtClean="0">
                <a:latin typeface="Times New Roman" pitchFamily="18" charset="0"/>
              </a:rPr>
              <a:t>The BVA technique is an extension and refinement of the equivalence class partitioning technique</a:t>
            </a:r>
          </a:p>
          <a:p>
            <a:pPr>
              <a:buFontTx/>
              <a:buNone/>
            </a:pPr>
            <a:endParaRPr lang="en-US" dirty="0" smtClean="0">
              <a:latin typeface="Times New Roman" pitchFamily="18" charset="0"/>
            </a:endParaRPr>
          </a:p>
          <a:p>
            <a:r>
              <a:rPr lang="en-US" dirty="0" smtClean="0">
                <a:latin typeface="Times New Roman" pitchFamily="18" charset="0"/>
              </a:rPr>
              <a:t>In the BVA technique, the boundary conditions for each of the equivalence class are analyzed in order generate test cases</a:t>
            </a:r>
          </a:p>
          <a:p>
            <a:pPr>
              <a:buNone/>
            </a:pPr>
            <a:endParaRPr lang="en-US" dirty="0" smtClean="0">
              <a:latin typeface="Times New Roman" pitchFamily="18" charset="0"/>
            </a:endParaRPr>
          </a:p>
          <a:p>
            <a:pPr>
              <a:buNone/>
            </a:pPr>
            <a:endParaRPr lang="en-US" dirty="0" smtClean="0">
              <a:latin typeface="Times New Roman" pitchFamily="18" charset="0"/>
            </a:endParaRPr>
          </a:p>
        </p:txBody>
      </p:sp>
      <p:sp>
        <p:nvSpPr>
          <p:cNvPr id="5" name="Date Placeholder 4"/>
          <p:cNvSpPr>
            <a:spLocks noGrp="1"/>
          </p:cNvSpPr>
          <p:nvPr>
            <p:ph type="dt" sz="half" idx="10"/>
          </p:nvPr>
        </p:nvSpPr>
        <p:spPr/>
        <p:txBody>
          <a:bodyPr/>
          <a:lstStyle/>
          <a:p>
            <a:r>
              <a:rPr lang="th-TH" smtClean="0"/>
              <a:t>1/13/2012</a:t>
            </a:r>
            <a:endParaRPr lang="th-TH"/>
          </a:p>
        </p:txBody>
      </p:sp>
      <p:sp>
        <p:nvSpPr>
          <p:cNvPr id="6" name="Footer Placeholder 5"/>
          <p:cNvSpPr>
            <a:spLocks noGrp="1"/>
          </p:cNvSpPr>
          <p:nvPr>
            <p:ph type="ftr" sz="quarter" idx="11"/>
          </p:nvPr>
        </p:nvSpPr>
        <p:spPr/>
        <p:txBody>
          <a:bodyPr/>
          <a:lstStyle/>
          <a:p>
            <a:r>
              <a:rPr lang="en-US" smtClean="0"/>
              <a:t>IT Quality and Software Test. Topic Equivalence Partitioning and Boundary Value Analysis</a:t>
            </a:r>
            <a:endParaRPr lang="th-TH"/>
          </a:p>
        </p:txBody>
      </p:sp>
      <p:sp>
        <p:nvSpPr>
          <p:cNvPr id="4" name="Rectangle 19"/>
          <p:cNvSpPr>
            <a:spLocks noGrp="1" noChangeArrowheads="1"/>
          </p:cNvSpPr>
          <p:nvPr>
            <p:ph type="sldNum" sz="quarter" idx="12"/>
          </p:nvPr>
        </p:nvSpPr>
        <p:spPr/>
        <p:txBody>
          <a:bodyPr/>
          <a:lstStyle/>
          <a:p>
            <a:fld id="{F9D0B455-B0DE-4386-963B-141824F228A6}" type="slidenum">
              <a:rPr lang="en-US"/>
              <a:pPr/>
              <a:t>54</a:t>
            </a:fld>
            <a:endParaRPr lang="en-US"/>
          </a:p>
        </p:txBody>
      </p:sp>
    </p:spTree>
  </p:cSld>
  <p:clrMapOvr>
    <a:masterClrMapping/>
  </p:clrMapOvr>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1560" y="5085184"/>
            <a:ext cx="7772400" cy="936104"/>
          </a:xfrm>
        </p:spPr>
        <p:txBody>
          <a:bodyPr>
            <a:normAutofit fontScale="90000"/>
          </a:bodyPr>
          <a:lstStyle/>
          <a:p>
            <a:r>
              <a:rPr lang="en-US" dirty="0" smtClean="0"/>
              <a:t>http://www.mediafire.com/?65bzb10b9hauhzs</a:t>
            </a:r>
            <a:endParaRPr lang="th-TH" dirty="0"/>
          </a:p>
        </p:txBody>
      </p:sp>
      <p:sp>
        <p:nvSpPr>
          <p:cNvPr id="4" name="Date Placeholder 3"/>
          <p:cNvSpPr>
            <a:spLocks noGrp="1"/>
          </p:cNvSpPr>
          <p:nvPr>
            <p:ph type="dt" sz="half" idx="10"/>
          </p:nvPr>
        </p:nvSpPr>
        <p:spPr/>
        <p:txBody>
          <a:bodyPr/>
          <a:lstStyle/>
          <a:p>
            <a:r>
              <a:rPr lang="th-TH" smtClean="0"/>
              <a:t>1/13/2012</a:t>
            </a:r>
            <a:endParaRPr lang="th-TH"/>
          </a:p>
        </p:txBody>
      </p:sp>
      <p:sp>
        <p:nvSpPr>
          <p:cNvPr id="5" name="Footer Placeholder 4"/>
          <p:cNvSpPr>
            <a:spLocks noGrp="1"/>
          </p:cNvSpPr>
          <p:nvPr>
            <p:ph type="ftr" sz="quarter" idx="11"/>
          </p:nvPr>
        </p:nvSpPr>
        <p:spPr/>
        <p:txBody>
          <a:bodyPr/>
          <a:lstStyle/>
          <a:p>
            <a:r>
              <a:rPr lang="en-US" smtClean="0"/>
              <a:t>IT Quality and Software Test. Topic Equivalence Partitioning and Boundary Value Analysis</a:t>
            </a:r>
            <a:endParaRPr lang="th-TH"/>
          </a:p>
        </p:txBody>
      </p:sp>
      <p:sp>
        <p:nvSpPr>
          <p:cNvPr id="6" name="Slide Number Placeholder 5"/>
          <p:cNvSpPr>
            <a:spLocks noGrp="1"/>
          </p:cNvSpPr>
          <p:nvPr>
            <p:ph type="sldNum" sz="quarter" idx="12"/>
          </p:nvPr>
        </p:nvSpPr>
        <p:spPr/>
        <p:txBody>
          <a:bodyPr/>
          <a:lstStyle/>
          <a:p>
            <a:fld id="{C47F1BCF-1B0A-4C4B-86C3-8A1C8916313F}" type="slidenum">
              <a:rPr lang="th-TH" smtClean="0"/>
              <a:pPr/>
              <a:t>55</a:t>
            </a:fld>
            <a:endParaRPr lang="th-TH"/>
          </a:p>
        </p:txBody>
      </p:sp>
      <p:pic>
        <p:nvPicPr>
          <p:cNvPr id="1026" name="Picture 2"/>
          <p:cNvPicPr>
            <a:picLocks noChangeAspect="1" noChangeArrowheads="1"/>
          </p:cNvPicPr>
          <p:nvPr/>
        </p:nvPicPr>
        <p:blipFill>
          <a:blip r:embed="rId2" cstate="print"/>
          <a:srcRect l="25097" t="34605" r="21747" b="22870"/>
          <a:stretch>
            <a:fillRect/>
          </a:stretch>
        </p:blipFill>
        <p:spPr bwMode="auto">
          <a:xfrm>
            <a:off x="1259632" y="1412776"/>
            <a:ext cx="6480720" cy="3240360"/>
          </a:xfrm>
          <a:prstGeom prst="rect">
            <a:avLst/>
          </a:prstGeom>
          <a:noFill/>
          <a:ln w="9525">
            <a:noFill/>
            <a:miter lim="800000"/>
            <a:headEnd/>
            <a:tailEnd/>
          </a:ln>
        </p:spPr>
      </p:pic>
      <p:sp>
        <p:nvSpPr>
          <p:cNvPr id="8" name="Rectangle 2"/>
          <p:cNvSpPr txBox="1">
            <a:spLocks noChangeArrowheads="1"/>
          </p:cNvSpPr>
          <p:nvPr/>
        </p:nvSpPr>
        <p:spPr>
          <a:xfrm>
            <a:off x="827584" y="260648"/>
            <a:ext cx="7772400" cy="1143000"/>
          </a:xfrm>
          <a:prstGeom prst="rect">
            <a:avLst/>
          </a:prstGeom>
        </p:spPr>
        <p:txBody>
          <a:bodyPr bIns="91440" anchor="b" anchorCtr="0">
            <a:norm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4000" b="0" i="0" u="none" strike="noStrike" kern="1200" cap="none" spc="0" normalizeH="0" baseline="0" noProof="0" dirty="0" smtClean="0">
                <a:ln>
                  <a:noFill/>
                </a:ln>
                <a:solidFill>
                  <a:schemeClr val="tx2"/>
                </a:solidFill>
                <a:effectLst/>
                <a:uLnTx/>
                <a:uFillTx/>
                <a:latin typeface="Times New Roman" pitchFamily="18" charset="0"/>
                <a:ea typeface="+mj-ea"/>
                <a:cs typeface="+mj-cs"/>
              </a:rPr>
              <a:t>Example :</a:t>
            </a:r>
            <a:r>
              <a:rPr kumimoji="0" lang="en-US" sz="4000" b="0" i="0" u="none" strike="noStrike" kern="1200" cap="none" spc="0" normalizeH="0" noProof="0" dirty="0" smtClean="0">
                <a:ln>
                  <a:noFill/>
                </a:ln>
                <a:solidFill>
                  <a:schemeClr val="tx2"/>
                </a:solidFill>
                <a:effectLst/>
                <a:uLnTx/>
                <a:uFillTx/>
                <a:latin typeface="Times New Roman" pitchFamily="18" charset="0"/>
                <a:ea typeface="+mj-ea"/>
                <a:cs typeface="+mj-cs"/>
              </a:rPr>
              <a:t> BVA</a:t>
            </a:r>
            <a:endParaRPr kumimoji="0" lang="en-US" sz="4000" b="0" i="0" u="none" strike="noStrike" kern="1200" cap="none" spc="0" normalizeH="0" baseline="0" noProof="0" dirty="0" smtClean="0">
              <a:ln>
                <a:noFill/>
              </a:ln>
              <a:solidFill>
                <a:schemeClr val="tx2"/>
              </a:solidFill>
              <a:effectLst/>
              <a:uLnTx/>
              <a:uFillTx/>
              <a:latin typeface="Times New Roman" pitchFamily="18" charset="0"/>
              <a:ea typeface="+mj-ea"/>
              <a:cs typeface="+mj-cs"/>
            </a:endParaRP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r>
              <a:rPr lang="th-TH" smtClean="0"/>
              <a:t>1/13/2012</a:t>
            </a:r>
            <a:endParaRPr lang="th-TH"/>
          </a:p>
        </p:txBody>
      </p:sp>
      <p:sp>
        <p:nvSpPr>
          <p:cNvPr id="5" name="Footer Placeholder 4"/>
          <p:cNvSpPr>
            <a:spLocks noGrp="1"/>
          </p:cNvSpPr>
          <p:nvPr>
            <p:ph type="ftr" sz="quarter" idx="11"/>
          </p:nvPr>
        </p:nvSpPr>
        <p:spPr/>
        <p:txBody>
          <a:bodyPr/>
          <a:lstStyle/>
          <a:p>
            <a:r>
              <a:rPr lang="en-US" smtClean="0"/>
              <a:t>IT Quality and Software Test. Topic Equivalence Partitioning and Boundary Value Analysis</a:t>
            </a:r>
            <a:endParaRPr lang="th-TH"/>
          </a:p>
        </p:txBody>
      </p:sp>
      <p:sp>
        <p:nvSpPr>
          <p:cNvPr id="4" name="Slide Number Placeholder 3"/>
          <p:cNvSpPr>
            <a:spLocks noGrp="1"/>
          </p:cNvSpPr>
          <p:nvPr>
            <p:ph type="sldNum" sz="quarter" idx="12"/>
          </p:nvPr>
        </p:nvSpPr>
        <p:spPr/>
        <p:txBody>
          <a:bodyPr/>
          <a:lstStyle/>
          <a:p>
            <a:fld id="{C47F1BCF-1B0A-4C4B-86C3-8A1C8916313F}" type="slidenum">
              <a:rPr lang="th-TH" smtClean="0"/>
              <a:pPr/>
              <a:t>56</a:t>
            </a:fld>
            <a:endParaRPr lang="th-TH"/>
          </a:p>
        </p:txBody>
      </p:sp>
      <p:sp>
        <p:nvSpPr>
          <p:cNvPr id="6" name="Title 5"/>
          <p:cNvSpPr>
            <a:spLocks noGrp="1"/>
          </p:cNvSpPr>
          <p:nvPr>
            <p:ph type="ctrTitle"/>
          </p:nvPr>
        </p:nvSpPr>
        <p:spPr/>
        <p:txBody>
          <a:bodyPr/>
          <a:lstStyle/>
          <a:p>
            <a:r>
              <a:rPr lang="en-US" dirty="0" smtClean="0"/>
              <a:t>Decision Table-Based Testing</a:t>
            </a:r>
            <a:endParaRPr lang="th-TH" dirty="0"/>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a:spLocks noGrp="1"/>
          </p:cNvSpPr>
          <p:nvPr>
            <p:ph type="title"/>
          </p:nvPr>
        </p:nvSpPr>
        <p:spPr/>
        <p:txBody>
          <a:bodyPr>
            <a:normAutofit/>
          </a:bodyPr>
          <a:lstStyle/>
          <a:p>
            <a:pPr algn="l"/>
            <a:r>
              <a:rPr lang="en-US" dirty="0" smtClean="0"/>
              <a:t>Decision Table-Based Testing</a:t>
            </a:r>
            <a:endParaRPr lang="en-US" dirty="0"/>
          </a:p>
        </p:txBody>
      </p:sp>
      <p:sp>
        <p:nvSpPr>
          <p:cNvPr id="4" name="Date Placeholder 3"/>
          <p:cNvSpPr>
            <a:spLocks noGrp="1"/>
          </p:cNvSpPr>
          <p:nvPr>
            <p:ph type="dt" sz="half" idx="10"/>
          </p:nvPr>
        </p:nvSpPr>
        <p:spPr/>
        <p:txBody>
          <a:bodyPr/>
          <a:lstStyle/>
          <a:p>
            <a:r>
              <a:rPr lang="th-TH" smtClean="0"/>
              <a:t>1/13/2012</a:t>
            </a:r>
            <a:endParaRPr lang="th-TH"/>
          </a:p>
        </p:txBody>
      </p:sp>
      <p:sp>
        <p:nvSpPr>
          <p:cNvPr id="6" name="Footer Placeholder 5"/>
          <p:cNvSpPr>
            <a:spLocks noGrp="1"/>
          </p:cNvSpPr>
          <p:nvPr>
            <p:ph type="ftr" sz="quarter" idx="11"/>
          </p:nvPr>
        </p:nvSpPr>
        <p:spPr/>
        <p:txBody>
          <a:bodyPr/>
          <a:lstStyle/>
          <a:p>
            <a:r>
              <a:rPr lang="en-US" smtClean="0"/>
              <a:t>IT Quality and Software Test. Topic Equivalence Partitioning and Boundary Value Analysis</a:t>
            </a:r>
            <a:endParaRPr lang="th-TH"/>
          </a:p>
        </p:txBody>
      </p:sp>
      <p:sp>
        <p:nvSpPr>
          <p:cNvPr id="5" name="Slide Number Placeholder 4"/>
          <p:cNvSpPr>
            <a:spLocks noGrp="1"/>
          </p:cNvSpPr>
          <p:nvPr>
            <p:ph type="sldNum" sz="quarter" idx="12"/>
          </p:nvPr>
        </p:nvSpPr>
        <p:spPr/>
        <p:txBody>
          <a:bodyPr/>
          <a:lstStyle/>
          <a:p>
            <a:fld id="{C47F1BCF-1B0A-4C4B-86C3-8A1C8916313F}" type="slidenum">
              <a:rPr lang="th-TH" smtClean="0"/>
              <a:pPr/>
              <a:t>57</a:t>
            </a:fld>
            <a:endParaRPr lang="th-TH"/>
          </a:p>
        </p:txBody>
      </p:sp>
      <p:sp>
        <p:nvSpPr>
          <p:cNvPr id="3" name="Content Placeholder 2"/>
          <p:cNvSpPr>
            <a:spLocks noGrp="1"/>
          </p:cNvSpPr>
          <p:nvPr>
            <p:ph sz="quarter" idx="1"/>
          </p:nvPr>
        </p:nvSpPr>
        <p:spPr>
          <a:xfrm>
            <a:off x="457200" y="1600201"/>
            <a:ext cx="7467600" cy="2362200"/>
          </a:xfrm>
        </p:spPr>
        <p:txBody>
          <a:bodyPr>
            <a:normAutofit/>
          </a:bodyPr>
          <a:lstStyle/>
          <a:p>
            <a:r>
              <a:rPr lang="en-US" sz="2400" dirty="0" smtClean="0"/>
              <a:t> A precise yet compact way to model complicated logic</a:t>
            </a:r>
          </a:p>
          <a:p>
            <a:r>
              <a:rPr lang="en-US" sz="2400" dirty="0" smtClean="0"/>
              <a:t>Associate conditions with actions to perform</a:t>
            </a:r>
          </a:p>
          <a:p>
            <a:r>
              <a:rPr lang="en-US" sz="2400" dirty="0" smtClean="0"/>
              <a:t>Can associate many independent conditions with several actions in an elegant way</a:t>
            </a:r>
            <a:endParaRPr lang="th-TH" sz="2400" dirty="0"/>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Decision Table-Based Testing</a:t>
            </a:r>
            <a:endParaRPr lang="th-TH" dirty="0"/>
          </a:p>
        </p:txBody>
      </p:sp>
      <p:sp>
        <p:nvSpPr>
          <p:cNvPr id="4" name="Date Placeholder 3"/>
          <p:cNvSpPr>
            <a:spLocks noGrp="1"/>
          </p:cNvSpPr>
          <p:nvPr>
            <p:ph type="dt" sz="half" idx="10"/>
          </p:nvPr>
        </p:nvSpPr>
        <p:spPr/>
        <p:txBody>
          <a:bodyPr/>
          <a:lstStyle/>
          <a:p>
            <a:r>
              <a:rPr lang="th-TH" smtClean="0"/>
              <a:t>1/13/2012</a:t>
            </a:r>
            <a:endParaRPr lang="th-TH"/>
          </a:p>
        </p:txBody>
      </p:sp>
      <p:sp>
        <p:nvSpPr>
          <p:cNvPr id="6" name="Footer Placeholder 5"/>
          <p:cNvSpPr>
            <a:spLocks noGrp="1"/>
          </p:cNvSpPr>
          <p:nvPr>
            <p:ph type="ftr" sz="quarter" idx="11"/>
          </p:nvPr>
        </p:nvSpPr>
        <p:spPr/>
        <p:txBody>
          <a:bodyPr/>
          <a:lstStyle/>
          <a:p>
            <a:r>
              <a:rPr lang="en-US" smtClean="0"/>
              <a:t>IT Quality and Software Test. Topic Equivalence Partitioning and Boundary Value Analysis</a:t>
            </a:r>
            <a:endParaRPr lang="th-TH"/>
          </a:p>
        </p:txBody>
      </p:sp>
      <p:sp>
        <p:nvSpPr>
          <p:cNvPr id="5" name="Slide Number Placeholder 4"/>
          <p:cNvSpPr>
            <a:spLocks noGrp="1"/>
          </p:cNvSpPr>
          <p:nvPr>
            <p:ph type="sldNum" sz="quarter" idx="12"/>
          </p:nvPr>
        </p:nvSpPr>
        <p:spPr/>
        <p:txBody>
          <a:bodyPr/>
          <a:lstStyle/>
          <a:p>
            <a:fld id="{C47F1BCF-1B0A-4C4B-86C3-8A1C8916313F}" type="slidenum">
              <a:rPr lang="th-TH" smtClean="0"/>
              <a:pPr/>
              <a:t>58</a:t>
            </a:fld>
            <a:endParaRPr lang="th-TH"/>
          </a:p>
        </p:txBody>
      </p:sp>
      <p:sp>
        <p:nvSpPr>
          <p:cNvPr id="3" name="Content Placeholder 2"/>
          <p:cNvSpPr>
            <a:spLocks noGrp="1"/>
          </p:cNvSpPr>
          <p:nvPr>
            <p:ph sz="quarter" idx="1"/>
          </p:nvPr>
        </p:nvSpPr>
        <p:spPr/>
        <p:txBody>
          <a:bodyPr>
            <a:normAutofit/>
          </a:bodyPr>
          <a:lstStyle/>
          <a:p>
            <a:r>
              <a:rPr lang="en-US" dirty="0" smtClean="0"/>
              <a:t>Consist of 4 sections</a:t>
            </a:r>
            <a:endParaRPr lang="th-TH" dirty="0" smtClean="0"/>
          </a:p>
          <a:p>
            <a:pPr lvl="1"/>
            <a:r>
              <a:rPr lang="en-US" dirty="0" smtClean="0"/>
              <a:t>condition stubs</a:t>
            </a:r>
            <a:endParaRPr lang="th-TH" dirty="0" smtClean="0"/>
          </a:p>
          <a:p>
            <a:pPr lvl="1"/>
            <a:r>
              <a:rPr lang="en-US" dirty="0" smtClean="0"/>
              <a:t>condition entries</a:t>
            </a:r>
            <a:endParaRPr lang="th-TH" dirty="0" smtClean="0"/>
          </a:p>
          <a:p>
            <a:pPr lvl="1"/>
            <a:r>
              <a:rPr lang="en-US" dirty="0" smtClean="0"/>
              <a:t>action stubs</a:t>
            </a:r>
            <a:endParaRPr lang="th-TH" dirty="0" smtClean="0"/>
          </a:p>
          <a:p>
            <a:pPr lvl="1"/>
            <a:r>
              <a:rPr lang="en-US" dirty="0" smtClean="0"/>
              <a:t>action entries</a:t>
            </a:r>
          </a:p>
          <a:p>
            <a:r>
              <a:rPr lang="en-US" dirty="0" smtClean="0"/>
              <a:t>Methodology</a:t>
            </a:r>
          </a:p>
          <a:p>
            <a:pPr lvl="1"/>
            <a:r>
              <a:rPr lang="en-US" dirty="0" smtClean="0"/>
              <a:t>Limited entry is</a:t>
            </a:r>
            <a:r>
              <a:rPr lang="th-TH" dirty="0" smtClean="0"/>
              <a:t> </a:t>
            </a:r>
            <a:r>
              <a:rPr lang="en-US" dirty="0" smtClean="0"/>
              <a:t>condition entries binary values</a:t>
            </a:r>
            <a:endParaRPr lang="th-TH" dirty="0" smtClean="0"/>
          </a:p>
          <a:p>
            <a:pPr lvl="1"/>
            <a:r>
              <a:rPr lang="en-US" dirty="0" smtClean="0"/>
              <a:t>Extended entry is condition entries have more than two values</a:t>
            </a:r>
            <a:endParaRPr lang="th-TH" dirty="0" smtClean="0"/>
          </a:p>
          <a:p>
            <a:endParaRPr lang="th-TH" dirty="0"/>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Decision Table-Based Testing</a:t>
            </a:r>
            <a:endParaRPr lang="th-TH" dirty="0"/>
          </a:p>
        </p:txBody>
      </p:sp>
      <p:sp>
        <p:nvSpPr>
          <p:cNvPr id="4" name="Date Placeholder 3"/>
          <p:cNvSpPr>
            <a:spLocks noGrp="1"/>
          </p:cNvSpPr>
          <p:nvPr>
            <p:ph type="dt" sz="half" idx="10"/>
          </p:nvPr>
        </p:nvSpPr>
        <p:spPr/>
        <p:txBody>
          <a:bodyPr/>
          <a:lstStyle/>
          <a:p>
            <a:r>
              <a:rPr lang="th-TH" smtClean="0"/>
              <a:t>1/13/2012</a:t>
            </a:r>
            <a:endParaRPr lang="th-TH"/>
          </a:p>
        </p:txBody>
      </p:sp>
      <p:sp>
        <p:nvSpPr>
          <p:cNvPr id="6" name="Footer Placeholder 5"/>
          <p:cNvSpPr>
            <a:spLocks noGrp="1"/>
          </p:cNvSpPr>
          <p:nvPr>
            <p:ph type="ftr" sz="quarter" idx="11"/>
          </p:nvPr>
        </p:nvSpPr>
        <p:spPr/>
        <p:txBody>
          <a:bodyPr/>
          <a:lstStyle/>
          <a:p>
            <a:r>
              <a:rPr lang="en-US" smtClean="0"/>
              <a:t>IT Quality and Software Test. Topic Equivalence Partitioning and Boundary Value Analysis</a:t>
            </a:r>
            <a:endParaRPr lang="th-TH"/>
          </a:p>
        </p:txBody>
      </p:sp>
      <p:sp>
        <p:nvSpPr>
          <p:cNvPr id="5" name="Slide Number Placeholder 4"/>
          <p:cNvSpPr>
            <a:spLocks noGrp="1"/>
          </p:cNvSpPr>
          <p:nvPr>
            <p:ph type="sldNum" sz="quarter" idx="12"/>
          </p:nvPr>
        </p:nvSpPr>
        <p:spPr/>
        <p:txBody>
          <a:bodyPr/>
          <a:lstStyle/>
          <a:p>
            <a:fld id="{C47F1BCF-1B0A-4C4B-86C3-8A1C8916313F}" type="slidenum">
              <a:rPr lang="th-TH" smtClean="0"/>
              <a:pPr/>
              <a:t>59</a:t>
            </a:fld>
            <a:endParaRPr lang="th-TH"/>
          </a:p>
        </p:txBody>
      </p:sp>
      <p:pic>
        <p:nvPicPr>
          <p:cNvPr id="1029" name="Picture 5"/>
          <p:cNvPicPr>
            <a:picLocks noChangeAspect="1" noChangeArrowheads="1"/>
          </p:cNvPicPr>
          <p:nvPr/>
        </p:nvPicPr>
        <p:blipFill>
          <a:blip r:embed="rId2" cstate="print"/>
          <a:srcRect/>
          <a:stretch>
            <a:fillRect/>
          </a:stretch>
        </p:blipFill>
        <p:spPr bwMode="auto">
          <a:xfrm>
            <a:off x="762000" y="1752600"/>
            <a:ext cx="7467600" cy="416604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ChangeArrowheads="1"/>
          </p:cNvSpPr>
          <p:nvPr/>
        </p:nvSpPr>
        <p:spPr bwMode="auto">
          <a:xfrm>
            <a:off x="1447800" y="3886200"/>
            <a:ext cx="7620000" cy="609600"/>
          </a:xfrm>
          <a:prstGeom prst="rect">
            <a:avLst/>
          </a:prstGeom>
          <a:gradFill rotWithShape="0">
            <a:gsLst>
              <a:gs pos="0">
                <a:srgbClr val="660033"/>
              </a:gs>
              <a:gs pos="100000">
                <a:srgbClr val="660033">
                  <a:gamma/>
                  <a:shade val="46275"/>
                  <a:invGamma/>
                </a:srgbClr>
              </a:gs>
            </a:gsLst>
            <a:path path="rect">
              <a:fillToRect r="100000" b="100000"/>
            </a:path>
          </a:gradFill>
          <a:ln w="9525">
            <a:solidFill>
              <a:schemeClr val="tx1"/>
            </a:solidFill>
            <a:miter lim="800000"/>
            <a:headEnd/>
            <a:tailEnd/>
          </a:ln>
          <a:effectLst/>
        </p:spPr>
        <p:txBody>
          <a:bodyPr wrap="none" anchor="ctr"/>
          <a:lstStyle/>
          <a:p>
            <a:endParaRPr lang="th-TH"/>
          </a:p>
        </p:txBody>
      </p:sp>
      <p:sp>
        <p:nvSpPr>
          <p:cNvPr id="32771" name="Line 3"/>
          <p:cNvSpPr>
            <a:spLocks noChangeShapeType="1"/>
          </p:cNvSpPr>
          <p:nvPr/>
        </p:nvSpPr>
        <p:spPr bwMode="auto">
          <a:xfrm>
            <a:off x="3962400" y="3886200"/>
            <a:ext cx="0" cy="685800"/>
          </a:xfrm>
          <a:prstGeom prst="line">
            <a:avLst/>
          </a:prstGeom>
          <a:noFill/>
          <a:ln w="9525">
            <a:solidFill>
              <a:srgbClr val="FFFF00"/>
            </a:solidFill>
            <a:round/>
            <a:headEnd/>
            <a:tailEnd/>
          </a:ln>
          <a:effectLst/>
        </p:spPr>
        <p:txBody>
          <a:bodyPr/>
          <a:lstStyle/>
          <a:p>
            <a:endParaRPr lang="th-TH"/>
          </a:p>
        </p:txBody>
      </p:sp>
      <p:sp>
        <p:nvSpPr>
          <p:cNvPr id="32772" name="Line 4"/>
          <p:cNvSpPr>
            <a:spLocks noChangeShapeType="1"/>
          </p:cNvSpPr>
          <p:nvPr/>
        </p:nvSpPr>
        <p:spPr bwMode="auto">
          <a:xfrm>
            <a:off x="6629400" y="3886200"/>
            <a:ext cx="0" cy="685800"/>
          </a:xfrm>
          <a:prstGeom prst="line">
            <a:avLst/>
          </a:prstGeom>
          <a:noFill/>
          <a:ln w="9525">
            <a:solidFill>
              <a:srgbClr val="FFFF00"/>
            </a:solidFill>
            <a:round/>
            <a:headEnd/>
            <a:tailEnd/>
          </a:ln>
          <a:effectLst/>
        </p:spPr>
        <p:txBody>
          <a:bodyPr/>
          <a:lstStyle/>
          <a:p>
            <a:endParaRPr lang="th-TH"/>
          </a:p>
        </p:txBody>
      </p:sp>
      <p:sp>
        <p:nvSpPr>
          <p:cNvPr id="32773" name="Text Box 5"/>
          <p:cNvSpPr txBox="1">
            <a:spLocks noChangeArrowheads="1"/>
          </p:cNvSpPr>
          <p:nvPr/>
        </p:nvSpPr>
        <p:spPr bwMode="auto">
          <a:xfrm>
            <a:off x="1600200" y="3962400"/>
            <a:ext cx="2257425" cy="457200"/>
          </a:xfrm>
          <a:prstGeom prst="rect">
            <a:avLst/>
          </a:prstGeom>
          <a:noFill/>
          <a:ln w="9525">
            <a:noFill/>
            <a:miter lim="800000"/>
            <a:headEnd/>
            <a:tailEnd/>
          </a:ln>
          <a:effectLst/>
        </p:spPr>
        <p:txBody>
          <a:bodyPr wrap="none">
            <a:spAutoFit/>
          </a:bodyPr>
          <a:lstStyle/>
          <a:p>
            <a:pPr eaLnBrk="1" hangingPunct="1"/>
            <a:r>
              <a:rPr lang="en-US" sz="2400">
                <a:solidFill>
                  <a:srgbClr val="FFCC66"/>
                </a:solidFill>
                <a:latin typeface="Times New Roman" pitchFamily="18" charset="0"/>
              </a:rPr>
              <a:t>Less than 10,000</a:t>
            </a:r>
          </a:p>
        </p:txBody>
      </p:sp>
      <p:sp>
        <p:nvSpPr>
          <p:cNvPr id="32774" name="Text Box 6"/>
          <p:cNvSpPr txBox="1">
            <a:spLocks noChangeArrowheads="1"/>
          </p:cNvSpPr>
          <p:nvPr/>
        </p:nvSpPr>
        <p:spPr bwMode="auto">
          <a:xfrm>
            <a:off x="4038600" y="3962400"/>
            <a:ext cx="2527300" cy="457200"/>
          </a:xfrm>
          <a:prstGeom prst="rect">
            <a:avLst/>
          </a:prstGeom>
          <a:noFill/>
          <a:ln w="9525">
            <a:noFill/>
            <a:miter lim="800000"/>
            <a:headEnd/>
            <a:tailEnd/>
          </a:ln>
          <a:effectLst/>
        </p:spPr>
        <p:txBody>
          <a:bodyPr wrap="none">
            <a:spAutoFit/>
          </a:bodyPr>
          <a:lstStyle/>
          <a:p>
            <a:pPr eaLnBrk="1" hangingPunct="1"/>
            <a:r>
              <a:rPr lang="en-US" sz="2400">
                <a:solidFill>
                  <a:srgbClr val="FFCC66"/>
                </a:solidFill>
                <a:latin typeface="Times New Roman" pitchFamily="18" charset="0"/>
              </a:rPr>
              <a:t>Between 10 and 15</a:t>
            </a:r>
          </a:p>
        </p:txBody>
      </p:sp>
      <p:sp>
        <p:nvSpPr>
          <p:cNvPr id="32775" name="Text Box 7"/>
          <p:cNvSpPr txBox="1">
            <a:spLocks noChangeArrowheads="1"/>
          </p:cNvSpPr>
          <p:nvPr/>
        </p:nvSpPr>
        <p:spPr bwMode="auto">
          <a:xfrm>
            <a:off x="6784975" y="3962400"/>
            <a:ext cx="2359025" cy="457200"/>
          </a:xfrm>
          <a:prstGeom prst="rect">
            <a:avLst/>
          </a:prstGeom>
          <a:noFill/>
          <a:ln w="9525">
            <a:noFill/>
            <a:miter lim="800000"/>
            <a:headEnd/>
            <a:tailEnd/>
          </a:ln>
          <a:effectLst/>
        </p:spPr>
        <p:txBody>
          <a:bodyPr wrap="none">
            <a:spAutoFit/>
          </a:bodyPr>
          <a:lstStyle/>
          <a:p>
            <a:pPr eaLnBrk="1" hangingPunct="1"/>
            <a:r>
              <a:rPr lang="en-US" sz="2400">
                <a:solidFill>
                  <a:srgbClr val="FFCC66"/>
                </a:solidFill>
                <a:latin typeface="Times New Roman" pitchFamily="18" charset="0"/>
              </a:rPr>
              <a:t>More than 15,000</a:t>
            </a:r>
          </a:p>
        </p:txBody>
      </p:sp>
      <p:sp>
        <p:nvSpPr>
          <p:cNvPr id="32776" name="Line 8"/>
          <p:cNvSpPr>
            <a:spLocks noChangeShapeType="1"/>
          </p:cNvSpPr>
          <p:nvPr/>
        </p:nvSpPr>
        <p:spPr bwMode="auto">
          <a:xfrm>
            <a:off x="2667000" y="2590800"/>
            <a:ext cx="0" cy="1219200"/>
          </a:xfrm>
          <a:prstGeom prst="line">
            <a:avLst/>
          </a:prstGeom>
          <a:noFill/>
          <a:ln w="28575">
            <a:solidFill>
              <a:srgbClr val="003366"/>
            </a:solidFill>
            <a:round/>
            <a:headEnd/>
            <a:tailEnd type="triangle" w="med" len="med"/>
          </a:ln>
          <a:effectLst/>
        </p:spPr>
        <p:txBody>
          <a:bodyPr/>
          <a:lstStyle/>
          <a:p>
            <a:endParaRPr lang="th-TH"/>
          </a:p>
        </p:txBody>
      </p:sp>
      <p:sp>
        <p:nvSpPr>
          <p:cNvPr id="32777" name="Line 9"/>
          <p:cNvSpPr>
            <a:spLocks noChangeShapeType="1"/>
          </p:cNvSpPr>
          <p:nvPr/>
        </p:nvSpPr>
        <p:spPr bwMode="auto">
          <a:xfrm>
            <a:off x="5334000" y="2590800"/>
            <a:ext cx="0" cy="1219200"/>
          </a:xfrm>
          <a:prstGeom prst="line">
            <a:avLst/>
          </a:prstGeom>
          <a:noFill/>
          <a:ln w="28575">
            <a:solidFill>
              <a:srgbClr val="003366"/>
            </a:solidFill>
            <a:round/>
            <a:headEnd/>
            <a:tailEnd type="triangle" w="med" len="med"/>
          </a:ln>
          <a:effectLst/>
        </p:spPr>
        <p:txBody>
          <a:bodyPr/>
          <a:lstStyle/>
          <a:p>
            <a:endParaRPr lang="th-TH"/>
          </a:p>
        </p:txBody>
      </p:sp>
      <p:sp>
        <p:nvSpPr>
          <p:cNvPr id="32778" name="Line 10"/>
          <p:cNvSpPr>
            <a:spLocks noChangeShapeType="1"/>
          </p:cNvSpPr>
          <p:nvPr/>
        </p:nvSpPr>
        <p:spPr bwMode="auto">
          <a:xfrm>
            <a:off x="7924800" y="2590800"/>
            <a:ext cx="0" cy="1219200"/>
          </a:xfrm>
          <a:prstGeom prst="line">
            <a:avLst/>
          </a:prstGeom>
          <a:noFill/>
          <a:ln w="28575">
            <a:solidFill>
              <a:srgbClr val="003366"/>
            </a:solidFill>
            <a:round/>
            <a:headEnd/>
            <a:tailEnd type="triangle" w="med" len="med"/>
          </a:ln>
          <a:effectLst/>
        </p:spPr>
        <p:txBody>
          <a:bodyPr/>
          <a:lstStyle/>
          <a:p>
            <a:endParaRPr lang="th-TH"/>
          </a:p>
        </p:txBody>
      </p:sp>
      <p:sp>
        <p:nvSpPr>
          <p:cNvPr id="32779" name="Text Box 11"/>
          <p:cNvSpPr txBox="1">
            <a:spLocks noChangeArrowheads="1"/>
          </p:cNvSpPr>
          <p:nvPr/>
        </p:nvSpPr>
        <p:spPr bwMode="auto">
          <a:xfrm>
            <a:off x="2286000" y="2209800"/>
            <a:ext cx="793750" cy="457200"/>
          </a:xfrm>
          <a:prstGeom prst="rect">
            <a:avLst/>
          </a:prstGeom>
          <a:noFill/>
          <a:ln w="9525">
            <a:noFill/>
            <a:miter lim="800000"/>
            <a:headEnd/>
            <a:tailEnd/>
          </a:ln>
          <a:effectLst/>
        </p:spPr>
        <p:txBody>
          <a:bodyPr wrap="none">
            <a:spAutoFit/>
          </a:bodyPr>
          <a:lstStyle/>
          <a:p>
            <a:pPr eaLnBrk="1" hangingPunct="1"/>
            <a:r>
              <a:rPr lang="en-US" sz="2400">
                <a:solidFill>
                  <a:srgbClr val="CC0066"/>
                </a:solidFill>
                <a:latin typeface="Times New Roman" pitchFamily="18" charset="0"/>
              </a:rPr>
              <a:t>9800</a:t>
            </a:r>
          </a:p>
        </p:txBody>
      </p:sp>
      <p:sp>
        <p:nvSpPr>
          <p:cNvPr id="32780" name="Text Box 12"/>
          <p:cNvSpPr txBox="1">
            <a:spLocks noChangeArrowheads="1"/>
          </p:cNvSpPr>
          <p:nvPr/>
        </p:nvSpPr>
        <p:spPr bwMode="auto">
          <a:xfrm>
            <a:off x="4876800" y="2133600"/>
            <a:ext cx="946150" cy="457200"/>
          </a:xfrm>
          <a:prstGeom prst="rect">
            <a:avLst/>
          </a:prstGeom>
          <a:noFill/>
          <a:ln w="9525">
            <a:noFill/>
            <a:miter lim="800000"/>
            <a:headEnd/>
            <a:tailEnd/>
          </a:ln>
          <a:effectLst/>
        </p:spPr>
        <p:txBody>
          <a:bodyPr wrap="none">
            <a:spAutoFit/>
          </a:bodyPr>
          <a:lstStyle/>
          <a:p>
            <a:pPr eaLnBrk="1" hangingPunct="1"/>
            <a:r>
              <a:rPr lang="en-US" sz="2400">
                <a:solidFill>
                  <a:srgbClr val="CC0066"/>
                </a:solidFill>
                <a:latin typeface="Times New Roman" pitchFamily="18" charset="0"/>
              </a:rPr>
              <a:t>12500</a:t>
            </a:r>
          </a:p>
        </p:txBody>
      </p:sp>
      <p:sp>
        <p:nvSpPr>
          <p:cNvPr id="32781" name="Text Box 13"/>
          <p:cNvSpPr txBox="1">
            <a:spLocks noChangeArrowheads="1"/>
          </p:cNvSpPr>
          <p:nvPr/>
        </p:nvSpPr>
        <p:spPr bwMode="auto">
          <a:xfrm>
            <a:off x="7391400" y="2133600"/>
            <a:ext cx="946150" cy="457200"/>
          </a:xfrm>
          <a:prstGeom prst="rect">
            <a:avLst/>
          </a:prstGeom>
          <a:noFill/>
          <a:ln w="9525">
            <a:noFill/>
            <a:miter lim="800000"/>
            <a:headEnd/>
            <a:tailEnd/>
          </a:ln>
          <a:effectLst/>
        </p:spPr>
        <p:txBody>
          <a:bodyPr wrap="none">
            <a:spAutoFit/>
          </a:bodyPr>
          <a:lstStyle/>
          <a:p>
            <a:pPr eaLnBrk="1" hangingPunct="1"/>
            <a:r>
              <a:rPr lang="en-US" sz="2400">
                <a:solidFill>
                  <a:srgbClr val="CC0066"/>
                </a:solidFill>
                <a:latin typeface="Times New Roman" pitchFamily="18" charset="0"/>
              </a:rPr>
              <a:t>18000</a:t>
            </a:r>
          </a:p>
        </p:txBody>
      </p:sp>
      <p:pic>
        <p:nvPicPr>
          <p:cNvPr id="32782" name="Picture 14" descr="partition"/>
          <p:cNvPicPr>
            <a:picLocks noChangeAspect="1" noChangeArrowheads="1"/>
          </p:cNvPicPr>
          <p:nvPr/>
        </p:nvPicPr>
        <p:blipFill>
          <a:blip r:embed="rId3" cstate="print"/>
          <a:srcRect l="11403" t="14844" r="7895" b="33594"/>
          <a:stretch>
            <a:fillRect/>
          </a:stretch>
        </p:blipFill>
        <p:spPr bwMode="auto">
          <a:xfrm>
            <a:off x="304800" y="1219200"/>
            <a:ext cx="1524000" cy="1457325"/>
          </a:xfrm>
          <a:prstGeom prst="rect">
            <a:avLst/>
          </a:prstGeom>
          <a:noFill/>
        </p:spPr>
      </p:pic>
      <p:sp>
        <p:nvSpPr>
          <p:cNvPr id="32785" name="Rectangle 17"/>
          <p:cNvSpPr>
            <a:spLocks noChangeArrowheads="1"/>
          </p:cNvSpPr>
          <p:nvPr/>
        </p:nvSpPr>
        <p:spPr bwMode="auto">
          <a:xfrm>
            <a:off x="304800" y="457200"/>
            <a:ext cx="5716588" cy="762000"/>
          </a:xfrm>
          <a:prstGeom prst="rect">
            <a:avLst/>
          </a:prstGeom>
          <a:noFill/>
          <a:ln w="9525" algn="ctr">
            <a:noFill/>
            <a:miter lim="800000"/>
            <a:headEnd/>
            <a:tailEnd/>
          </a:ln>
          <a:effectLst/>
        </p:spPr>
        <p:txBody>
          <a:bodyPr wrap="none">
            <a:spAutoFit/>
          </a:bodyPr>
          <a:lstStyle/>
          <a:p>
            <a:r>
              <a:rPr lang="en-US" sz="4400"/>
              <a:t>Equivalence Partitions</a:t>
            </a:r>
          </a:p>
        </p:txBody>
      </p:sp>
      <p:sp>
        <p:nvSpPr>
          <p:cNvPr id="16" name="Date Placeholder 15"/>
          <p:cNvSpPr>
            <a:spLocks noGrp="1"/>
          </p:cNvSpPr>
          <p:nvPr>
            <p:ph type="dt" sz="half" idx="10"/>
          </p:nvPr>
        </p:nvSpPr>
        <p:spPr/>
        <p:txBody>
          <a:bodyPr/>
          <a:lstStyle/>
          <a:p>
            <a:r>
              <a:rPr lang="th-TH" smtClean="0"/>
              <a:t>1/13/2012</a:t>
            </a:r>
            <a:endParaRPr lang="th-TH"/>
          </a:p>
        </p:txBody>
      </p:sp>
      <p:sp>
        <p:nvSpPr>
          <p:cNvPr id="18" name="Footer Placeholder 17"/>
          <p:cNvSpPr>
            <a:spLocks noGrp="1"/>
          </p:cNvSpPr>
          <p:nvPr>
            <p:ph type="ftr" sz="quarter" idx="11"/>
          </p:nvPr>
        </p:nvSpPr>
        <p:spPr/>
        <p:txBody>
          <a:bodyPr/>
          <a:lstStyle/>
          <a:p>
            <a:r>
              <a:rPr lang="en-US" smtClean="0"/>
              <a:t>IT Quality and Software Test. Topic Equivalence Partitioning and Boundary Value Analysis</a:t>
            </a:r>
            <a:endParaRPr lang="th-TH"/>
          </a:p>
        </p:txBody>
      </p:sp>
      <p:sp>
        <p:nvSpPr>
          <p:cNvPr id="17" name="Slide Number Placeholder 16"/>
          <p:cNvSpPr>
            <a:spLocks noGrp="1"/>
          </p:cNvSpPr>
          <p:nvPr>
            <p:ph type="sldNum" sz="quarter" idx="12"/>
          </p:nvPr>
        </p:nvSpPr>
        <p:spPr/>
        <p:txBody>
          <a:bodyPr/>
          <a:lstStyle/>
          <a:p>
            <a:fld id="{C47F1BCF-1B0A-4C4B-86C3-8A1C8916313F}" type="slidenum">
              <a:rPr lang="th-TH" smtClean="0"/>
              <a:pPr/>
              <a:t>6</a:t>
            </a:fld>
            <a:endParaRPr lang="th-TH"/>
          </a:p>
        </p:txBody>
      </p:sp>
    </p:spTree>
  </p:cSld>
  <p:clrMapOvr>
    <a:masterClrMapping/>
  </p:clrMapOvr>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Test cases for decision tables</a:t>
            </a:r>
            <a:endParaRPr lang="th-TH" dirty="0"/>
          </a:p>
        </p:txBody>
      </p:sp>
      <p:sp>
        <p:nvSpPr>
          <p:cNvPr id="4" name="Date Placeholder 3"/>
          <p:cNvSpPr>
            <a:spLocks noGrp="1"/>
          </p:cNvSpPr>
          <p:nvPr>
            <p:ph type="dt" sz="half" idx="10"/>
          </p:nvPr>
        </p:nvSpPr>
        <p:spPr/>
        <p:txBody>
          <a:bodyPr/>
          <a:lstStyle/>
          <a:p>
            <a:r>
              <a:rPr lang="th-TH" smtClean="0"/>
              <a:t>1/13/2012</a:t>
            </a:r>
            <a:endParaRPr lang="th-TH"/>
          </a:p>
        </p:txBody>
      </p:sp>
      <p:sp>
        <p:nvSpPr>
          <p:cNvPr id="6" name="Footer Placeholder 5"/>
          <p:cNvSpPr>
            <a:spLocks noGrp="1"/>
          </p:cNvSpPr>
          <p:nvPr>
            <p:ph type="ftr" sz="quarter" idx="11"/>
          </p:nvPr>
        </p:nvSpPr>
        <p:spPr/>
        <p:txBody>
          <a:bodyPr/>
          <a:lstStyle/>
          <a:p>
            <a:r>
              <a:rPr lang="en-US" smtClean="0"/>
              <a:t>IT Quality and Software Test. Topic Equivalence Partitioning and Boundary Value Analysis</a:t>
            </a:r>
            <a:endParaRPr lang="th-TH"/>
          </a:p>
        </p:txBody>
      </p:sp>
      <p:sp>
        <p:nvSpPr>
          <p:cNvPr id="5" name="Slide Number Placeholder 4"/>
          <p:cNvSpPr>
            <a:spLocks noGrp="1"/>
          </p:cNvSpPr>
          <p:nvPr>
            <p:ph type="sldNum" sz="quarter" idx="12"/>
          </p:nvPr>
        </p:nvSpPr>
        <p:spPr/>
        <p:txBody>
          <a:bodyPr/>
          <a:lstStyle/>
          <a:p>
            <a:fld id="{C47F1BCF-1B0A-4C4B-86C3-8A1C8916313F}" type="slidenum">
              <a:rPr lang="th-TH" smtClean="0"/>
              <a:pPr/>
              <a:t>60</a:t>
            </a:fld>
            <a:endParaRPr lang="th-TH"/>
          </a:p>
        </p:txBody>
      </p:sp>
      <p:sp>
        <p:nvSpPr>
          <p:cNvPr id="3" name="Content Placeholder 2"/>
          <p:cNvSpPr>
            <a:spLocks noGrp="1"/>
          </p:cNvSpPr>
          <p:nvPr>
            <p:ph sz="quarter" idx="1"/>
          </p:nvPr>
        </p:nvSpPr>
        <p:spPr/>
        <p:txBody>
          <a:bodyPr/>
          <a:lstStyle/>
          <a:p>
            <a:r>
              <a:rPr lang="en-US" dirty="0" smtClean="0"/>
              <a:t>Conditions are interpreted as</a:t>
            </a:r>
          </a:p>
          <a:p>
            <a:pPr lvl="1"/>
            <a:r>
              <a:rPr lang="en-US" dirty="0" smtClean="0"/>
              <a:t>Input</a:t>
            </a:r>
          </a:p>
          <a:p>
            <a:pPr lvl="1"/>
            <a:r>
              <a:rPr lang="en-US" dirty="0" smtClean="0"/>
              <a:t>Equivalence classes of inputs</a:t>
            </a:r>
          </a:p>
          <a:p>
            <a:r>
              <a:rPr lang="en-US" dirty="0" smtClean="0"/>
              <a:t>Actions are interpreted as</a:t>
            </a:r>
          </a:p>
          <a:p>
            <a:pPr lvl="1"/>
            <a:r>
              <a:rPr lang="en-US" dirty="0" smtClean="0"/>
              <a:t>Output</a:t>
            </a:r>
          </a:p>
          <a:p>
            <a:pPr lvl="1"/>
            <a:r>
              <a:rPr lang="en-US" dirty="0" smtClean="0"/>
              <a:t>Major functional processing portions</a:t>
            </a:r>
          </a:p>
          <a:p>
            <a:r>
              <a:rPr lang="en-US" dirty="0" smtClean="0"/>
              <a:t>With complete decision tables</a:t>
            </a:r>
          </a:p>
          <a:p>
            <a:pPr lvl="1"/>
            <a:r>
              <a:rPr lang="en-US" dirty="0" smtClean="0"/>
              <a:t>Have complete set of test cases</a:t>
            </a:r>
            <a:endParaRPr lang="th-TH" dirty="0"/>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Technique of using  Decision Table</a:t>
            </a:r>
            <a:endParaRPr lang="th-TH" dirty="0"/>
          </a:p>
        </p:txBody>
      </p:sp>
      <p:sp>
        <p:nvSpPr>
          <p:cNvPr id="4" name="Date Placeholder 3"/>
          <p:cNvSpPr>
            <a:spLocks noGrp="1"/>
          </p:cNvSpPr>
          <p:nvPr>
            <p:ph type="dt" sz="half" idx="10"/>
          </p:nvPr>
        </p:nvSpPr>
        <p:spPr/>
        <p:txBody>
          <a:bodyPr/>
          <a:lstStyle/>
          <a:p>
            <a:r>
              <a:rPr lang="th-TH" smtClean="0"/>
              <a:t>1/13/2012</a:t>
            </a:r>
            <a:endParaRPr lang="th-TH"/>
          </a:p>
        </p:txBody>
      </p:sp>
      <p:sp>
        <p:nvSpPr>
          <p:cNvPr id="6" name="Footer Placeholder 5"/>
          <p:cNvSpPr>
            <a:spLocks noGrp="1"/>
          </p:cNvSpPr>
          <p:nvPr>
            <p:ph type="ftr" sz="quarter" idx="11"/>
          </p:nvPr>
        </p:nvSpPr>
        <p:spPr/>
        <p:txBody>
          <a:bodyPr/>
          <a:lstStyle/>
          <a:p>
            <a:r>
              <a:rPr lang="en-US" smtClean="0"/>
              <a:t>IT Quality and Software Test. Topic Equivalence Partitioning and Boundary Value Analysis</a:t>
            </a:r>
            <a:endParaRPr lang="th-TH"/>
          </a:p>
        </p:txBody>
      </p:sp>
      <p:sp>
        <p:nvSpPr>
          <p:cNvPr id="5" name="Slide Number Placeholder 4"/>
          <p:cNvSpPr>
            <a:spLocks noGrp="1"/>
          </p:cNvSpPr>
          <p:nvPr>
            <p:ph type="sldNum" sz="quarter" idx="12"/>
          </p:nvPr>
        </p:nvSpPr>
        <p:spPr/>
        <p:txBody>
          <a:bodyPr/>
          <a:lstStyle/>
          <a:p>
            <a:fld id="{C47F1BCF-1B0A-4C4B-86C3-8A1C8916313F}" type="slidenum">
              <a:rPr lang="th-TH" smtClean="0"/>
              <a:pPr/>
              <a:t>61</a:t>
            </a:fld>
            <a:endParaRPr lang="th-TH"/>
          </a:p>
        </p:txBody>
      </p:sp>
      <p:sp>
        <p:nvSpPr>
          <p:cNvPr id="3" name="Content Placeholder 2"/>
          <p:cNvSpPr>
            <a:spLocks noGrp="1"/>
          </p:cNvSpPr>
          <p:nvPr>
            <p:ph sz="quarter" idx="1"/>
          </p:nvPr>
        </p:nvSpPr>
        <p:spPr/>
        <p:txBody>
          <a:bodyPr/>
          <a:lstStyle/>
          <a:p>
            <a:r>
              <a:rPr lang="en-US" dirty="0" smtClean="0"/>
              <a:t>To identify test cases with decision tables, we interpret conditions as inputs and actions as output. The rules are interpreted as test cases. Because the decision table can mechanically be forced to be complete, we know we have a comprehensive set of test cases.</a:t>
            </a:r>
            <a:endParaRPr lang="th-TH" dirty="0"/>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Triangle Decision Table</a:t>
            </a:r>
            <a:endParaRPr lang="th-TH" dirty="0"/>
          </a:p>
        </p:txBody>
      </p:sp>
      <p:sp>
        <p:nvSpPr>
          <p:cNvPr id="4" name="Date Placeholder 3"/>
          <p:cNvSpPr>
            <a:spLocks noGrp="1"/>
          </p:cNvSpPr>
          <p:nvPr>
            <p:ph type="dt" sz="half" idx="10"/>
          </p:nvPr>
        </p:nvSpPr>
        <p:spPr/>
        <p:txBody>
          <a:bodyPr/>
          <a:lstStyle/>
          <a:p>
            <a:r>
              <a:rPr lang="th-TH" smtClean="0"/>
              <a:t>1/13/2012</a:t>
            </a:r>
            <a:endParaRPr lang="th-TH"/>
          </a:p>
        </p:txBody>
      </p:sp>
      <p:sp>
        <p:nvSpPr>
          <p:cNvPr id="6" name="Footer Placeholder 5"/>
          <p:cNvSpPr>
            <a:spLocks noGrp="1"/>
          </p:cNvSpPr>
          <p:nvPr>
            <p:ph type="ftr" sz="quarter" idx="11"/>
          </p:nvPr>
        </p:nvSpPr>
        <p:spPr/>
        <p:txBody>
          <a:bodyPr/>
          <a:lstStyle/>
          <a:p>
            <a:r>
              <a:rPr lang="en-US" smtClean="0"/>
              <a:t>IT Quality and Software Test. Topic Equivalence Partitioning and Boundary Value Analysis</a:t>
            </a:r>
            <a:endParaRPr lang="th-TH"/>
          </a:p>
        </p:txBody>
      </p:sp>
      <p:sp>
        <p:nvSpPr>
          <p:cNvPr id="5" name="Slide Number Placeholder 4"/>
          <p:cNvSpPr>
            <a:spLocks noGrp="1"/>
          </p:cNvSpPr>
          <p:nvPr>
            <p:ph type="sldNum" sz="quarter" idx="12"/>
          </p:nvPr>
        </p:nvSpPr>
        <p:spPr/>
        <p:txBody>
          <a:bodyPr/>
          <a:lstStyle/>
          <a:p>
            <a:fld id="{C47F1BCF-1B0A-4C4B-86C3-8A1C8916313F}" type="slidenum">
              <a:rPr lang="th-TH" smtClean="0"/>
              <a:pPr/>
              <a:t>62</a:t>
            </a:fld>
            <a:endParaRPr lang="th-TH"/>
          </a:p>
        </p:txBody>
      </p:sp>
      <p:pic>
        <p:nvPicPr>
          <p:cNvPr id="2050" name="Picture 2"/>
          <p:cNvPicPr>
            <a:picLocks noChangeAspect="1" noChangeArrowheads="1"/>
          </p:cNvPicPr>
          <p:nvPr/>
        </p:nvPicPr>
        <p:blipFill>
          <a:blip r:embed="rId2" cstate="print"/>
          <a:srcRect l="25000" t="28000" r="23125" b="19000"/>
          <a:stretch>
            <a:fillRect/>
          </a:stretch>
        </p:blipFill>
        <p:spPr bwMode="auto">
          <a:xfrm>
            <a:off x="1143000" y="1524000"/>
            <a:ext cx="7159925" cy="4572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Triangle Decision Table – refined</a:t>
            </a:r>
            <a:endParaRPr lang="th-TH" dirty="0"/>
          </a:p>
        </p:txBody>
      </p:sp>
      <p:sp>
        <p:nvSpPr>
          <p:cNvPr id="4" name="Date Placeholder 3"/>
          <p:cNvSpPr>
            <a:spLocks noGrp="1"/>
          </p:cNvSpPr>
          <p:nvPr>
            <p:ph type="dt" sz="half" idx="10"/>
          </p:nvPr>
        </p:nvSpPr>
        <p:spPr/>
        <p:txBody>
          <a:bodyPr/>
          <a:lstStyle/>
          <a:p>
            <a:r>
              <a:rPr lang="th-TH" smtClean="0"/>
              <a:t>1/13/2012</a:t>
            </a:r>
            <a:endParaRPr lang="th-TH"/>
          </a:p>
        </p:txBody>
      </p:sp>
      <p:sp>
        <p:nvSpPr>
          <p:cNvPr id="6" name="Footer Placeholder 5"/>
          <p:cNvSpPr>
            <a:spLocks noGrp="1"/>
          </p:cNvSpPr>
          <p:nvPr>
            <p:ph type="ftr" sz="quarter" idx="11"/>
          </p:nvPr>
        </p:nvSpPr>
        <p:spPr/>
        <p:txBody>
          <a:bodyPr/>
          <a:lstStyle/>
          <a:p>
            <a:r>
              <a:rPr lang="en-US" smtClean="0"/>
              <a:t>IT Quality and Software Test. Topic Equivalence Partitioning and Boundary Value Analysis</a:t>
            </a:r>
            <a:endParaRPr lang="th-TH"/>
          </a:p>
        </p:txBody>
      </p:sp>
      <p:sp>
        <p:nvSpPr>
          <p:cNvPr id="5" name="Slide Number Placeholder 4"/>
          <p:cNvSpPr>
            <a:spLocks noGrp="1"/>
          </p:cNvSpPr>
          <p:nvPr>
            <p:ph type="sldNum" sz="quarter" idx="12"/>
          </p:nvPr>
        </p:nvSpPr>
        <p:spPr/>
        <p:txBody>
          <a:bodyPr/>
          <a:lstStyle/>
          <a:p>
            <a:fld id="{C47F1BCF-1B0A-4C4B-86C3-8A1C8916313F}" type="slidenum">
              <a:rPr lang="th-TH" smtClean="0"/>
              <a:pPr/>
              <a:t>63</a:t>
            </a:fld>
            <a:endParaRPr lang="th-TH"/>
          </a:p>
        </p:txBody>
      </p:sp>
      <p:pic>
        <p:nvPicPr>
          <p:cNvPr id="3074" name="Picture 2"/>
          <p:cNvPicPr>
            <a:picLocks noChangeAspect="1" noChangeArrowheads="1"/>
          </p:cNvPicPr>
          <p:nvPr/>
        </p:nvPicPr>
        <p:blipFill>
          <a:blip r:embed="rId2" cstate="print"/>
          <a:srcRect l="24375" t="28000" r="22500" b="18000"/>
          <a:stretch>
            <a:fillRect/>
          </a:stretch>
        </p:blipFill>
        <p:spPr bwMode="auto">
          <a:xfrm>
            <a:off x="838200" y="1524000"/>
            <a:ext cx="7467600" cy="474412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Triangle Test Cases</a:t>
            </a:r>
            <a:endParaRPr lang="th-TH" dirty="0"/>
          </a:p>
        </p:txBody>
      </p:sp>
      <p:sp>
        <p:nvSpPr>
          <p:cNvPr id="4" name="Date Placeholder 3"/>
          <p:cNvSpPr>
            <a:spLocks noGrp="1"/>
          </p:cNvSpPr>
          <p:nvPr>
            <p:ph type="dt" sz="half" idx="10"/>
          </p:nvPr>
        </p:nvSpPr>
        <p:spPr/>
        <p:txBody>
          <a:bodyPr/>
          <a:lstStyle/>
          <a:p>
            <a:r>
              <a:rPr lang="th-TH" smtClean="0"/>
              <a:t>1/13/2012</a:t>
            </a:r>
            <a:endParaRPr lang="th-TH"/>
          </a:p>
        </p:txBody>
      </p:sp>
      <p:sp>
        <p:nvSpPr>
          <p:cNvPr id="6" name="Footer Placeholder 5"/>
          <p:cNvSpPr>
            <a:spLocks noGrp="1"/>
          </p:cNvSpPr>
          <p:nvPr>
            <p:ph type="ftr" sz="quarter" idx="11"/>
          </p:nvPr>
        </p:nvSpPr>
        <p:spPr/>
        <p:txBody>
          <a:bodyPr/>
          <a:lstStyle/>
          <a:p>
            <a:r>
              <a:rPr lang="en-US" smtClean="0"/>
              <a:t>IT Quality and Software Test. Topic Equivalence Partitioning and Boundary Value Analysis</a:t>
            </a:r>
            <a:endParaRPr lang="th-TH"/>
          </a:p>
        </p:txBody>
      </p:sp>
      <p:sp>
        <p:nvSpPr>
          <p:cNvPr id="5" name="Slide Number Placeholder 4"/>
          <p:cNvSpPr>
            <a:spLocks noGrp="1"/>
          </p:cNvSpPr>
          <p:nvPr>
            <p:ph type="sldNum" sz="quarter" idx="12"/>
          </p:nvPr>
        </p:nvSpPr>
        <p:spPr/>
        <p:txBody>
          <a:bodyPr/>
          <a:lstStyle/>
          <a:p>
            <a:fld id="{C47F1BCF-1B0A-4C4B-86C3-8A1C8916313F}" type="slidenum">
              <a:rPr lang="th-TH" smtClean="0"/>
              <a:pPr/>
              <a:t>64</a:t>
            </a:fld>
            <a:endParaRPr lang="th-TH"/>
          </a:p>
        </p:txBody>
      </p:sp>
      <p:pic>
        <p:nvPicPr>
          <p:cNvPr id="4098" name="Picture 2"/>
          <p:cNvPicPr>
            <a:picLocks noChangeAspect="1" noChangeArrowheads="1"/>
          </p:cNvPicPr>
          <p:nvPr/>
        </p:nvPicPr>
        <p:blipFill>
          <a:blip r:embed="rId2" cstate="print"/>
          <a:srcRect l="24375" t="28000" r="21875" b="19000"/>
          <a:stretch>
            <a:fillRect/>
          </a:stretch>
        </p:blipFill>
        <p:spPr bwMode="auto">
          <a:xfrm>
            <a:off x="762000" y="1447800"/>
            <a:ext cx="7543800" cy="464908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Decision Tables – Applicability</a:t>
            </a:r>
            <a:endParaRPr lang="th-TH" dirty="0"/>
          </a:p>
        </p:txBody>
      </p:sp>
      <p:sp>
        <p:nvSpPr>
          <p:cNvPr id="4" name="Date Placeholder 3"/>
          <p:cNvSpPr>
            <a:spLocks noGrp="1"/>
          </p:cNvSpPr>
          <p:nvPr>
            <p:ph type="dt" sz="half" idx="10"/>
          </p:nvPr>
        </p:nvSpPr>
        <p:spPr/>
        <p:txBody>
          <a:bodyPr/>
          <a:lstStyle/>
          <a:p>
            <a:r>
              <a:rPr lang="th-TH" smtClean="0"/>
              <a:t>1/13/2012</a:t>
            </a:r>
            <a:endParaRPr lang="th-TH"/>
          </a:p>
        </p:txBody>
      </p:sp>
      <p:sp>
        <p:nvSpPr>
          <p:cNvPr id="6" name="Footer Placeholder 5"/>
          <p:cNvSpPr>
            <a:spLocks noGrp="1"/>
          </p:cNvSpPr>
          <p:nvPr>
            <p:ph type="ftr" sz="quarter" idx="11"/>
          </p:nvPr>
        </p:nvSpPr>
        <p:spPr/>
        <p:txBody>
          <a:bodyPr/>
          <a:lstStyle/>
          <a:p>
            <a:r>
              <a:rPr lang="en-US" smtClean="0"/>
              <a:t>IT Quality and Software Test. Topic Equivalence Partitioning and Boundary Value Analysis</a:t>
            </a:r>
            <a:endParaRPr lang="th-TH"/>
          </a:p>
        </p:txBody>
      </p:sp>
      <p:sp>
        <p:nvSpPr>
          <p:cNvPr id="5" name="Slide Number Placeholder 4"/>
          <p:cNvSpPr>
            <a:spLocks noGrp="1"/>
          </p:cNvSpPr>
          <p:nvPr>
            <p:ph type="sldNum" sz="quarter" idx="12"/>
          </p:nvPr>
        </p:nvSpPr>
        <p:spPr/>
        <p:txBody>
          <a:bodyPr/>
          <a:lstStyle/>
          <a:p>
            <a:fld id="{C47F1BCF-1B0A-4C4B-86C3-8A1C8916313F}" type="slidenum">
              <a:rPr lang="th-TH" smtClean="0"/>
              <a:pPr/>
              <a:t>65</a:t>
            </a:fld>
            <a:endParaRPr lang="th-TH"/>
          </a:p>
        </p:txBody>
      </p:sp>
      <p:sp>
        <p:nvSpPr>
          <p:cNvPr id="3" name="Content Placeholder 2"/>
          <p:cNvSpPr>
            <a:spLocks noGrp="1"/>
          </p:cNvSpPr>
          <p:nvPr>
            <p:ph sz="quarter" idx="1"/>
          </p:nvPr>
        </p:nvSpPr>
        <p:spPr/>
        <p:txBody>
          <a:bodyPr>
            <a:normAutofit fontScale="85000" lnSpcReduction="10000"/>
          </a:bodyPr>
          <a:lstStyle/>
          <a:p>
            <a:r>
              <a:rPr lang="en-US" dirty="0" smtClean="0"/>
              <a:t>The specification is given or can be converted to a decision table .</a:t>
            </a:r>
          </a:p>
          <a:p>
            <a:r>
              <a:rPr lang="en-US" dirty="0" smtClean="0"/>
              <a:t>The order in which the predicates are evaluated does not affect the interpretation of the rules or resulting action.</a:t>
            </a:r>
          </a:p>
          <a:p>
            <a:r>
              <a:rPr lang="en-US" dirty="0" smtClean="0"/>
              <a:t>The order of rule evaluation has no effect on resulting action .</a:t>
            </a:r>
          </a:p>
          <a:p>
            <a:r>
              <a:rPr lang="en-US" dirty="0" smtClean="0"/>
              <a:t>Once a rule is satisfied and the action selected, no other rule need be examined.</a:t>
            </a:r>
          </a:p>
          <a:p>
            <a:r>
              <a:rPr lang="en-US" dirty="0" smtClean="0"/>
              <a:t>The order of executing actions in a satisfied rule is of no consequence.</a:t>
            </a:r>
          </a:p>
          <a:p>
            <a:r>
              <a:rPr lang="en-US" dirty="0" smtClean="0"/>
              <a:t>The restrictions do not in reality eliminate many potential applications.</a:t>
            </a:r>
          </a:p>
          <a:p>
            <a:pPr lvl="1"/>
            <a:r>
              <a:rPr lang="en-US" dirty="0" smtClean="0"/>
              <a:t>In most applications, the order in which the predicates are evaluated is immaterial.</a:t>
            </a:r>
          </a:p>
          <a:p>
            <a:pPr lvl="1"/>
            <a:r>
              <a:rPr lang="en-US" dirty="0" smtClean="0"/>
              <a:t>Some specific ordering may be more efficient than some other but in general the ordering is not inherent in the program's logic.</a:t>
            </a:r>
            <a:endParaRPr lang="th-TH" dirty="0"/>
          </a:p>
        </p:txBody>
      </p:sp>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Decision Tables – Properties</a:t>
            </a:r>
            <a:endParaRPr lang="th-TH" dirty="0"/>
          </a:p>
        </p:txBody>
      </p:sp>
      <p:sp>
        <p:nvSpPr>
          <p:cNvPr id="4" name="Date Placeholder 3"/>
          <p:cNvSpPr>
            <a:spLocks noGrp="1"/>
          </p:cNvSpPr>
          <p:nvPr>
            <p:ph type="dt" sz="half" idx="10"/>
          </p:nvPr>
        </p:nvSpPr>
        <p:spPr/>
        <p:txBody>
          <a:bodyPr/>
          <a:lstStyle/>
          <a:p>
            <a:r>
              <a:rPr lang="th-TH" smtClean="0"/>
              <a:t>1/13/2012</a:t>
            </a:r>
            <a:endParaRPr lang="th-TH"/>
          </a:p>
        </p:txBody>
      </p:sp>
      <p:sp>
        <p:nvSpPr>
          <p:cNvPr id="6" name="Footer Placeholder 5"/>
          <p:cNvSpPr>
            <a:spLocks noGrp="1"/>
          </p:cNvSpPr>
          <p:nvPr>
            <p:ph type="ftr" sz="quarter" idx="11"/>
          </p:nvPr>
        </p:nvSpPr>
        <p:spPr/>
        <p:txBody>
          <a:bodyPr/>
          <a:lstStyle/>
          <a:p>
            <a:r>
              <a:rPr lang="en-US" smtClean="0"/>
              <a:t>IT Quality and Software Test. Topic Equivalence Partitioning and Boundary Value Analysis</a:t>
            </a:r>
            <a:endParaRPr lang="th-TH"/>
          </a:p>
        </p:txBody>
      </p:sp>
      <p:sp>
        <p:nvSpPr>
          <p:cNvPr id="5" name="Slide Number Placeholder 4"/>
          <p:cNvSpPr>
            <a:spLocks noGrp="1"/>
          </p:cNvSpPr>
          <p:nvPr>
            <p:ph type="sldNum" sz="quarter" idx="12"/>
          </p:nvPr>
        </p:nvSpPr>
        <p:spPr/>
        <p:txBody>
          <a:bodyPr/>
          <a:lstStyle/>
          <a:p>
            <a:fld id="{C47F1BCF-1B0A-4C4B-86C3-8A1C8916313F}" type="slidenum">
              <a:rPr lang="th-TH" smtClean="0"/>
              <a:pPr/>
              <a:t>66</a:t>
            </a:fld>
            <a:endParaRPr lang="th-TH"/>
          </a:p>
        </p:txBody>
      </p:sp>
      <p:sp>
        <p:nvSpPr>
          <p:cNvPr id="3" name="Content Placeholder 2"/>
          <p:cNvSpPr>
            <a:spLocks noGrp="1"/>
          </p:cNvSpPr>
          <p:nvPr>
            <p:ph sz="quarter" idx="1"/>
          </p:nvPr>
        </p:nvSpPr>
        <p:spPr/>
        <p:txBody>
          <a:bodyPr>
            <a:normAutofit/>
          </a:bodyPr>
          <a:lstStyle/>
          <a:p>
            <a:r>
              <a:rPr lang="en-US" dirty="0" smtClean="0"/>
              <a:t>You have constructed a decision table</a:t>
            </a:r>
          </a:p>
          <a:p>
            <a:r>
              <a:rPr lang="en-US" dirty="0" smtClean="0"/>
              <a:t>Before deriving test cases, ensure that</a:t>
            </a:r>
          </a:p>
          <a:p>
            <a:pPr lvl="1"/>
            <a:r>
              <a:rPr lang="en-US" dirty="0" smtClean="0"/>
              <a:t>The rules are complete</a:t>
            </a:r>
          </a:p>
          <a:p>
            <a:pPr lvl="2"/>
            <a:r>
              <a:rPr lang="en-US" dirty="0" smtClean="0"/>
              <a:t>Every combination of predicate truth values is explicit in the decision table</a:t>
            </a:r>
          </a:p>
          <a:p>
            <a:pPr lvl="1"/>
            <a:r>
              <a:rPr lang="en-US" dirty="0" smtClean="0"/>
              <a:t>The rules are consistent</a:t>
            </a:r>
          </a:p>
          <a:p>
            <a:pPr lvl="2"/>
            <a:r>
              <a:rPr lang="en-US" dirty="0" smtClean="0"/>
              <a:t>Every combination of predicate truth values results in only one action or set of actions</a:t>
            </a:r>
            <a:endParaRPr lang="th-TH" dirty="0"/>
          </a:p>
        </p:txBody>
      </p:sp>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Guidelines for Decision Table Based Testing</a:t>
            </a:r>
            <a:endParaRPr lang="th-TH" dirty="0"/>
          </a:p>
        </p:txBody>
      </p:sp>
      <p:sp>
        <p:nvSpPr>
          <p:cNvPr id="4" name="Date Placeholder 3"/>
          <p:cNvSpPr>
            <a:spLocks noGrp="1"/>
          </p:cNvSpPr>
          <p:nvPr>
            <p:ph type="dt" sz="half" idx="10"/>
          </p:nvPr>
        </p:nvSpPr>
        <p:spPr/>
        <p:txBody>
          <a:bodyPr/>
          <a:lstStyle/>
          <a:p>
            <a:r>
              <a:rPr lang="th-TH" smtClean="0"/>
              <a:t>1/13/2012</a:t>
            </a:r>
            <a:endParaRPr lang="th-TH"/>
          </a:p>
        </p:txBody>
      </p:sp>
      <p:sp>
        <p:nvSpPr>
          <p:cNvPr id="6" name="Footer Placeholder 5"/>
          <p:cNvSpPr>
            <a:spLocks noGrp="1"/>
          </p:cNvSpPr>
          <p:nvPr>
            <p:ph type="ftr" sz="quarter" idx="11"/>
          </p:nvPr>
        </p:nvSpPr>
        <p:spPr/>
        <p:txBody>
          <a:bodyPr/>
          <a:lstStyle/>
          <a:p>
            <a:r>
              <a:rPr lang="en-US" smtClean="0"/>
              <a:t>IT Quality and Software Test. Topic Equivalence Partitioning and Boundary Value Analysis</a:t>
            </a:r>
            <a:endParaRPr lang="th-TH"/>
          </a:p>
        </p:txBody>
      </p:sp>
      <p:sp>
        <p:nvSpPr>
          <p:cNvPr id="5" name="Slide Number Placeholder 4"/>
          <p:cNvSpPr>
            <a:spLocks noGrp="1"/>
          </p:cNvSpPr>
          <p:nvPr>
            <p:ph type="sldNum" sz="quarter" idx="12"/>
          </p:nvPr>
        </p:nvSpPr>
        <p:spPr/>
        <p:txBody>
          <a:bodyPr/>
          <a:lstStyle/>
          <a:p>
            <a:fld id="{C47F1BCF-1B0A-4C4B-86C3-8A1C8916313F}" type="slidenum">
              <a:rPr lang="th-TH" smtClean="0"/>
              <a:pPr/>
              <a:t>67</a:t>
            </a:fld>
            <a:endParaRPr lang="th-TH"/>
          </a:p>
        </p:txBody>
      </p:sp>
      <p:sp>
        <p:nvSpPr>
          <p:cNvPr id="3" name="Content Placeholder 2"/>
          <p:cNvSpPr>
            <a:spLocks noGrp="1"/>
          </p:cNvSpPr>
          <p:nvPr>
            <p:ph sz="quarter" idx="1"/>
          </p:nvPr>
        </p:nvSpPr>
        <p:spPr>
          <a:xfrm>
            <a:off x="457200" y="1600200"/>
            <a:ext cx="8229600" cy="4953000"/>
          </a:xfrm>
        </p:spPr>
        <p:txBody>
          <a:bodyPr>
            <a:normAutofit fontScale="92500" lnSpcReduction="10000"/>
          </a:bodyPr>
          <a:lstStyle/>
          <a:p>
            <a:r>
              <a:rPr lang="en-US" dirty="0" smtClean="0"/>
              <a:t>This technique works well where lot of decision making takes place such as the triangle problem.</a:t>
            </a:r>
            <a:br>
              <a:rPr lang="en-US" dirty="0" smtClean="0"/>
            </a:br>
            <a:endParaRPr lang="en-US" dirty="0" smtClean="0"/>
          </a:p>
          <a:p>
            <a:r>
              <a:rPr lang="en-US" dirty="0" smtClean="0"/>
              <a:t>The decision table technique is indicated for applications characterized by any of the following </a:t>
            </a:r>
          </a:p>
          <a:p>
            <a:pPr lvl="1"/>
            <a:r>
              <a:rPr lang="en-US" dirty="0" smtClean="0"/>
              <a:t>Prominent if-then-else logic.</a:t>
            </a:r>
          </a:p>
          <a:p>
            <a:pPr lvl="1"/>
            <a:r>
              <a:rPr lang="en-US" dirty="0" smtClean="0"/>
              <a:t>Logical relationships among input variables.</a:t>
            </a:r>
          </a:p>
          <a:p>
            <a:pPr lvl="1"/>
            <a:r>
              <a:rPr lang="en-US" dirty="0" smtClean="0"/>
              <a:t>Calculations involving subsets of the input variables.</a:t>
            </a:r>
          </a:p>
          <a:p>
            <a:pPr lvl="1"/>
            <a:r>
              <a:rPr lang="en-US" dirty="0" smtClean="0"/>
              <a:t>Cause-and-effect relationships between inputs and outputs. </a:t>
            </a:r>
          </a:p>
          <a:p>
            <a:pPr lvl="1"/>
            <a:r>
              <a:rPr lang="en-US" dirty="0" smtClean="0"/>
              <a:t>High </a:t>
            </a:r>
            <a:r>
              <a:rPr lang="en-US" dirty="0" err="1" smtClean="0"/>
              <a:t>cyclomatic</a:t>
            </a:r>
            <a:r>
              <a:rPr lang="en-US" dirty="0" smtClean="0"/>
              <a:t> complexity.</a:t>
            </a:r>
            <a:br>
              <a:rPr lang="en-US" dirty="0" smtClean="0"/>
            </a:br>
            <a:endParaRPr lang="en-US" dirty="0" smtClean="0"/>
          </a:p>
          <a:p>
            <a:r>
              <a:rPr lang="en-US" dirty="0" smtClean="0"/>
              <a:t>Decision tables do not scale up well. We need to 'factor' large tables into smaller ones to remove redundancy.</a:t>
            </a:r>
            <a:br>
              <a:rPr lang="en-US" dirty="0" smtClean="0"/>
            </a:br>
            <a:endParaRPr lang="en-US" dirty="0" smtClean="0"/>
          </a:p>
        </p:txBody>
      </p:sp>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Advantages of Decision Tables:</a:t>
            </a:r>
            <a:endParaRPr lang="th-TH" dirty="0"/>
          </a:p>
        </p:txBody>
      </p:sp>
      <p:sp>
        <p:nvSpPr>
          <p:cNvPr id="4" name="Date Placeholder 3"/>
          <p:cNvSpPr>
            <a:spLocks noGrp="1"/>
          </p:cNvSpPr>
          <p:nvPr>
            <p:ph type="dt" sz="half" idx="10"/>
          </p:nvPr>
        </p:nvSpPr>
        <p:spPr/>
        <p:txBody>
          <a:bodyPr/>
          <a:lstStyle/>
          <a:p>
            <a:r>
              <a:rPr lang="th-TH" smtClean="0"/>
              <a:t>1/13/2012</a:t>
            </a:r>
            <a:endParaRPr lang="th-TH"/>
          </a:p>
        </p:txBody>
      </p:sp>
      <p:sp>
        <p:nvSpPr>
          <p:cNvPr id="6" name="Footer Placeholder 5"/>
          <p:cNvSpPr>
            <a:spLocks noGrp="1"/>
          </p:cNvSpPr>
          <p:nvPr>
            <p:ph type="ftr" sz="quarter" idx="11"/>
          </p:nvPr>
        </p:nvSpPr>
        <p:spPr/>
        <p:txBody>
          <a:bodyPr/>
          <a:lstStyle/>
          <a:p>
            <a:r>
              <a:rPr lang="en-US" smtClean="0"/>
              <a:t>IT Quality and Software Test. Topic Equivalence Partitioning and Boundary Value Analysis</a:t>
            </a:r>
            <a:endParaRPr lang="th-TH"/>
          </a:p>
        </p:txBody>
      </p:sp>
      <p:sp>
        <p:nvSpPr>
          <p:cNvPr id="5" name="Slide Number Placeholder 4"/>
          <p:cNvSpPr>
            <a:spLocks noGrp="1"/>
          </p:cNvSpPr>
          <p:nvPr>
            <p:ph type="sldNum" sz="quarter" idx="12"/>
          </p:nvPr>
        </p:nvSpPr>
        <p:spPr/>
        <p:txBody>
          <a:bodyPr/>
          <a:lstStyle/>
          <a:p>
            <a:fld id="{C47F1BCF-1B0A-4C4B-86C3-8A1C8916313F}" type="slidenum">
              <a:rPr lang="th-TH" smtClean="0"/>
              <a:pPr/>
              <a:t>68</a:t>
            </a:fld>
            <a:endParaRPr lang="th-TH"/>
          </a:p>
        </p:txBody>
      </p:sp>
      <p:sp>
        <p:nvSpPr>
          <p:cNvPr id="3" name="Content Placeholder 2"/>
          <p:cNvSpPr>
            <a:spLocks noGrp="1"/>
          </p:cNvSpPr>
          <p:nvPr>
            <p:ph sz="quarter" idx="1"/>
          </p:nvPr>
        </p:nvSpPr>
        <p:spPr/>
        <p:txBody>
          <a:bodyPr>
            <a:normAutofit/>
          </a:bodyPr>
          <a:lstStyle/>
          <a:p>
            <a:r>
              <a:rPr lang="en-US" dirty="0" smtClean="0"/>
              <a:t>This type of testing also works iteratively. The table that is drawn in the first iteration, acts as a stepping stone to derive new decision table(s), if the initial table is unsatisfactory.</a:t>
            </a:r>
          </a:p>
          <a:p>
            <a:r>
              <a:rPr lang="en-US" dirty="0" smtClean="0"/>
              <a:t>These tables guarantee that we consider every possible combination of condition values. This is known as its </a:t>
            </a:r>
            <a:r>
              <a:rPr lang="en-US" b="1" dirty="0" smtClean="0"/>
              <a:t>"completeness property"</a:t>
            </a:r>
            <a:r>
              <a:rPr lang="en-US" dirty="0" smtClean="0"/>
              <a:t>. This property promises a form of complete testing as compared to other techniques.</a:t>
            </a:r>
          </a:p>
          <a:p>
            <a:r>
              <a:rPr lang="en-US" dirty="0" smtClean="0"/>
              <a:t>Decision tables are declarative. There is no particular order for conditions and actions to occur.</a:t>
            </a:r>
          </a:p>
          <a:p>
            <a:endParaRPr lang="th-TH" dirty="0"/>
          </a:p>
        </p:txBody>
      </p:sp>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Disadvantages of Decision Tables</a:t>
            </a:r>
            <a:endParaRPr lang="th-TH" dirty="0"/>
          </a:p>
        </p:txBody>
      </p:sp>
      <p:sp>
        <p:nvSpPr>
          <p:cNvPr id="4" name="Date Placeholder 3"/>
          <p:cNvSpPr>
            <a:spLocks noGrp="1"/>
          </p:cNvSpPr>
          <p:nvPr>
            <p:ph type="dt" sz="half" idx="10"/>
          </p:nvPr>
        </p:nvSpPr>
        <p:spPr/>
        <p:txBody>
          <a:bodyPr/>
          <a:lstStyle/>
          <a:p>
            <a:r>
              <a:rPr lang="th-TH" smtClean="0"/>
              <a:t>1/13/2012</a:t>
            </a:r>
            <a:endParaRPr lang="th-TH"/>
          </a:p>
        </p:txBody>
      </p:sp>
      <p:sp>
        <p:nvSpPr>
          <p:cNvPr id="6" name="Footer Placeholder 5"/>
          <p:cNvSpPr>
            <a:spLocks noGrp="1"/>
          </p:cNvSpPr>
          <p:nvPr>
            <p:ph type="ftr" sz="quarter" idx="11"/>
          </p:nvPr>
        </p:nvSpPr>
        <p:spPr/>
        <p:txBody>
          <a:bodyPr/>
          <a:lstStyle/>
          <a:p>
            <a:r>
              <a:rPr lang="en-US" smtClean="0"/>
              <a:t>IT Quality and Software Test. Topic Equivalence Partitioning and Boundary Value Analysis</a:t>
            </a:r>
            <a:endParaRPr lang="th-TH"/>
          </a:p>
        </p:txBody>
      </p:sp>
      <p:sp>
        <p:nvSpPr>
          <p:cNvPr id="5" name="Slide Number Placeholder 4"/>
          <p:cNvSpPr>
            <a:spLocks noGrp="1"/>
          </p:cNvSpPr>
          <p:nvPr>
            <p:ph type="sldNum" sz="quarter" idx="12"/>
          </p:nvPr>
        </p:nvSpPr>
        <p:spPr/>
        <p:txBody>
          <a:bodyPr/>
          <a:lstStyle/>
          <a:p>
            <a:fld id="{C47F1BCF-1B0A-4C4B-86C3-8A1C8916313F}" type="slidenum">
              <a:rPr lang="th-TH" smtClean="0"/>
              <a:pPr/>
              <a:t>69</a:t>
            </a:fld>
            <a:endParaRPr lang="th-TH"/>
          </a:p>
        </p:txBody>
      </p:sp>
      <p:sp>
        <p:nvSpPr>
          <p:cNvPr id="3" name="Content Placeholder 2"/>
          <p:cNvSpPr>
            <a:spLocks noGrp="1"/>
          </p:cNvSpPr>
          <p:nvPr>
            <p:ph sz="quarter" idx="1"/>
          </p:nvPr>
        </p:nvSpPr>
        <p:spPr/>
        <p:txBody>
          <a:bodyPr/>
          <a:lstStyle/>
          <a:p>
            <a:r>
              <a:rPr lang="en-US" dirty="0" smtClean="0"/>
              <a:t>Decision tables do not scale up well. We need to "factor" large tables into smaller ones to remove redundancy.</a:t>
            </a:r>
            <a:endParaRPr lang="th-TH"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a:xfrm>
            <a:off x="609600" y="228600"/>
            <a:ext cx="8229600" cy="792162"/>
          </a:xfrm>
          <a:prstGeom prst="rect">
            <a:avLst/>
          </a:prstGeom>
        </p:spPr>
        <p:txBody>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smtClean="0">
                <a:ln>
                  <a:noFill/>
                </a:ln>
                <a:solidFill>
                  <a:schemeClr val="tx1"/>
                </a:solidFill>
                <a:effectLst/>
                <a:uLnTx/>
                <a:uFillTx/>
                <a:latin typeface="+mj-lt"/>
                <a:ea typeface="+mj-ea"/>
                <a:cs typeface="+mj-cs"/>
              </a:rPr>
              <a:t>Equivalence Partitioning</a:t>
            </a:r>
          </a:p>
        </p:txBody>
      </p:sp>
      <p:grpSp>
        <p:nvGrpSpPr>
          <p:cNvPr id="3" name="Group 4"/>
          <p:cNvGrpSpPr>
            <a:grpSpLocks/>
          </p:cNvGrpSpPr>
          <p:nvPr/>
        </p:nvGrpSpPr>
        <p:grpSpPr bwMode="auto">
          <a:xfrm>
            <a:off x="1897063" y="1839913"/>
            <a:ext cx="1123950" cy="3122612"/>
            <a:chOff x="1099" y="1063"/>
            <a:chExt cx="708" cy="1967"/>
          </a:xfrm>
        </p:grpSpPr>
        <p:sp>
          <p:nvSpPr>
            <p:cNvPr id="4" name="Freeform 5"/>
            <p:cNvSpPr>
              <a:spLocks/>
            </p:cNvSpPr>
            <p:nvPr/>
          </p:nvSpPr>
          <p:spPr bwMode="auto">
            <a:xfrm>
              <a:off x="1099" y="1063"/>
              <a:ext cx="526" cy="67"/>
            </a:xfrm>
            <a:custGeom>
              <a:avLst/>
              <a:gdLst>
                <a:gd name="T0" fmla="*/ 482 w 526"/>
                <a:gd name="T1" fmla="*/ 66 h 67"/>
                <a:gd name="T2" fmla="*/ 0 w 526"/>
                <a:gd name="T3" fmla="*/ 66 h 67"/>
                <a:gd name="T4" fmla="*/ 46 w 526"/>
                <a:gd name="T5" fmla="*/ 0 h 67"/>
                <a:gd name="T6" fmla="*/ 525 w 526"/>
                <a:gd name="T7" fmla="*/ 0 h 67"/>
                <a:gd name="T8" fmla="*/ 482 w 526"/>
                <a:gd name="T9" fmla="*/ 66 h 67"/>
                <a:gd name="T10" fmla="*/ 0 60000 65536"/>
                <a:gd name="T11" fmla="*/ 0 60000 65536"/>
                <a:gd name="T12" fmla="*/ 0 60000 65536"/>
                <a:gd name="T13" fmla="*/ 0 60000 65536"/>
                <a:gd name="T14" fmla="*/ 0 60000 65536"/>
                <a:gd name="T15" fmla="*/ 0 w 526"/>
                <a:gd name="T16" fmla="*/ 0 h 67"/>
                <a:gd name="T17" fmla="*/ 526 w 526"/>
                <a:gd name="T18" fmla="*/ 67 h 67"/>
              </a:gdLst>
              <a:ahLst/>
              <a:cxnLst>
                <a:cxn ang="T10">
                  <a:pos x="T0" y="T1"/>
                </a:cxn>
                <a:cxn ang="T11">
                  <a:pos x="T2" y="T3"/>
                </a:cxn>
                <a:cxn ang="T12">
                  <a:pos x="T4" y="T5"/>
                </a:cxn>
                <a:cxn ang="T13">
                  <a:pos x="T6" y="T7"/>
                </a:cxn>
                <a:cxn ang="T14">
                  <a:pos x="T8" y="T9"/>
                </a:cxn>
              </a:cxnLst>
              <a:rect l="T15" t="T16" r="T17" b="T18"/>
              <a:pathLst>
                <a:path w="526" h="67">
                  <a:moveTo>
                    <a:pt x="482" y="66"/>
                  </a:moveTo>
                  <a:lnTo>
                    <a:pt x="0" y="66"/>
                  </a:lnTo>
                  <a:lnTo>
                    <a:pt x="46" y="0"/>
                  </a:lnTo>
                  <a:lnTo>
                    <a:pt x="525" y="0"/>
                  </a:lnTo>
                  <a:lnTo>
                    <a:pt x="482" y="66"/>
                  </a:lnTo>
                </a:path>
              </a:pathLst>
            </a:custGeom>
            <a:solidFill>
              <a:srgbClr val="5F009F"/>
            </a:solidFill>
            <a:ln w="12700" cap="rnd">
              <a:solidFill>
                <a:srgbClr val="000000"/>
              </a:solidFill>
              <a:round/>
              <a:headEnd/>
              <a:tailEnd/>
            </a:ln>
          </p:spPr>
          <p:txBody>
            <a:bodyPr/>
            <a:lstStyle/>
            <a:p>
              <a:endParaRPr lang="th-TH"/>
            </a:p>
          </p:txBody>
        </p:sp>
        <p:sp>
          <p:nvSpPr>
            <p:cNvPr id="5" name="Freeform 6"/>
            <p:cNvSpPr>
              <a:spLocks/>
            </p:cNvSpPr>
            <p:nvPr/>
          </p:nvSpPr>
          <p:spPr bwMode="auto">
            <a:xfrm>
              <a:off x="1581" y="1063"/>
              <a:ext cx="225" cy="1010"/>
            </a:xfrm>
            <a:custGeom>
              <a:avLst/>
              <a:gdLst>
                <a:gd name="T0" fmla="*/ 43 w 225"/>
                <a:gd name="T1" fmla="*/ 0 h 1010"/>
                <a:gd name="T2" fmla="*/ 0 w 225"/>
                <a:gd name="T3" fmla="*/ 66 h 1010"/>
                <a:gd name="T4" fmla="*/ 186 w 225"/>
                <a:gd name="T5" fmla="*/ 1009 h 1010"/>
                <a:gd name="T6" fmla="*/ 224 w 225"/>
                <a:gd name="T7" fmla="*/ 957 h 1010"/>
                <a:gd name="T8" fmla="*/ 43 w 225"/>
                <a:gd name="T9" fmla="*/ 0 h 1010"/>
                <a:gd name="T10" fmla="*/ 0 60000 65536"/>
                <a:gd name="T11" fmla="*/ 0 60000 65536"/>
                <a:gd name="T12" fmla="*/ 0 60000 65536"/>
                <a:gd name="T13" fmla="*/ 0 60000 65536"/>
                <a:gd name="T14" fmla="*/ 0 60000 65536"/>
                <a:gd name="T15" fmla="*/ 0 w 225"/>
                <a:gd name="T16" fmla="*/ 0 h 1010"/>
                <a:gd name="T17" fmla="*/ 225 w 225"/>
                <a:gd name="T18" fmla="*/ 1010 h 1010"/>
              </a:gdLst>
              <a:ahLst/>
              <a:cxnLst>
                <a:cxn ang="T10">
                  <a:pos x="T0" y="T1"/>
                </a:cxn>
                <a:cxn ang="T11">
                  <a:pos x="T2" y="T3"/>
                </a:cxn>
                <a:cxn ang="T12">
                  <a:pos x="T4" y="T5"/>
                </a:cxn>
                <a:cxn ang="T13">
                  <a:pos x="T6" y="T7"/>
                </a:cxn>
                <a:cxn ang="T14">
                  <a:pos x="T8" y="T9"/>
                </a:cxn>
              </a:cxnLst>
              <a:rect l="T15" t="T16" r="T17" b="T18"/>
              <a:pathLst>
                <a:path w="225" h="1010">
                  <a:moveTo>
                    <a:pt x="43" y="0"/>
                  </a:moveTo>
                  <a:lnTo>
                    <a:pt x="0" y="66"/>
                  </a:lnTo>
                  <a:lnTo>
                    <a:pt x="186" y="1009"/>
                  </a:lnTo>
                  <a:lnTo>
                    <a:pt x="224" y="957"/>
                  </a:lnTo>
                  <a:lnTo>
                    <a:pt x="43" y="0"/>
                  </a:lnTo>
                </a:path>
              </a:pathLst>
            </a:custGeom>
            <a:solidFill>
              <a:srgbClr val="9F3FDF"/>
            </a:solidFill>
            <a:ln w="12700" cap="rnd">
              <a:solidFill>
                <a:srgbClr val="000000"/>
              </a:solidFill>
              <a:round/>
              <a:headEnd/>
              <a:tailEnd/>
            </a:ln>
          </p:spPr>
          <p:txBody>
            <a:bodyPr/>
            <a:lstStyle/>
            <a:p>
              <a:endParaRPr lang="th-TH"/>
            </a:p>
          </p:txBody>
        </p:sp>
        <p:sp>
          <p:nvSpPr>
            <p:cNvPr id="6" name="Freeform 7"/>
            <p:cNvSpPr>
              <a:spLocks/>
            </p:cNvSpPr>
            <p:nvPr/>
          </p:nvSpPr>
          <p:spPr bwMode="auto">
            <a:xfrm>
              <a:off x="1586" y="2018"/>
              <a:ext cx="221" cy="1012"/>
            </a:xfrm>
            <a:custGeom>
              <a:avLst/>
              <a:gdLst>
                <a:gd name="T0" fmla="*/ 220 w 221"/>
                <a:gd name="T1" fmla="*/ 0 h 1012"/>
                <a:gd name="T2" fmla="*/ 181 w 221"/>
                <a:gd name="T3" fmla="*/ 53 h 1012"/>
                <a:gd name="T4" fmla="*/ 0 w 221"/>
                <a:gd name="T5" fmla="*/ 1011 h 1012"/>
                <a:gd name="T6" fmla="*/ 42 w 221"/>
                <a:gd name="T7" fmla="*/ 949 h 1012"/>
                <a:gd name="T8" fmla="*/ 220 w 221"/>
                <a:gd name="T9" fmla="*/ 0 h 1012"/>
                <a:gd name="T10" fmla="*/ 0 60000 65536"/>
                <a:gd name="T11" fmla="*/ 0 60000 65536"/>
                <a:gd name="T12" fmla="*/ 0 60000 65536"/>
                <a:gd name="T13" fmla="*/ 0 60000 65536"/>
                <a:gd name="T14" fmla="*/ 0 60000 65536"/>
                <a:gd name="T15" fmla="*/ 0 w 221"/>
                <a:gd name="T16" fmla="*/ 0 h 1012"/>
                <a:gd name="T17" fmla="*/ 221 w 221"/>
                <a:gd name="T18" fmla="*/ 1012 h 1012"/>
              </a:gdLst>
              <a:ahLst/>
              <a:cxnLst>
                <a:cxn ang="T10">
                  <a:pos x="T0" y="T1"/>
                </a:cxn>
                <a:cxn ang="T11">
                  <a:pos x="T2" y="T3"/>
                </a:cxn>
                <a:cxn ang="T12">
                  <a:pos x="T4" y="T5"/>
                </a:cxn>
                <a:cxn ang="T13">
                  <a:pos x="T6" y="T7"/>
                </a:cxn>
                <a:cxn ang="T14">
                  <a:pos x="T8" y="T9"/>
                </a:cxn>
              </a:cxnLst>
              <a:rect l="T15" t="T16" r="T17" b="T18"/>
              <a:pathLst>
                <a:path w="221" h="1012">
                  <a:moveTo>
                    <a:pt x="220" y="0"/>
                  </a:moveTo>
                  <a:lnTo>
                    <a:pt x="181" y="53"/>
                  </a:lnTo>
                  <a:lnTo>
                    <a:pt x="0" y="1011"/>
                  </a:lnTo>
                  <a:lnTo>
                    <a:pt x="42" y="949"/>
                  </a:lnTo>
                  <a:lnTo>
                    <a:pt x="220" y="0"/>
                  </a:lnTo>
                </a:path>
              </a:pathLst>
            </a:custGeom>
            <a:solidFill>
              <a:srgbClr val="DF9FFF"/>
            </a:solidFill>
            <a:ln w="12700" cap="rnd">
              <a:solidFill>
                <a:srgbClr val="000000"/>
              </a:solidFill>
              <a:round/>
              <a:headEnd/>
              <a:tailEnd/>
            </a:ln>
          </p:spPr>
          <p:txBody>
            <a:bodyPr/>
            <a:lstStyle/>
            <a:p>
              <a:endParaRPr lang="th-TH"/>
            </a:p>
          </p:txBody>
        </p:sp>
        <p:sp>
          <p:nvSpPr>
            <p:cNvPr id="7" name="Freeform 8"/>
            <p:cNvSpPr>
              <a:spLocks/>
            </p:cNvSpPr>
            <p:nvPr/>
          </p:nvSpPr>
          <p:spPr bwMode="auto">
            <a:xfrm>
              <a:off x="1099" y="1129"/>
              <a:ext cx="669" cy="1901"/>
            </a:xfrm>
            <a:custGeom>
              <a:avLst/>
              <a:gdLst>
                <a:gd name="T0" fmla="*/ 482 w 669"/>
                <a:gd name="T1" fmla="*/ 0 h 1901"/>
                <a:gd name="T2" fmla="*/ 0 w 669"/>
                <a:gd name="T3" fmla="*/ 0 h 1901"/>
                <a:gd name="T4" fmla="*/ 0 w 669"/>
                <a:gd name="T5" fmla="*/ 1900 h 1901"/>
                <a:gd name="T6" fmla="*/ 487 w 669"/>
                <a:gd name="T7" fmla="*/ 1900 h 1901"/>
                <a:gd name="T8" fmla="*/ 668 w 669"/>
                <a:gd name="T9" fmla="*/ 942 h 1901"/>
                <a:gd name="T10" fmla="*/ 482 w 669"/>
                <a:gd name="T11" fmla="*/ 0 h 1901"/>
                <a:gd name="T12" fmla="*/ 0 60000 65536"/>
                <a:gd name="T13" fmla="*/ 0 60000 65536"/>
                <a:gd name="T14" fmla="*/ 0 60000 65536"/>
                <a:gd name="T15" fmla="*/ 0 60000 65536"/>
                <a:gd name="T16" fmla="*/ 0 60000 65536"/>
                <a:gd name="T17" fmla="*/ 0 60000 65536"/>
                <a:gd name="T18" fmla="*/ 0 w 669"/>
                <a:gd name="T19" fmla="*/ 0 h 1901"/>
                <a:gd name="T20" fmla="*/ 669 w 669"/>
                <a:gd name="T21" fmla="*/ 1901 h 1901"/>
              </a:gdLst>
              <a:ahLst/>
              <a:cxnLst>
                <a:cxn ang="T12">
                  <a:pos x="T0" y="T1"/>
                </a:cxn>
                <a:cxn ang="T13">
                  <a:pos x="T2" y="T3"/>
                </a:cxn>
                <a:cxn ang="T14">
                  <a:pos x="T4" y="T5"/>
                </a:cxn>
                <a:cxn ang="T15">
                  <a:pos x="T6" y="T7"/>
                </a:cxn>
                <a:cxn ang="T16">
                  <a:pos x="T8" y="T9"/>
                </a:cxn>
                <a:cxn ang="T17">
                  <a:pos x="T10" y="T11"/>
                </a:cxn>
              </a:cxnLst>
              <a:rect l="T18" t="T19" r="T20" b="T21"/>
              <a:pathLst>
                <a:path w="669" h="1901">
                  <a:moveTo>
                    <a:pt x="482" y="0"/>
                  </a:moveTo>
                  <a:lnTo>
                    <a:pt x="0" y="0"/>
                  </a:lnTo>
                  <a:lnTo>
                    <a:pt x="0" y="1900"/>
                  </a:lnTo>
                  <a:lnTo>
                    <a:pt x="487" y="1900"/>
                  </a:lnTo>
                  <a:lnTo>
                    <a:pt x="668" y="942"/>
                  </a:lnTo>
                  <a:lnTo>
                    <a:pt x="482" y="0"/>
                  </a:lnTo>
                </a:path>
              </a:pathLst>
            </a:custGeom>
            <a:solidFill>
              <a:srgbClr val="7F00DF"/>
            </a:solidFill>
            <a:ln w="12700" cap="rnd">
              <a:solidFill>
                <a:srgbClr val="000000"/>
              </a:solidFill>
              <a:round/>
              <a:headEnd/>
              <a:tailEnd/>
            </a:ln>
          </p:spPr>
          <p:txBody>
            <a:bodyPr/>
            <a:lstStyle/>
            <a:p>
              <a:endParaRPr lang="th-TH"/>
            </a:p>
          </p:txBody>
        </p:sp>
      </p:grpSp>
      <p:grpSp>
        <p:nvGrpSpPr>
          <p:cNvPr id="8" name="Group 9"/>
          <p:cNvGrpSpPr>
            <a:grpSpLocks/>
          </p:cNvGrpSpPr>
          <p:nvPr/>
        </p:nvGrpSpPr>
        <p:grpSpPr bwMode="auto">
          <a:xfrm>
            <a:off x="3683000" y="1839913"/>
            <a:ext cx="1123950" cy="3122612"/>
            <a:chOff x="2224" y="1063"/>
            <a:chExt cx="708" cy="1967"/>
          </a:xfrm>
        </p:grpSpPr>
        <p:sp>
          <p:nvSpPr>
            <p:cNvPr id="9" name="Freeform 10"/>
            <p:cNvSpPr>
              <a:spLocks/>
            </p:cNvSpPr>
            <p:nvPr/>
          </p:nvSpPr>
          <p:spPr bwMode="auto">
            <a:xfrm>
              <a:off x="2224" y="1063"/>
              <a:ext cx="527" cy="67"/>
            </a:xfrm>
            <a:custGeom>
              <a:avLst/>
              <a:gdLst>
                <a:gd name="T0" fmla="*/ 482 w 527"/>
                <a:gd name="T1" fmla="*/ 66 h 67"/>
                <a:gd name="T2" fmla="*/ 0 w 527"/>
                <a:gd name="T3" fmla="*/ 66 h 67"/>
                <a:gd name="T4" fmla="*/ 46 w 527"/>
                <a:gd name="T5" fmla="*/ 0 h 67"/>
                <a:gd name="T6" fmla="*/ 526 w 527"/>
                <a:gd name="T7" fmla="*/ 0 h 67"/>
                <a:gd name="T8" fmla="*/ 482 w 527"/>
                <a:gd name="T9" fmla="*/ 66 h 67"/>
                <a:gd name="T10" fmla="*/ 0 60000 65536"/>
                <a:gd name="T11" fmla="*/ 0 60000 65536"/>
                <a:gd name="T12" fmla="*/ 0 60000 65536"/>
                <a:gd name="T13" fmla="*/ 0 60000 65536"/>
                <a:gd name="T14" fmla="*/ 0 60000 65536"/>
                <a:gd name="T15" fmla="*/ 0 w 527"/>
                <a:gd name="T16" fmla="*/ 0 h 67"/>
                <a:gd name="T17" fmla="*/ 527 w 527"/>
                <a:gd name="T18" fmla="*/ 67 h 67"/>
              </a:gdLst>
              <a:ahLst/>
              <a:cxnLst>
                <a:cxn ang="T10">
                  <a:pos x="T0" y="T1"/>
                </a:cxn>
                <a:cxn ang="T11">
                  <a:pos x="T2" y="T3"/>
                </a:cxn>
                <a:cxn ang="T12">
                  <a:pos x="T4" y="T5"/>
                </a:cxn>
                <a:cxn ang="T13">
                  <a:pos x="T6" y="T7"/>
                </a:cxn>
                <a:cxn ang="T14">
                  <a:pos x="T8" y="T9"/>
                </a:cxn>
              </a:cxnLst>
              <a:rect l="T15" t="T16" r="T17" b="T18"/>
              <a:pathLst>
                <a:path w="527" h="67">
                  <a:moveTo>
                    <a:pt x="482" y="66"/>
                  </a:moveTo>
                  <a:lnTo>
                    <a:pt x="0" y="66"/>
                  </a:lnTo>
                  <a:lnTo>
                    <a:pt x="46" y="0"/>
                  </a:lnTo>
                  <a:lnTo>
                    <a:pt x="526" y="0"/>
                  </a:lnTo>
                  <a:lnTo>
                    <a:pt x="482" y="66"/>
                  </a:lnTo>
                </a:path>
              </a:pathLst>
            </a:custGeom>
            <a:solidFill>
              <a:srgbClr val="800000"/>
            </a:solidFill>
            <a:ln w="12700" cap="rnd">
              <a:solidFill>
                <a:srgbClr val="000000"/>
              </a:solidFill>
              <a:round/>
              <a:headEnd/>
              <a:tailEnd/>
            </a:ln>
          </p:spPr>
          <p:txBody>
            <a:bodyPr/>
            <a:lstStyle/>
            <a:p>
              <a:endParaRPr lang="th-TH"/>
            </a:p>
          </p:txBody>
        </p:sp>
        <p:sp>
          <p:nvSpPr>
            <p:cNvPr id="10" name="Freeform 11"/>
            <p:cNvSpPr>
              <a:spLocks/>
            </p:cNvSpPr>
            <p:nvPr/>
          </p:nvSpPr>
          <p:spPr bwMode="auto">
            <a:xfrm>
              <a:off x="2706" y="1063"/>
              <a:ext cx="225" cy="1009"/>
            </a:xfrm>
            <a:custGeom>
              <a:avLst/>
              <a:gdLst>
                <a:gd name="T0" fmla="*/ 44 w 225"/>
                <a:gd name="T1" fmla="*/ 0 h 1009"/>
                <a:gd name="T2" fmla="*/ 0 w 225"/>
                <a:gd name="T3" fmla="*/ 66 h 1009"/>
                <a:gd name="T4" fmla="*/ 186 w 225"/>
                <a:gd name="T5" fmla="*/ 1008 h 1009"/>
                <a:gd name="T6" fmla="*/ 224 w 225"/>
                <a:gd name="T7" fmla="*/ 956 h 1009"/>
                <a:gd name="T8" fmla="*/ 44 w 225"/>
                <a:gd name="T9" fmla="*/ 0 h 1009"/>
                <a:gd name="T10" fmla="*/ 0 60000 65536"/>
                <a:gd name="T11" fmla="*/ 0 60000 65536"/>
                <a:gd name="T12" fmla="*/ 0 60000 65536"/>
                <a:gd name="T13" fmla="*/ 0 60000 65536"/>
                <a:gd name="T14" fmla="*/ 0 60000 65536"/>
                <a:gd name="T15" fmla="*/ 0 w 225"/>
                <a:gd name="T16" fmla="*/ 0 h 1009"/>
                <a:gd name="T17" fmla="*/ 225 w 225"/>
                <a:gd name="T18" fmla="*/ 1009 h 1009"/>
              </a:gdLst>
              <a:ahLst/>
              <a:cxnLst>
                <a:cxn ang="T10">
                  <a:pos x="T0" y="T1"/>
                </a:cxn>
                <a:cxn ang="T11">
                  <a:pos x="T2" y="T3"/>
                </a:cxn>
                <a:cxn ang="T12">
                  <a:pos x="T4" y="T5"/>
                </a:cxn>
                <a:cxn ang="T13">
                  <a:pos x="T6" y="T7"/>
                </a:cxn>
                <a:cxn ang="T14">
                  <a:pos x="T8" y="T9"/>
                </a:cxn>
              </a:cxnLst>
              <a:rect l="T15" t="T16" r="T17" b="T18"/>
              <a:pathLst>
                <a:path w="225" h="1009">
                  <a:moveTo>
                    <a:pt x="44" y="0"/>
                  </a:moveTo>
                  <a:lnTo>
                    <a:pt x="0" y="66"/>
                  </a:lnTo>
                  <a:lnTo>
                    <a:pt x="186" y="1008"/>
                  </a:lnTo>
                  <a:lnTo>
                    <a:pt x="224" y="956"/>
                  </a:lnTo>
                  <a:lnTo>
                    <a:pt x="44" y="0"/>
                  </a:lnTo>
                </a:path>
              </a:pathLst>
            </a:custGeom>
            <a:solidFill>
              <a:srgbClr val="FF5F7F"/>
            </a:solidFill>
            <a:ln w="12700" cap="rnd">
              <a:solidFill>
                <a:srgbClr val="000000"/>
              </a:solidFill>
              <a:round/>
              <a:headEnd/>
              <a:tailEnd/>
            </a:ln>
          </p:spPr>
          <p:txBody>
            <a:bodyPr/>
            <a:lstStyle/>
            <a:p>
              <a:endParaRPr lang="th-TH"/>
            </a:p>
          </p:txBody>
        </p:sp>
        <p:sp>
          <p:nvSpPr>
            <p:cNvPr id="11" name="Freeform 12"/>
            <p:cNvSpPr>
              <a:spLocks/>
            </p:cNvSpPr>
            <p:nvPr/>
          </p:nvSpPr>
          <p:spPr bwMode="auto">
            <a:xfrm>
              <a:off x="2711" y="2018"/>
              <a:ext cx="221" cy="1012"/>
            </a:xfrm>
            <a:custGeom>
              <a:avLst/>
              <a:gdLst>
                <a:gd name="T0" fmla="*/ 220 w 221"/>
                <a:gd name="T1" fmla="*/ 0 h 1012"/>
                <a:gd name="T2" fmla="*/ 181 w 221"/>
                <a:gd name="T3" fmla="*/ 53 h 1012"/>
                <a:gd name="T4" fmla="*/ 0 w 221"/>
                <a:gd name="T5" fmla="*/ 1011 h 1012"/>
                <a:gd name="T6" fmla="*/ 42 w 221"/>
                <a:gd name="T7" fmla="*/ 948 h 1012"/>
                <a:gd name="T8" fmla="*/ 220 w 221"/>
                <a:gd name="T9" fmla="*/ 0 h 1012"/>
                <a:gd name="T10" fmla="*/ 0 60000 65536"/>
                <a:gd name="T11" fmla="*/ 0 60000 65536"/>
                <a:gd name="T12" fmla="*/ 0 60000 65536"/>
                <a:gd name="T13" fmla="*/ 0 60000 65536"/>
                <a:gd name="T14" fmla="*/ 0 60000 65536"/>
                <a:gd name="T15" fmla="*/ 0 w 221"/>
                <a:gd name="T16" fmla="*/ 0 h 1012"/>
                <a:gd name="T17" fmla="*/ 221 w 221"/>
                <a:gd name="T18" fmla="*/ 1012 h 1012"/>
              </a:gdLst>
              <a:ahLst/>
              <a:cxnLst>
                <a:cxn ang="T10">
                  <a:pos x="T0" y="T1"/>
                </a:cxn>
                <a:cxn ang="T11">
                  <a:pos x="T2" y="T3"/>
                </a:cxn>
                <a:cxn ang="T12">
                  <a:pos x="T4" y="T5"/>
                </a:cxn>
                <a:cxn ang="T13">
                  <a:pos x="T6" y="T7"/>
                </a:cxn>
                <a:cxn ang="T14">
                  <a:pos x="T8" y="T9"/>
                </a:cxn>
              </a:cxnLst>
              <a:rect l="T15" t="T16" r="T17" b="T18"/>
              <a:pathLst>
                <a:path w="221" h="1012">
                  <a:moveTo>
                    <a:pt x="220" y="0"/>
                  </a:moveTo>
                  <a:lnTo>
                    <a:pt x="181" y="53"/>
                  </a:lnTo>
                  <a:lnTo>
                    <a:pt x="0" y="1011"/>
                  </a:lnTo>
                  <a:lnTo>
                    <a:pt x="42" y="948"/>
                  </a:lnTo>
                  <a:lnTo>
                    <a:pt x="220" y="0"/>
                  </a:lnTo>
                </a:path>
              </a:pathLst>
            </a:custGeom>
            <a:solidFill>
              <a:srgbClr val="FF7F9F"/>
            </a:solidFill>
            <a:ln w="12700" cap="rnd">
              <a:solidFill>
                <a:srgbClr val="000000"/>
              </a:solidFill>
              <a:round/>
              <a:headEnd/>
              <a:tailEnd/>
            </a:ln>
          </p:spPr>
          <p:txBody>
            <a:bodyPr/>
            <a:lstStyle/>
            <a:p>
              <a:endParaRPr lang="th-TH"/>
            </a:p>
          </p:txBody>
        </p:sp>
        <p:sp>
          <p:nvSpPr>
            <p:cNvPr id="12" name="Freeform 13"/>
            <p:cNvSpPr>
              <a:spLocks/>
            </p:cNvSpPr>
            <p:nvPr/>
          </p:nvSpPr>
          <p:spPr bwMode="auto">
            <a:xfrm>
              <a:off x="2224" y="1129"/>
              <a:ext cx="669" cy="1901"/>
            </a:xfrm>
            <a:custGeom>
              <a:avLst/>
              <a:gdLst>
                <a:gd name="T0" fmla="*/ 482 w 669"/>
                <a:gd name="T1" fmla="*/ 0 h 1901"/>
                <a:gd name="T2" fmla="*/ 0 w 669"/>
                <a:gd name="T3" fmla="*/ 0 h 1901"/>
                <a:gd name="T4" fmla="*/ 181 w 669"/>
                <a:gd name="T5" fmla="*/ 947 h 1901"/>
                <a:gd name="T6" fmla="*/ 0 w 669"/>
                <a:gd name="T7" fmla="*/ 1900 h 1901"/>
                <a:gd name="T8" fmla="*/ 487 w 669"/>
                <a:gd name="T9" fmla="*/ 1900 h 1901"/>
                <a:gd name="T10" fmla="*/ 668 w 669"/>
                <a:gd name="T11" fmla="*/ 942 h 1901"/>
                <a:gd name="T12" fmla="*/ 482 w 669"/>
                <a:gd name="T13" fmla="*/ 0 h 1901"/>
                <a:gd name="T14" fmla="*/ 0 60000 65536"/>
                <a:gd name="T15" fmla="*/ 0 60000 65536"/>
                <a:gd name="T16" fmla="*/ 0 60000 65536"/>
                <a:gd name="T17" fmla="*/ 0 60000 65536"/>
                <a:gd name="T18" fmla="*/ 0 60000 65536"/>
                <a:gd name="T19" fmla="*/ 0 60000 65536"/>
                <a:gd name="T20" fmla="*/ 0 60000 65536"/>
                <a:gd name="T21" fmla="*/ 0 w 669"/>
                <a:gd name="T22" fmla="*/ 0 h 1901"/>
                <a:gd name="T23" fmla="*/ 669 w 669"/>
                <a:gd name="T24" fmla="*/ 1901 h 190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69" h="1901">
                  <a:moveTo>
                    <a:pt x="482" y="0"/>
                  </a:moveTo>
                  <a:lnTo>
                    <a:pt x="0" y="0"/>
                  </a:lnTo>
                  <a:lnTo>
                    <a:pt x="181" y="947"/>
                  </a:lnTo>
                  <a:lnTo>
                    <a:pt x="0" y="1900"/>
                  </a:lnTo>
                  <a:lnTo>
                    <a:pt x="487" y="1900"/>
                  </a:lnTo>
                  <a:lnTo>
                    <a:pt x="668" y="942"/>
                  </a:lnTo>
                  <a:lnTo>
                    <a:pt x="482" y="0"/>
                  </a:lnTo>
                </a:path>
              </a:pathLst>
            </a:custGeom>
            <a:solidFill>
              <a:srgbClr val="DF1F3F"/>
            </a:solidFill>
            <a:ln w="12700" cap="rnd">
              <a:solidFill>
                <a:srgbClr val="000000"/>
              </a:solidFill>
              <a:round/>
              <a:headEnd/>
              <a:tailEnd/>
            </a:ln>
          </p:spPr>
          <p:txBody>
            <a:bodyPr/>
            <a:lstStyle/>
            <a:p>
              <a:endParaRPr lang="th-TH"/>
            </a:p>
          </p:txBody>
        </p:sp>
      </p:grpSp>
      <p:grpSp>
        <p:nvGrpSpPr>
          <p:cNvPr id="13" name="Group 14"/>
          <p:cNvGrpSpPr>
            <a:grpSpLocks/>
          </p:cNvGrpSpPr>
          <p:nvPr/>
        </p:nvGrpSpPr>
        <p:grpSpPr bwMode="auto">
          <a:xfrm>
            <a:off x="2773363" y="1839913"/>
            <a:ext cx="1123950" cy="3122612"/>
            <a:chOff x="1651" y="1063"/>
            <a:chExt cx="708" cy="1967"/>
          </a:xfrm>
        </p:grpSpPr>
        <p:sp>
          <p:nvSpPr>
            <p:cNvPr id="14" name="Freeform 15"/>
            <p:cNvSpPr>
              <a:spLocks/>
            </p:cNvSpPr>
            <p:nvPr/>
          </p:nvSpPr>
          <p:spPr bwMode="auto">
            <a:xfrm>
              <a:off x="1651" y="1063"/>
              <a:ext cx="526" cy="67"/>
            </a:xfrm>
            <a:custGeom>
              <a:avLst/>
              <a:gdLst>
                <a:gd name="T0" fmla="*/ 482 w 526"/>
                <a:gd name="T1" fmla="*/ 66 h 67"/>
                <a:gd name="T2" fmla="*/ 0 w 526"/>
                <a:gd name="T3" fmla="*/ 66 h 67"/>
                <a:gd name="T4" fmla="*/ 46 w 526"/>
                <a:gd name="T5" fmla="*/ 0 h 67"/>
                <a:gd name="T6" fmla="*/ 525 w 526"/>
                <a:gd name="T7" fmla="*/ 0 h 67"/>
                <a:gd name="T8" fmla="*/ 482 w 526"/>
                <a:gd name="T9" fmla="*/ 66 h 67"/>
                <a:gd name="T10" fmla="*/ 0 60000 65536"/>
                <a:gd name="T11" fmla="*/ 0 60000 65536"/>
                <a:gd name="T12" fmla="*/ 0 60000 65536"/>
                <a:gd name="T13" fmla="*/ 0 60000 65536"/>
                <a:gd name="T14" fmla="*/ 0 60000 65536"/>
                <a:gd name="T15" fmla="*/ 0 w 526"/>
                <a:gd name="T16" fmla="*/ 0 h 67"/>
                <a:gd name="T17" fmla="*/ 526 w 526"/>
                <a:gd name="T18" fmla="*/ 67 h 67"/>
              </a:gdLst>
              <a:ahLst/>
              <a:cxnLst>
                <a:cxn ang="T10">
                  <a:pos x="T0" y="T1"/>
                </a:cxn>
                <a:cxn ang="T11">
                  <a:pos x="T2" y="T3"/>
                </a:cxn>
                <a:cxn ang="T12">
                  <a:pos x="T4" y="T5"/>
                </a:cxn>
                <a:cxn ang="T13">
                  <a:pos x="T6" y="T7"/>
                </a:cxn>
                <a:cxn ang="T14">
                  <a:pos x="T8" y="T9"/>
                </a:cxn>
              </a:cxnLst>
              <a:rect l="T15" t="T16" r="T17" b="T18"/>
              <a:pathLst>
                <a:path w="526" h="67">
                  <a:moveTo>
                    <a:pt x="482" y="66"/>
                  </a:moveTo>
                  <a:lnTo>
                    <a:pt x="0" y="66"/>
                  </a:lnTo>
                  <a:lnTo>
                    <a:pt x="46" y="0"/>
                  </a:lnTo>
                  <a:lnTo>
                    <a:pt x="525" y="0"/>
                  </a:lnTo>
                  <a:lnTo>
                    <a:pt x="482" y="66"/>
                  </a:lnTo>
                </a:path>
              </a:pathLst>
            </a:custGeom>
            <a:solidFill>
              <a:srgbClr val="BF3F00"/>
            </a:solidFill>
            <a:ln w="12700" cap="rnd">
              <a:solidFill>
                <a:srgbClr val="000000"/>
              </a:solidFill>
              <a:round/>
              <a:headEnd/>
              <a:tailEnd/>
            </a:ln>
          </p:spPr>
          <p:txBody>
            <a:bodyPr/>
            <a:lstStyle/>
            <a:p>
              <a:endParaRPr lang="th-TH"/>
            </a:p>
          </p:txBody>
        </p:sp>
        <p:sp>
          <p:nvSpPr>
            <p:cNvPr id="15" name="Freeform 16"/>
            <p:cNvSpPr>
              <a:spLocks/>
            </p:cNvSpPr>
            <p:nvPr/>
          </p:nvSpPr>
          <p:spPr bwMode="auto">
            <a:xfrm>
              <a:off x="2133" y="1063"/>
              <a:ext cx="225" cy="1010"/>
            </a:xfrm>
            <a:custGeom>
              <a:avLst/>
              <a:gdLst>
                <a:gd name="T0" fmla="*/ 43 w 225"/>
                <a:gd name="T1" fmla="*/ 0 h 1010"/>
                <a:gd name="T2" fmla="*/ 0 w 225"/>
                <a:gd name="T3" fmla="*/ 66 h 1010"/>
                <a:gd name="T4" fmla="*/ 186 w 225"/>
                <a:gd name="T5" fmla="*/ 1009 h 1010"/>
                <a:gd name="T6" fmla="*/ 224 w 225"/>
                <a:gd name="T7" fmla="*/ 957 h 1010"/>
                <a:gd name="T8" fmla="*/ 43 w 225"/>
                <a:gd name="T9" fmla="*/ 0 h 1010"/>
                <a:gd name="T10" fmla="*/ 0 60000 65536"/>
                <a:gd name="T11" fmla="*/ 0 60000 65536"/>
                <a:gd name="T12" fmla="*/ 0 60000 65536"/>
                <a:gd name="T13" fmla="*/ 0 60000 65536"/>
                <a:gd name="T14" fmla="*/ 0 60000 65536"/>
                <a:gd name="T15" fmla="*/ 0 w 225"/>
                <a:gd name="T16" fmla="*/ 0 h 1010"/>
                <a:gd name="T17" fmla="*/ 225 w 225"/>
                <a:gd name="T18" fmla="*/ 1010 h 1010"/>
              </a:gdLst>
              <a:ahLst/>
              <a:cxnLst>
                <a:cxn ang="T10">
                  <a:pos x="T0" y="T1"/>
                </a:cxn>
                <a:cxn ang="T11">
                  <a:pos x="T2" y="T3"/>
                </a:cxn>
                <a:cxn ang="T12">
                  <a:pos x="T4" y="T5"/>
                </a:cxn>
                <a:cxn ang="T13">
                  <a:pos x="T6" y="T7"/>
                </a:cxn>
                <a:cxn ang="T14">
                  <a:pos x="T8" y="T9"/>
                </a:cxn>
              </a:cxnLst>
              <a:rect l="T15" t="T16" r="T17" b="T18"/>
              <a:pathLst>
                <a:path w="225" h="1010">
                  <a:moveTo>
                    <a:pt x="43" y="0"/>
                  </a:moveTo>
                  <a:lnTo>
                    <a:pt x="0" y="66"/>
                  </a:lnTo>
                  <a:lnTo>
                    <a:pt x="186" y="1009"/>
                  </a:lnTo>
                  <a:lnTo>
                    <a:pt x="224" y="957"/>
                  </a:lnTo>
                  <a:lnTo>
                    <a:pt x="43" y="0"/>
                  </a:lnTo>
                </a:path>
              </a:pathLst>
            </a:custGeom>
            <a:solidFill>
              <a:srgbClr val="FF5F1F"/>
            </a:solidFill>
            <a:ln w="12700" cap="rnd">
              <a:solidFill>
                <a:srgbClr val="000000"/>
              </a:solidFill>
              <a:round/>
              <a:headEnd/>
              <a:tailEnd/>
            </a:ln>
          </p:spPr>
          <p:txBody>
            <a:bodyPr/>
            <a:lstStyle/>
            <a:p>
              <a:endParaRPr lang="th-TH"/>
            </a:p>
          </p:txBody>
        </p:sp>
        <p:sp>
          <p:nvSpPr>
            <p:cNvPr id="16" name="Freeform 17"/>
            <p:cNvSpPr>
              <a:spLocks/>
            </p:cNvSpPr>
            <p:nvPr/>
          </p:nvSpPr>
          <p:spPr bwMode="auto">
            <a:xfrm>
              <a:off x="2138" y="2018"/>
              <a:ext cx="221" cy="1012"/>
            </a:xfrm>
            <a:custGeom>
              <a:avLst/>
              <a:gdLst>
                <a:gd name="T0" fmla="*/ 220 w 221"/>
                <a:gd name="T1" fmla="*/ 0 h 1012"/>
                <a:gd name="T2" fmla="*/ 181 w 221"/>
                <a:gd name="T3" fmla="*/ 53 h 1012"/>
                <a:gd name="T4" fmla="*/ 0 w 221"/>
                <a:gd name="T5" fmla="*/ 1011 h 1012"/>
                <a:gd name="T6" fmla="*/ 42 w 221"/>
                <a:gd name="T7" fmla="*/ 949 h 1012"/>
                <a:gd name="T8" fmla="*/ 220 w 221"/>
                <a:gd name="T9" fmla="*/ 0 h 1012"/>
                <a:gd name="T10" fmla="*/ 0 60000 65536"/>
                <a:gd name="T11" fmla="*/ 0 60000 65536"/>
                <a:gd name="T12" fmla="*/ 0 60000 65536"/>
                <a:gd name="T13" fmla="*/ 0 60000 65536"/>
                <a:gd name="T14" fmla="*/ 0 60000 65536"/>
                <a:gd name="T15" fmla="*/ 0 w 221"/>
                <a:gd name="T16" fmla="*/ 0 h 1012"/>
                <a:gd name="T17" fmla="*/ 221 w 221"/>
                <a:gd name="T18" fmla="*/ 1012 h 1012"/>
              </a:gdLst>
              <a:ahLst/>
              <a:cxnLst>
                <a:cxn ang="T10">
                  <a:pos x="T0" y="T1"/>
                </a:cxn>
                <a:cxn ang="T11">
                  <a:pos x="T2" y="T3"/>
                </a:cxn>
                <a:cxn ang="T12">
                  <a:pos x="T4" y="T5"/>
                </a:cxn>
                <a:cxn ang="T13">
                  <a:pos x="T6" y="T7"/>
                </a:cxn>
                <a:cxn ang="T14">
                  <a:pos x="T8" y="T9"/>
                </a:cxn>
              </a:cxnLst>
              <a:rect l="T15" t="T16" r="T17" b="T18"/>
              <a:pathLst>
                <a:path w="221" h="1012">
                  <a:moveTo>
                    <a:pt x="220" y="0"/>
                  </a:moveTo>
                  <a:lnTo>
                    <a:pt x="181" y="53"/>
                  </a:lnTo>
                  <a:lnTo>
                    <a:pt x="0" y="1011"/>
                  </a:lnTo>
                  <a:lnTo>
                    <a:pt x="42" y="949"/>
                  </a:lnTo>
                  <a:lnTo>
                    <a:pt x="220" y="0"/>
                  </a:lnTo>
                </a:path>
              </a:pathLst>
            </a:custGeom>
            <a:solidFill>
              <a:srgbClr val="FF7F3F"/>
            </a:solidFill>
            <a:ln w="12700" cap="rnd">
              <a:solidFill>
                <a:srgbClr val="000000"/>
              </a:solidFill>
              <a:round/>
              <a:headEnd/>
              <a:tailEnd/>
            </a:ln>
          </p:spPr>
          <p:txBody>
            <a:bodyPr/>
            <a:lstStyle/>
            <a:p>
              <a:endParaRPr lang="th-TH"/>
            </a:p>
          </p:txBody>
        </p:sp>
        <p:sp>
          <p:nvSpPr>
            <p:cNvPr id="17" name="Freeform 18"/>
            <p:cNvSpPr>
              <a:spLocks/>
            </p:cNvSpPr>
            <p:nvPr/>
          </p:nvSpPr>
          <p:spPr bwMode="auto">
            <a:xfrm>
              <a:off x="1651" y="1129"/>
              <a:ext cx="669" cy="1901"/>
            </a:xfrm>
            <a:custGeom>
              <a:avLst/>
              <a:gdLst>
                <a:gd name="T0" fmla="*/ 482 w 669"/>
                <a:gd name="T1" fmla="*/ 0 h 1901"/>
                <a:gd name="T2" fmla="*/ 0 w 669"/>
                <a:gd name="T3" fmla="*/ 0 h 1901"/>
                <a:gd name="T4" fmla="*/ 181 w 669"/>
                <a:gd name="T5" fmla="*/ 948 h 1901"/>
                <a:gd name="T6" fmla="*/ 0 w 669"/>
                <a:gd name="T7" fmla="*/ 1900 h 1901"/>
                <a:gd name="T8" fmla="*/ 487 w 669"/>
                <a:gd name="T9" fmla="*/ 1900 h 1901"/>
                <a:gd name="T10" fmla="*/ 668 w 669"/>
                <a:gd name="T11" fmla="*/ 942 h 1901"/>
                <a:gd name="T12" fmla="*/ 482 w 669"/>
                <a:gd name="T13" fmla="*/ 0 h 1901"/>
                <a:gd name="T14" fmla="*/ 0 60000 65536"/>
                <a:gd name="T15" fmla="*/ 0 60000 65536"/>
                <a:gd name="T16" fmla="*/ 0 60000 65536"/>
                <a:gd name="T17" fmla="*/ 0 60000 65536"/>
                <a:gd name="T18" fmla="*/ 0 60000 65536"/>
                <a:gd name="T19" fmla="*/ 0 60000 65536"/>
                <a:gd name="T20" fmla="*/ 0 60000 65536"/>
                <a:gd name="T21" fmla="*/ 0 w 669"/>
                <a:gd name="T22" fmla="*/ 0 h 1901"/>
                <a:gd name="T23" fmla="*/ 669 w 669"/>
                <a:gd name="T24" fmla="*/ 1901 h 190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69" h="1901">
                  <a:moveTo>
                    <a:pt x="482" y="0"/>
                  </a:moveTo>
                  <a:lnTo>
                    <a:pt x="0" y="0"/>
                  </a:lnTo>
                  <a:lnTo>
                    <a:pt x="181" y="948"/>
                  </a:lnTo>
                  <a:lnTo>
                    <a:pt x="0" y="1900"/>
                  </a:lnTo>
                  <a:lnTo>
                    <a:pt x="487" y="1900"/>
                  </a:lnTo>
                  <a:lnTo>
                    <a:pt x="668" y="942"/>
                  </a:lnTo>
                  <a:lnTo>
                    <a:pt x="482" y="0"/>
                  </a:lnTo>
                </a:path>
              </a:pathLst>
            </a:custGeom>
            <a:solidFill>
              <a:srgbClr val="FF5F00"/>
            </a:solidFill>
            <a:ln w="12700" cap="rnd">
              <a:solidFill>
                <a:srgbClr val="000000"/>
              </a:solidFill>
              <a:round/>
              <a:headEnd/>
              <a:tailEnd/>
            </a:ln>
          </p:spPr>
          <p:txBody>
            <a:bodyPr/>
            <a:lstStyle/>
            <a:p>
              <a:endParaRPr lang="th-TH"/>
            </a:p>
          </p:txBody>
        </p:sp>
      </p:grpSp>
      <p:grpSp>
        <p:nvGrpSpPr>
          <p:cNvPr id="18" name="Group 19"/>
          <p:cNvGrpSpPr>
            <a:grpSpLocks/>
          </p:cNvGrpSpPr>
          <p:nvPr/>
        </p:nvGrpSpPr>
        <p:grpSpPr bwMode="auto">
          <a:xfrm>
            <a:off x="4622800" y="1839913"/>
            <a:ext cx="1123950" cy="3122612"/>
            <a:chOff x="2816" y="1063"/>
            <a:chExt cx="708" cy="1967"/>
          </a:xfrm>
        </p:grpSpPr>
        <p:sp>
          <p:nvSpPr>
            <p:cNvPr id="19" name="Freeform 20"/>
            <p:cNvSpPr>
              <a:spLocks/>
            </p:cNvSpPr>
            <p:nvPr/>
          </p:nvSpPr>
          <p:spPr bwMode="auto">
            <a:xfrm>
              <a:off x="2816" y="1063"/>
              <a:ext cx="527" cy="67"/>
            </a:xfrm>
            <a:custGeom>
              <a:avLst/>
              <a:gdLst>
                <a:gd name="T0" fmla="*/ 482 w 527"/>
                <a:gd name="T1" fmla="*/ 66 h 67"/>
                <a:gd name="T2" fmla="*/ 0 w 527"/>
                <a:gd name="T3" fmla="*/ 66 h 67"/>
                <a:gd name="T4" fmla="*/ 46 w 527"/>
                <a:gd name="T5" fmla="*/ 0 h 67"/>
                <a:gd name="T6" fmla="*/ 526 w 527"/>
                <a:gd name="T7" fmla="*/ 0 h 67"/>
                <a:gd name="T8" fmla="*/ 482 w 527"/>
                <a:gd name="T9" fmla="*/ 66 h 67"/>
                <a:gd name="T10" fmla="*/ 0 60000 65536"/>
                <a:gd name="T11" fmla="*/ 0 60000 65536"/>
                <a:gd name="T12" fmla="*/ 0 60000 65536"/>
                <a:gd name="T13" fmla="*/ 0 60000 65536"/>
                <a:gd name="T14" fmla="*/ 0 60000 65536"/>
                <a:gd name="T15" fmla="*/ 0 w 527"/>
                <a:gd name="T16" fmla="*/ 0 h 67"/>
                <a:gd name="T17" fmla="*/ 527 w 527"/>
                <a:gd name="T18" fmla="*/ 67 h 67"/>
              </a:gdLst>
              <a:ahLst/>
              <a:cxnLst>
                <a:cxn ang="T10">
                  <a:pos x="T0" y="T1"/>
                </a:cxn>
                <a:cxn ang="T11">
                  <a:pos x="T2" y="T3"/>
                </a:cxn>
                <a:cxn ang="T12">
                  <a:pos x="T4" y="T5"/>
                </a:cxn>
                <a:cxn ang="T13">
                  <a:pos x="T6" y="T7"/>
                </a:cxn>
                <a:cxn ang="T14">
                  <a:pos x="T8" y="T9"/>
                </a:cxn>
              </a:cxnLst>
              <a:rect l="T15" t="T16" r="T17" b="T18"/>
              <a:pathLst>
                <a:path w="527" h="67">
                  <a:moveTo>
                    <a:pt x="482" y="66"/>
                  </a:moveTo>
                  <a:lnTo>
                    <a:pt x="0" y="66"/>
                  </a:lnTo>
                  <a:lnTo>
                    <a:pt x="46" y="0"/>
                  </a:lnTo>
                  <a:lnTo>
                    <a:pt x="526" y="0"/>
                  </a:lnTo>
                  <a:lnTo>
                    <a:pt x="482" y="66"/>
                  </a:lnTo>
                </a:path>
              </a:pathLst>
            </a:custGeom>
            <a:solidFill>
              <a:srgbClr val="800000"/>
            </a:solidFill>
            <a:ln w="12700" cap="rnd">
              <a:solidFill>
                <a:srgbClr val="000000"/>
              </a:solidFill>
              <a:round/>
              <a:headEnd/>
              <a:tailEnd/>
            </a:ln>
          </p:spPr>
          <p:txBody>
            <a:bodyPr/>
            <a:lstStyle/>
            <a:p>
              <a:endParaRPr lang="th-TH"/>
            </a:p>
          </p:txBody>
        </p:sp>
        <p:sp>
          <p:nvSpPr>
            <p:cNvPr id="20" name="Freeform 21"/>
            <p:cNvSpPr>
              <a:spLocks/>
            </p:cNvSpPr>
            <p:nvPr/>
          </p:nvSpPr>
          <p:spPr bwMode="auto">
            <a:xfrm>
              <a:off x="3298" y="1063"/>
              <a:ext cx="225" cy="1009"/>
            </a:xfrm>
            <a:custGeom>
              <a:avLst/>
              <a:gdLst>
                <a:gd name="T0" fmla="*/ 44 w 225"/>
                <a:gd name="T1" fmla="*/ 0 h 1009"/>
                <a:gd name="T2" fmla="*/ 0 w 225"/>
                <a:gd name="T3" fmla="*/ 66 h 1009"/>
                <a:gd name="T4" fmla="*/ 186 w 225"/>
                <a:gd name="T5" fmla="*/ 1008 h 1009"/>
                <a:gd name="T6" fmla="*/ 224 w 225"/>
                <a:gd name="T7" fmla="*/ 956 h 1009"/>
                <a:gd name="T8" fmla="*/ 44 w 225"/>
                <a:gd name="T9" fmla="*/ 0 h 1009"/>
                <a:gd name="T10" fmla="*/ 0 60000 65536"/>
                <a:gd name="T11" fmla="*/ 0 60000 65536"/>
                <a:gd name="T12" fmla="*/ 0 60000 65536"/>
                <a:gd name="T13" fmla="*/ 0 60000 65536"/>
                <a:gd name="T14" fmla="*/ 0 60000 65536"/>
                <a:gd name="T15" fmla="*/ 0 w 225"/>
                <a:gd name="T16" fmla="*/ 0 h 1009"/>
                <a:gd name="T17" fmla="*/ 225 w 225"/>
                <a:gd name="T18" fmla="*/ 1009 h 1009"/>
              </a:gdLst>
              <a:ahLst/>
              <a:cxnLst>
                <a:cxn ang="T10">
                  <a:pos x="T0" y="T1"/>
                </a:cxn>
                <a:cxn ang="T11">
                  <a:pos x="T2" y="T3"/>
                </a:cxn>
                <a:cxn ang="T12">
                  <a:pos x="T4" y="T5"/>
                </a:cxn>
                <a:cxn ang="T13">
                  <a:pos x="T6" y="T7"/>
                </a:cxn>
                <a:cxn ang="T14">
                  <a:pos x="T8" y="T9"/>
                </a:cxn>
              </a:cxnLst>
              <a:rect l="T15" t="T16" r="T17" b="T18"/>
              <a:pathLst>
                <a:path w="225" h="1009">
                  <a:moveTo>
                    <a:pt x="44" y="0"/>
                  </a:moveTo>
                  <a:lnTo>
                    <a:pt x="0" y="66"/>
                  </a:lnTo>
                  <a:lnTo>
                    <a:pt x="186" y="1008"/>
                  </a:lnTo>
                  <a:lnTo>
                    <a:pt x="224" y="956"/>
                  </a:lnTo>
                  <a:lnTo>
                    <a:pt x="44" y="0"/>
                  </a:lnTo>
                </a:path>
              </a:pathLst>
            </a:custGeom>
            <a:solidFill>
              <a:srgbClr val="FF5F7F"/>
            </a:solidFill>
            <a:ln w="12700" cap="rnd">
              <a:solidFill>
                <a:srgbClr val="000000"/>
              </a:solidFill>
              <a:round/>
              <a:headEnd/>
              <a:tailEnd/>
            </a:ln>
          </p:spPr>
          <p:txBody>
            <a:bodyPr/>
            <a:lstStyle/>
            <a:p>
              <a:endParaRPr lang="th-TH"/>
            </a:p>
          </p:txBody>
        </p:sp>
        <p:sp>
          <p:nvSpPr>
            <p:cNvPr id="21" name="Freeform 22"/>
            <p:cNvSpPr>
              <a:spLocks/>
            </p:cNvSpPr>
            <p:nvPr/>
          </p:nvSpPr>
          <p:spPr bwMode="auto">
            <a:xfrm>
              <a:off x="3303" y="2018"/>
              <a:ext cx="221" cy="1012"/>
            </a:xfrm>
            <a:custGeom>
              <a:avLst/>
              <a:gdLst>
                <a:gd name="T0" fmla="*/ 220 w 221"/>
                <a:gd name="T1" fmla="*/ 0 h 1012"/>
                <a:gd name="T2" fmla="*/ 181 w 221"/>
                <a:gd name="T3" fmla="*/ 53 h 1012"/>
                <a:gd name="T4" fmla="*/ 0 w 221"/>
                <a:gd name="T5" fmla="*/ 1011 h 1012"/>
                <a:gd name="T6" fmla="*/ 42 w 221"/>
                <a:gd name="T7" fmla="*/ 948 h 1012"/>
                <a:gd name="T8" fmla="*/ 220 w 221"/>
                <a:gd name="T9" fmla="*/ 0 h 1012"/>
                <a:gd name="T10" fmla="*/ 0 60000 65536"/>
                <a:gd name="T11" fmla="*/ 0 60000 65536"/>
                <a:gd name="T12" fmla="*/ 0 60000 65536"/>
                <a:gd name="T13" fmla="*/ 0 60000 65536"/>
                <a:gd name="T14" fmla="*/ 0 60000 65536"/>
                <a:gd name="T15" fmla="*/ 0 w 221"/>
                <a:gd name="T16" fmla="*/ 0 h 1012"/>
                <a:gd name="T17" fmla="*/ 221 w 221"/>
                <a:gd name="T18" fmla="*/ 1012 h 1012"/>
              </a:gdLst>
              <a:ahLst/>
              <a:cxnLst>
                <a:cxn ang="T10">
                  <a:pos x="T0" y="T1"/>
                </a:cxn>
                <a:cxn ang="T11">
                  <a:pos x="T2" y="T3"/>
                </a:cxn>
                <a:cxn ang="T12">
                  <a:pos x="T4" y="T5"/>
                </a:cxn>
                <a:cxn ang="T13">
                  <a:pos x="T6" y="T7"/>
                </a:cxn>
                <a:cxn ang="T14">
                  <a:pos x="T8" y="T9"/>
                </a:cxn>
              </a:cxnLst>
              <a:rect l="T15" t="T16" r="T17" b="T18"/>
              <a:pathLst>
                <a:path w="221" h="1012">
                  <a:moveTo>
                    <a:pt x="220" y="0"/>
                  </a:moveTo>
                  <a:lnTo>
                    <a:pt x="181" y="53"/>
                  </a:lnTo>
                  <a:lnTo>
                    <a:pt x="0" y="1011"/>
                  </a:lnTo>
                  <a:lnTo>
                    <a:pt x="42" y="948"/>
                  </a:lnTo>
                  <a:lnTo>
                    <a:pt x="220" y="0"/>
                  </a:lnTo>
                </a:path>
              </a:pathLst>
            </a:custGeom>
            <a:solidFill>
              <a:srgbClr val="FF7F9F"/>
            </a:solidFill>
            <a:ln w="12700" cap="rnd">
              <a:solidFill>
                <a:srgbClr val="000000"/>
              </a:solidFill>
              <a:round/>
              <a:headEnd/>
              <a:tailEnd/>
            </a:ln>
          </p:spPr>
          <p:txBody>
            <a:bodyPr/>
            <a:lstStyle/>
            <a:p>
              <a:endParaRPr lang="th-TH"/>
            </a:p>
          </p:txBody>
        </p:sp>
        <p:sp>
          <p:nvSpPr>
            <p:cNvPr id="22" name="Freeform 23"/>
            <p:cNvSpPr>
              <a:spLocks/>
            </p:cNvSpPr>
            <p:nvPr/>
          </p:nvSpPr>
          <p:spPr bwMode="auto">
            <a:xfrm>
              <a:off x="2816" y="1129"/>
              <a:ext cx="669" cy="1901"/>
            </a:xfrm>
            <a:custGeom>
              <a:avLst/>
              <a:gdLst>
                <a:gd name="T0" fmla="*/ 482 w 669"/>
                <a:gd name="T1" fmla="*/ 0 h 1901"/>
                <a:gd name="T2" fmla="*/ 0 w 669"/>
                <a:gd name="T3" fmla="*/ 0 h 1901"/>
                <a:gd name="T4" fmla="*/ 181 w 669"/>
                <a:gd name="T5" fmla="*/ 947 h 1901"/>
                <a:gd name="T6" fmla="*/ 0 w 669"/>
                <a:gd name="T7" fmla="*/ 1900 h 1901"/>
                <a:gd name="T8" fmla="*/ 487 w 669"/>
                <a:gd name="T9" fmla="*/ 1900 h 1901"/>
                <a:gd name="T10" fmla="*/ 668 w 669"/>
                <a:gd name="T11" fmla="*/ 942 h 1901"/>
                <a:gd name="T12" fmla="*/ 482 w 669"/>
                <a:gd name="T13" fmla="*/ 0 h 1901"/>
                <a:gd name="T14" fmla="*/ 0 60000 65536"/>
                <a:gd name="T15" fmla="*/ 0 60000 65536"/>
                <a:gd name="T16" fmla="*/ 0 60000 65536"/>
                <a:gd name="T17" fmla="*/ 0 60000 65536"/>
                <a:gd name="T18" fmla="*/ 0 60000 65536"/>
                <a:gd name="T19" fmla="*/ 0 60000 65536"/>
                <a:gd name="T20" fmla="*/ 0 60000 65536"/>
                <a:gd name="T21" fmla="*/ 0 w 669"/>
                <a:gd name="T22" fmla="*/ 0 h 1901"/>
                <a:gd name="T23" fmla="*/ 669 w 669"/>
                <a:gd name="T24" fmla="*/ 1901 h 190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69" h="1901">
                  <a:moveTo>
                    <a:pt x="482" y="0"/>
                  </a:moveTo>
                  <a:lnTo>
                    <a:pt x="0" y="0"/>
                  </a:lnTo>
                  <a:lnTo>
                    <a:pt x="181" y="947"/>
                  </a:lnTo>
                  <a:lnTo>
                    <a:pt x="0" y="1900"/>
                  </a:lnTo>
                  <a:lnTo>
                    <a:pt x="487" y="1900"/>
                  </a:lnTo>
                  <a:lnTo>
                    <a:pt x="668" y="942"/>
                  </a:lnTo>
                  <a:lnTo>
                    <a:pt x="482" y="0"/>
                  </a:lnTo>
                </a:path>
              </a:pathLst>
            </a:custGeom>
            <a:solidFill>
              <a:srgbClr val="DF1F3F"/>
            </a:solidFill>
            <a:ln w="12700" cap="rnd">
              <a:solidFill>
                <a:srgbClr val="000000"/>
              </a:solidFill>
              <a:round/>
              <a:headEnd/>
              <a:tailEnd/>
            </a:ln>
          </p:spPr>
          <p:txBody>
            <a:bodyPr/>
            <a:lstStyle/>
            <a:p>
              <a:endParaRPr lang="th-TH"/>
            </a:p>
          </p:txBody>
        </p:sp>
      </p:grpSp>
      <p:grpSp>
        <p:nvGrpSpPr>
          <p:cNvPr id="23" name="Group 24"/>
          <p:cNvGrpSpPr>
            <a:grpSpLocks/>
          </p:cNvGrpSpPr>
          <p:nvPr/>
        </p:nvGrpSpPr>
        <p:grpSpPr bwMode="auto">
          <a:xfrm>
            <a:off x="5562600" y="1828800"/>
            <a:ext cx="1123950" cy="3122613"/>
            <a:chOff x="3408" y="1063"/>
            <a:chExt cx="708" cy="1967"/>
          </a:xfrm>
        </p:grpSpPr>
        <p:sp>
          <p:nvSpPr>
            <p:cNvPr id="24" name="Freeform 25"/>
            <p:cNvSpPr>
              <a:spLocks/>
            </p:cNvSpPr>
            <p:nvPr/>
          </p:nvSpPr>
          <p:spPr bwMode="auto">
            <a:xfrm>
              <a:off x="3408" y="1063"/>
              <a:ext cx="527" cy="67"/>
            </a:xfrm>
            <a:custGeom>
              <a:avLst/>
              <a:gdLst>
                <a:gd name="T0" fmla="*/ 482 w 527"/>
                <a:gd name="T1" fmla="*/ 66 h 67"/>
                <a:gd name="T2" fmla="*/ 0 w 527"/>
                <a:gd name="T3" fmla="*/ 66 h 67"/>
                <a:gd name="T4" fmla="*/ 46 w 527"/>
                <a:gd name="T5" fmla="*/ 0 h 67"/>
                <a:gd name="T6" fmla="*/ 526 w 527"/>
                <a:gd name="T7" fmla="*/ 0 h 67"/>
                <a:gd name="T8" fmla="*/ 482 w 527"/>
                <a:gd name="T9" fmla="*/ 66 h 67"/>
                <a:gd name="T10" fmla="*/ 0 60000 65536"/>
                <a:gd name="T11" fmla="*/ 0 60000 65536"/>
                <a:gd name="T12" fmla="*/ 0 60000 65536"/>
                <a:gd name="T13" fmla="*/ 0 60000 65536"/>
                <a:gd name="T14" fmla="*/ 0 60000 65536"/>
                <a:gd name="T15" fmla="*/ 0 w 527"/>
                <a:gd name="T16" fmla="*/ 0 h 67"/>
                <a:gd name="T17" fmla="*/ 527 w 527"/>
                <a:gd name="T18" fmla="*/ 67 h 67"/>
              </a:gdLst>
              <a:ahLst/>
              <a:cxnLst>
                <a:cxn ang="T10">
                  <a:pos x="T0" y="T1"/>
                </a:cxn>
                <a:cxn ang="T11">
                  <a:pos x="T2" y="T3"/>
                </a:cxn>
                <a:cxn ang="T12">
                  <a:pos x="T4" y="T5"/>
                </a:cxn>
                <a:cxn ang="T13">
                  <a:pos x="T6" y="T7"/>
                </a:cxn>
                <a:cxn ang="T14">
                  <a:pos x="T8" y="T9"/>
                </a:cxn>
              </a:cxnLst>
              <a:rect l="T15" t="T16" r="T17" b="T18"/>
              <a:pathLst>
                <a:path w="527" h="67">
                  <a:moveTo>
                    <a:pt x="482" y="66"/>
                  </a:moveTo>
                  <a:lnTo>
                    <a:pt x="0" y="66"/>
                  </a:lnTo>
                  <a:lnTo>
                    <a:pt x="46" y="0"/>
                  </a:lnTo>
                  <a:lnTo>
                    <a:pt x="526" y="0"/>
                  </a:lnTo>
                  <a:lnTo>
                    <a:pt x="482" y="66"/>
                  </a:lnTo>
                </a:path>
              </a:pathLst>
            </a:custGeom>
            <a:solidFill>
              <a:srgbClr val="800000"/>
            </a:solidFill>
            <a:ln w="12700" cap="rnd">
              <a:solidFill>
                <a:srgbClr val="000000"/>
              </a:solidFill>
              <a:round/>
              <a:headEnd/>
              <a:tailEnd/>
            </a:ln>
          </p:spPr>
          <p:txBody>
            <a:bodyPr/>
            <a:lstStyle/>
            <a:p>
              <a:endParaRPr lang="th-TH"/>
            </a:p>
          </p:txBody>
        </p:sp>
        <p:sp>
          <p:nvSpPr>
            <p:cNvPr id="25" name="Freeform 26"/>
            <p:cNvSpPr>
              <a:spLocks/>
            </p:cNvSpPr>
            <p:nvPr/>
          </p:nvSpPr>
          <p:spPr bwMode="auto">
            <a:xfrm>
              <a:off x="3890" y="1063"/>
              <a:ext cx="225" cy="1009"/>
            </a:xfrm>
            <a:custGeom>
              <a:avLst/>
              <a:gdLst>
                <a:gd name="T0" fmla="*/ 44 w 225"/>
                <a:gd name="T1" fmla="*/ 0 h 1009"/>
                <a:gd name="T2" fmla="*/ 0 w 225"/>
                <a:gd name="T3" fmla="*/ 66 h 1009"/>
                <a:gd name="T4" fmla="*/ 186 w 225"/>
                <a:gd name="T5" fmla="*/ 1008 h 1009"/>
                <a:gd name="T6" fmla="*/ 224 w 225"/>
                <a:gd name="T7" fmla="*/ 956 h 1009"/>
                <a:gd name="T8" fmla="*/ 44 w 225"/>
                <a:gd name="T9" fmla="*/ 0 h 1009"/>
                <a:gd name="T10" fmla="*/ 0 60000 65536"/>
                <a:gd name="T11" fmla="*/ 0 60000 65536"/>
                <a:gd name="T12" fmla="*/ 0 60000 65536"/>
                <a:gd name="T13" fmla="*/ 0 60000 65536"/>
                <a:gd name="T14" fmla="*/ 0 60000 65536"/>
                <a:gd name="T15" fmla="*/ 0 w 225"/>
                <a:gd name="T16" fmla="*/ 0 h 1009"/>
                <a:gd name="T17" fmla="*/ 225 w 225"/>
                <a:gd name="T18" fmla="*/ 1009 h 1009"/>
              </a:gdLst>
              <a:ahLst/>
              <a:cxnLst>
                <a:cxn ang="T10">
                  <a:pos x="T0" y="T1"/>
                </a:cxn>
                <a:cxn ang="T11">
                  <a:pos x="T2" y="T3"/>
                </a:cxn>
                <a:cxn ang="T12">
                  <a:pos x="T4" y="T5"/>
                </a:cxn>
                <a:cxn ang="T13">
                  <a:pos x="T6" y="T7"/>
                </a:cxn>
                <a:cxn ang="T14">
                  <a:pos x="T8" y="T9"/>
                </a:cxn>
              </a:cxnLst>
              <a:rect l="T15" t="T16" r="T17" b="T18"/>
              <a:pathLst>
                <a:path w="225" h="1009">
                  <a:moveTo>
                    <a:pt x="44" y="0"/>
                  </a:moveTo>
                  <a:lnTo>
                    <a:pt x="0" y="66"/>
                  </a:lnTo>
                  <a:lnTo>
                    <a:pt x="186" y="1008"/>
                  </a:lnTo>
                  <a:lnTo>
                    <a:pt x="224" y="956"/>
                  </a:lnTo>
                  <a:lnTo>
                    <a:pt x="44" y="0"/>
                  </a:lnTo>
                </a:path>
              </a:pathLst>
            </a:custGeom>
            <a:solidFill>
              <a:srgbClr val="FF5F7F"/>
            </a:solidFill>
            <a:ln w="12700" cap="rnd">
              <a:solidFill>
                <a:srgbClr val="000000"/>
              </a:solidFill>
              <a:round/>
              <a:headEnd/>
              <a:tailEnd/>
            </a:ln>
          </p:spPr>
          <p:txBody>
            <a:bodyPr/>
            <a:lstStyle/>
            <a:p>
              <a:endParaRPr lang="th-TH"/>
            </a:p>
          </p:txBody>
        </p:sp>
        <p:sp>
          <p:nvSpPr>
            <p:cNvPr id="26" name="Freeform 27"/>
            <p:cNvSpPr>
              <a:spLocks/>
            </p:cNvSpPr>
            <p:nvPr/>
          </p:nvSpPr>
          <p:spPr bwMode="auto">
            <a:xfrm>
              <a:off x="3895" y="2018"/>
              <a:ext cx="221" cy="1012"/>
            </a:xfrm>
            <a:custGeom>
              <a:avLst/>
              <a:gdLst>
                <a:gd name="T0" fmla="*/ 220 w 221"/>
                <a:gd name="T1" fmla="*/ 0 h 1012"/>
                <a:gd name="T2" fmla="*/ 181 w 221"/>
                <a:gd name="T3" fmla="*/ 53 h 1012"/>
                <a:gd name="T4" fmla="*/ 0 w 221"/>
                <a:gd name="T5" fmla="*/ 1011 h 1012"/>
                <a:gd name="T6" fmla="*/ 42 w 221"/>
                <a:gd name="T7" fmla="*/ 948 h 1012"/>
                <a:gd name="T8" fmla="*/ 220 w 221"/>
                <a:gd name="T9" fmla="*/ 0 h 1012"/>
                <a:gd name="T10" fmla="*/ 0 60000 65536"/>
                <a:gd name="T11" fmla="*/ 0 60000 65536"/>
                <a:gd name="T12" fmla="*/ 0 60000 65536"/>
                <a:gd name="T13" fmla="*/ 0 60000 65536"/>
                <a:gd name="T14" fmla="*/ 0 60000 65536"/>
                <a:gd name="T15" fmla="*/ 0 w 221"/>
                <a:gd name="T16" fmla="*/ 0 h 1012"/>
                <a:gd name="T17" fmla="*/ 221 w 221"/>
                <a:gd name="T18" fmla="*/ 1012 h 1012"/>
              </a:gdLst>
              <a:ahLst/>
              <a:cxnLst>
                <a:cxn ang="T10">
                  <a:pos x="T0" y="T1"/>
                </a:cxn>
                <a:cxn ang="T11">
                  <a:pos x="T2" y="T3"/>
                </a:cxn>
                <a:cxn ang="T12">
                  <a:pos x="T4" y="T5"/>
                </a:cxn>
                <a:cxn ang="T13">
                  <a:pos x="T6" y="T7"/>
                </a:cxn>
                <a:cxn ang="T14">
                  <a:pos x="T8" y="T9"/>
                </a:cxn>
              </a:cxnLst>
              <a:rect l="T15" t="T16" r="T17" b="T18"/>
              <a:pathLst>
                <a:path w="221" h="1012">
                  <a:moveTo>
                    <a:pt x="220" y="0"/>
                  </a:moveTo>
                  <a:lnTo>
                    <a:pt x="181" y="53"/>
                  </a:lnTo>
                  <a:lnTo>
                    <a:pt x="0" y="1011"/>
                  </a:lnTo>
                  <a:lnTo>
                    <a:pt x="42" y="948"/>
                  </a:lnTo>
                  <a:lnTo>
                    <a:pt x="220" y="0"/>
                  </a:lnTo>
                </a:path>
              </a:pathLst>
            </a:custGeom>
            <a:solidFill>
              <a:srgbClr val="FF7F9F"/>
            </a:solidFill>
            <a:ln w="12700" cap="rnd">
              <a:solidFill>
                <a:srgbClr val="000000"/>
              </a:solidFill>
              <a:round/>
              <a:headEnd/>
              <a:tailEnd/>
            </a:ln>
          </p:spPr>
          <p:txBody>
            <a:bodyPr/>
            <a:lstStyle/>
            <a:p>
              <a:endParaRPr lang="th-TH"/>
            </a:p>
          </p:txBody>
        </p:sp>
        <p:sp>
          <p:nvSpPr>
            <p:cNvPr id="27" name="Freeform 28"/>
            <p:cNvSpPr>
              <a:spLocks/>
            </p:cNvSpPr>
            <p:nvPr/>
          </p:nvSpPr>
          <p:spPr bwMode="auto">
            <a:xfrm>
              <a:off x="3408" y="1129"/>
              <a:ext cx="669" cy="1901"/>
            </a:xfrm>
            <a:custGeom>
              <a:avLst/>
              <a:gdLst>
                <a:gd name="T0" fmla="*/ 482 w 669"/>
                <a:gd name="T1" fmla="*/ 0 h 1901"/>
                <a:gd name="T2" fmla="*/ 0 w 669"/>
                <a:gd name="T3" fmla="*/ 0 h 1901"/>
                <a:gd name="T4" fmla="*/ 181 w 669"/>
                <a:gd name="T5" fmla="*/ 947 h 1901"/>
                <a:gd name="T6" fmla="*/ 0 w 669"/>
                <a:gd name="T7" fmla="*/ 1900 h 1901"/>
                <a:gd name="T8" fmla="*/ 487 w 669"/>
                <a:gd name="T9" fmla="*/ 1900 h 1901"/>
                <a:gd name="T10" fmla="*/ 668 w 669"/>
                <a:gd name="T11" fmla="*/ 942 h 1901"/>
                <a:gd name="T12" fmla="*/ 482 w 669"/>
                <a:gd name="T13" fmla="*/ 0 h 1901"/>
                <a:gd name="T14" fmla="*/ 0 60000 65536"/>
                <a:gd name="T15" fmla="*/ 0 60000 65536"/>
                <a:gd name="T16" fmla="*/ 0 60000 65536"/>
                <a:gd name="T17" fmla="*/ 0 60000 65536"/>
                <a:gd name="T18" fmla="*/ 0 60000 65536"/>
                <a:gd name="T19" fmla="*/ 0 60000 65536"/>
                <a:gd name="T20" fmla="*/ 0 60000 65536"/>
                <a:gd name="T21" fmla="*/ 0 w 669"/>
                <a:gd name="T22" fmla="*/ 0 h 1901"/>
                <a:gd name="T23" fmla="*/ 669 w 669"/>
                <a:gd name="T24" fmla="*/ 1901 h 190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69" h="1901">
                  <a:moveTo>
                    <a:pt x="482" y="0"/>
                  </a:moveTo>
                  <a:lnTo>
                    <a:pt x="0" y="0"/>
                  </a:lnTo>
                  <a:lnTo>
                    <a:pt x="181" y="947"/>
                  </a:lnTo>
                  <a:lnTo>
                    <a:pt x="0" y="1900"/>
                  </a:lnTo>
                  <a:lnTo>
                    <a:pt x="487" y="1900"/>
                  </a:lnTo>
                  <a:lnTo>
                    <a:pt x="668" y="942"/>
                  </a:lnTo>
                  <a:lnTo>
                    <a:pt x="482" y="0"/>
                  </a:lnTo>
                </a:path>
              </a:pathLst>
            </a:custGeom>
            <a:solidFill>
              <a:srgbClr val="DF1F3F"/>
            </a:solidFill>
            <a:ln w="12700" cap="rnd">
              <a:solidFill>
                <a:srgbClr val="000000"/>
              </a:solidFill>
              <a:round/>
              <a:headEnd/>
              <a:tailEnd/>
            </a:ln>
          </p:spPr>
          <p:txBody>
            <a:bodyPr/>
            <a:lstStyle/>
            <a:p>
              <a:endParaRPr lang="th-TH"/>
            </a:p>
          </p:txBody>
        </p:sp>
      </p:grpSp>
      <p:grpSp>
        <p:nvGrpSpPr>
          <p:cNvPr id="28" name="Group 29"/>
          <p:cNvGrpSpPr>
            <a:grpSpLocks/>
          </p:cNvGrpSpPr>
          <p:nvPr/>
        </p:nvGrpSpPr>
        <p:grpSpPr bwMode="auto">
          <a:xfrm>
            <a:off x="6502400" y="1839913"/>
            <a:ext cx="1123950" cy="3122612"/>
            <a:chOff x="4000" y="1063"/>
            <a:chExt cx="708" cy="1967"/>
          </a:xfrm>
        </p:grpSpPr>
        <p:sp>
          <p:nvSpPr>
            <p:cNvPr id="29" name="Freeform 30"/>
            <p:cNvSpPr>
              <a:spLocks/>
            </p:cNvSpPr>
            <p:nvPr/>
          </p:nvSpPr>
          <p:spPr bwMode="auto">
            <a:xfrm>
              <a:off x="4000" y="1063"/>
              <a:ext cx="527" cy="67"/>
            </a:xfrm>
            <a:custGeom>
              <a:avLst/>
              <a:gdLst>
                <a:gd name="T0" fmla="*/ 482 w 527"/>
                <a:gd name="T1" fmla="*/ 66 h 67"/>
                <a:gd name="T2" fmla="*/ 0 w 527"/>
                <a:gd name="T3" fmla="*/ 66 h 67"/>
                <a:gd name="T4" fmla="*/ 46 w 527"/>
                <a:gd name="T5" fmla="*/ 0 h 67"/>
                <a:gd name="T6" fmla="*/ 526 w 527"/>
                <a:gd name="T7" fmla="*/ 0 h 67"/>
                <a:gd name="T8" fmla="*/ 482 w 527"/>
                <a:gd name="T9" fmla="*/ 66 h 67"/>
                <a:gd name="T10" fmla="*/ 0 60000 65536"/>
                <a:gd name="T11" fmla="*/ 0 60000 65536"/>
                <a:gd name="T12" fmla="*/ 0 60000 65536"/>
                <a:gd name="T13" fmla="*/ 0 60000 65536"/>
                <a:gd name="T14" fmla="*/ 0 60000 65536"/>
                <a:gd name="T15" fmla="*/ 0 w 527"/>
                <a:gd name="T16" fmla="*/ 0 h 67"/>
                <a:gd name="T17" fmla="*/ 527 w 527"/>
                <a:gd name="T18" fmla="*/ 67 h 67"/>
              </a:gdLst>
              <a:ahLst/>
              <a:cxnLst>
                <a:cxn ang="T10">
                  <a:pos x="T0" y="T1"/>
                </a:cxn>
                <a:cxn ang="T11">
                  <a:pos x="T2" y="T3"/>
                </a:cxn>
                <a:cxn ang="T12">
                  <a:pos x="T4" y="T5"/>
                </a:cxn>
                <a:cxn ang="T13">
                  <a:pos x="T6" y="T7"/>
                </a:cxn>
                <a:cxn ang="T14">
                  <a:pos x="T8" y="T9"/>
                </a:cxn>
              </a:cxnLst>
              <a:rect l="T15" t="T16" r="T17" b="T18"/>
              <a:pathLst>
                <a:path w="527" h="67">
                  <a:moveTo>
                    <a:pt x="482" y="66"/>
                  </a:moveTo>
                  <a:lnTo>
                    <a:pt x="0" y="66"/>
                  </a:lnTo>
                  <a:lnTo>
                    <a:pt x="46" y="0"/>
                  </a:lnTo>
                  <a:lnTo>
                    <a:pt x="526" y="0"/>
                  </a:lnTo>
                  <a:lnTo>
                    <a:pt x="482" y="66"/>
                  </a:lnTo>
                </a:path>
              </a:pathLst>
            </a:custGeom>
            <a:solidFill>
              <a:srgbClr val="800000"/>
            </a:solidFill>
            <a:ln w="12700" cap="rnd">
              <a:solidFill>
                <a:srgbClr val="000000"/>
              </a:solidFill>
              <a:round/>
              <a:headEnd/>
              <a:tailEnd/>
            </a:ln>
          </p:spPr>
          <p:txBody>
            <a:bodyPr/>
            <a:lstStyle/>
            <a:p>
              <a:endParaRPr lang="th-TH"/>
            </a:p>
          </p:txBody>
        </p:sp>
        <p:sp>
          <p:nvSpPr>
            <p:cNvPr id="30" name="Freeform 31"/>
            <p:cNvSpPr>
              <a:spLocks/>
            </p:cNvSpPr>
            <p:nvPr/>
          </p:nvSpPr>
          <p:spPr bwMode="auto">
            <a:xfrm>
              <a:off x="4482" y="1063"/>
              <a:ext cx="225" cy="1009"/>
            </a:xfrm>
            <a:custGeom>
              <a:avLst/>
              <a:gdLst>
                <a:gd name="T0" fmla="*/ 44 w 225"/>
                <a:gd name="T1" fmla="*/ 0 h 1009"/>
                <a:gd name="T2" fmla="*/ 0 w 225"/>
                <a:gd name="T3" fmla="*/ 66 h 1009"/>
                <a:gd name="T4" fmla="*/ 186 w 225"/>
                <a:gd name="T5" fmla="*/ 1008 h 1009"/>
                <a:gd name="T6" fmla="*/ 224 w 225"/>
                <a:gd name="T7" fmla="*/ 956 h 1009"/>
                <a:gd name="T8" fmla="*/ 44 w 225"/>
                <a:gd name="T9" fmla="*/ 0 h 1009"/>
                <a:gd name="T10" fmla="*/ 0 60000 65536"/>
                <a:gd name="T11" fmla="*/ 0 60000 65536"/>
                <a:gd name="T12" fmla="*/ 0 60000 65536"/>
                <a:gd name="T13" fmla="*/ 0 60000 65536"/>
                <a:gd name="T14" fmla="*/ 0 60000 65536"/>
                <a:gd name="T15" fmla="*/ 0 w 225"/>
                <a:gd name="T16" fmla="*/ 0 h 1009"/>
                <a:gd name="T17" fmla="*/ 225 w 225"/>
                <a:gd name="T18" fmla="*/ 1009 h 1009"/>
              </a:gdLst>
              <a:ahLst/>
              <a:cxnLst>
                <a:cxn ang="T10">
                  <a:pos x="T0" y="T1"/>
                </a:cxn>
                <a:cxn ang="T11">
                  <a:pos x="T2" y="T3"/>
                </a:cxn>
                <a:cxn ang="T12">
                  <a:pos x="T4" y="T5"/>
                </a:cxn>
                <a:cxn ang="T13">
                  <a:pos x="T6" y="T7"/>
                </a:cxn>
                <a:cxn ang="T14">
                  <a:pos x="T8" y="T9"/>
                </a:cxn>
              </a:cxnLst>
              <a:rect l="T15" t="T16" r="T17" b="T18"/>
              <a:pathLst>
                <a:path w="225" h="1009">
                  <a:moveTo>
                    <a:pt x="44" y="0"/>
                  </a:moveTo>
                  <a:lnTo>
                    <a:pt x="0" y="66"/>
                  </a:lnTo>
                  <a:lnTo>
                    <a:pt x="186" y="1008"/>
                  </a:lnTo>
                  <a:lnTo>
                    <a:pt x="224" y="956"/>
                  </a:lnTo>
                  <a:lnTo>
                    <a:pt x="44" y="0"/>
                  </a:lnTo>
                </a:path>
              </a:pathLst>
            </a:custGeom>
            <a:solidFill>
              <a:srgbClr val="FF5F7F"/>
            </a:solidFill>
            <a:ln w="12700" cap="rnd">
              <a:solidFill>
                <a:srgbClr val="000000"/>
              </a:solidFill>
              <a:round/>
              <a:headEnd/>
              <a:tailEnd/>
            </a:ln>
          </p:spPr>
          <p:txBody>
            <a:bodyPr/>
            <a:lstStyle/>
            <a:p>
              <a:endParaRPr lang="th-TH"/>
            </a:p>
          </p:txBody>
        </p:sp>
        <p:sp>
          <p:nvSpPr>
            <p:cNvPr id="31" name="Freeform 32"/>
            <p:cNvSpPr>
              <a:spLocks/>
            </p:cNvSpPr>
            <p:nvPr/>
          </p:nvSpPr>
          <p:spPr bwMode="auto">
            <a:xfrm>
              <a:off x="4487" y="2018"/>
              <a:ext cx="221" cy="1012"/>
            </a:xfrm>
            <a:custGeom>
              <a:avLst/>
              <a:gdLst>
                <a:gd name="T0" fmla="*/ 220 w 221"/>
                <a:gd name="T1" fmla="*/ 0 h 1012"/>
                <a:gd name="T2" fmla="*/ 181 w 221"/>
                <a:gd name="T3" fmla="*/ 53 h 1012"/>
                <a:gd name="T4" fmla="*/ 0 w 221"/>
                <a:gd name="T5" fmla="*/ 1011 h 1012"/>
                <a:gd name="T6" fmla="*/ 42 w 221"/>
                <a:gd name="T7" fmla="*/ 948 h 1012"/>
                <a:gd name="T8" fmla="*/ 220 w 221"/>
                <a:gd name="T9" fmla="*/ 0 h 1012"/>
                <a:gd name="T10" fmla="*/ 0 60000 65536"/>
                <a:gd name="T11" fmla="*/ 0 60000 65536"/>
                <a:gd name="T12" fmla="*/ 0 60000 65536"/>
                <a:gd name="T13" fmla="*/ 0 60000 65536"/>
                <a:gd name="T14" fmla="*/ 0 60000 65536"/>
                <a:gd name="T15" fmla="*/ 0 w 221"/>
                <a:gd name="T16" fmla="*/ 0 h 1012"/>
                <a:gd name="T17" fmla="*/ 221 w 221"/>
                <a:gd name="T18" fmla="*/ 1012 h 1012"/>
              </a:gdLst>
              <a:ahLst/>
              <a:cxnLst>
                <a:cxn ang="T10">
                  <a:pos x="T0" y="T1"/>
                </a:cxn>
                <a:cxn ang="T11">
                  <a:pos x="T2" y="T3"/>
                </a:cxn>
                <a:cxn ang="T12">
                  <a:pos x="T4" y="T5"/>
                </a:cxn>
                <a:cxn ang="T13">
                  <a:pos x="T6" y="T7"/>
                </a:cxn>
                <a:cxn ang="T14">
                  <a:pos x="T8" y="T9"/>
                </a:cxn>
              </a:cxnLst>
              <a:rect l="T15" t="T16" r="T17" b="T18"/>
              <a:pathLst>
                <a:path w="221" h="1012">
                  <a:moveTo>
                    <a:pt x="220" y="0"/>
                  </a:moveTo>
                  <a:lnTo>
                    <a:pt x="181" y="53"/>
                  </a:lnTo>
                  <a:lnTo>
                    <a:pt x="0" y="1011"/>
                  </a:lnTo>
                  <a:lnTo>
                    <a:pt x="42" y="948"/>
                  </a:lnTo>
                  <a:lnTo>
                    <a:pt x="220" y="0"/>
                  </a:lnTo>
                </a:path>
              </a:pathLst>
            </a:custGeom>
            <a:solidFill>
              <a:srgbClr val="FF7F9F"/>
            </a:solidFill>
            <a:ln w="12700" cap="rnd">
              <a:solidFill>
                <a:srgbClr val="000000"/>
              </a:solidFill>
              <a:round/>
              <a:headEnd/>
              <a:tailEnd/>
            </a:ln>
          </p:spPr>
          <p:txBody>
            <a:bodyPr/>
            <a:lstStyle/>
            <a:p>
              <a:endParaRPr lang="th-TH"/>
            </a:p>
          </p:txBody>
        </p:sp>
        <p:sp>
          <p:nvSpPr>
            <p:cNvPr id="32" name="Freeform 33"/>
            <p:cNvSpPr>
              <a:spLocks/>
            </p:cNvSpPr>
            <p:nvPr/>
          </p:nvSpPr>
          <p:spPr bwMode="auto">
            <a:xfrm>
              <a:off x="4000" y="1129"/>
              <a:ext cx="669" cy="1901"/>
            </a:xfrm>
            <a:custGeom>
              <a:avLst/>
              <a:gdLst>
                <a:gd name="T0" fmla="*/ 482 w 669"/>
                <a:gd name="T1" fmla="*/ 0 h 1901"/>
                <a:gd name="T2" fmla="*/ 0 w 669"/>
                <a:gd name="T3" fmla="*/ 0 h 1901"/>
                <a:gd name="T4" fmla="*/ 181 w 669"/>
                <a:gd name="T5" fmla="*/ 947 h 1901"/>
                <a:gd name="T6" fmla="*/ 0 w 669"/>
                <a:gd name="T7" fmla="*/ 1900 h 1901"/>
                <a:gd name="T8" fmla="*/ 487 w 669"/>
                <a:gd name="T9" fmla="*/ 1900 h 1901"/>
                <a:gd name="T10" fmla="*/ 668 w 669"/>
                <a:gd name="T11" fmla="*/ 942 h 1901"/>
                <a:gd name="T12" fmla="*/ 482 w 669"/>
                <a:gd name="T13" fmla="*/ 0 h 1901"/>
                <a:gd name="T14" fmla="*/ 0 60000 65536"/>
                <a:gd name="T15" fmla="*/ 0 60000 65536"/>
                <a:gd name="T16" fmla="*/ 0 60000 65536"/>
                <a:gd name="T17" fmla="*/ 0 60000 65536"/>
                <a:gd name="T18" fmla="*/ 0 60000 65536"/>
                <a:gd name="T19" fmla="*/ 0 60000 65536"/>
                <a:gd name="T20" fmla="*/ 0 60000 65536"/>
                <a:gd name="T21" fmla="*/ 0 w 669"/>
                <a:gd name="T22" fmla="*/ 0 h 1901"/>
                <a:gd name="T23" fmla="*/ 669 w 669"/>
                <a:gd name="T24" fmla="*/ 1901 h 190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69" h="1901">
                  <a:moveTo>
                    <a:pt x="482" y="0"/>
                  </a:moveTo>
                  <a:lnTo>
                    <a:pt x="0" y="0"/>
                  </a:lnTo>
                  <a:lnTo>
                    <a:pt x="181" y="947"/>
                  </a:lnTo>
                  <a:lnTo>
                    <a:pt x="0" y="1900"/>
                  </a:lnTo>
                  <a:lnTo>
                    <a:pt x="487" y="1900"/>
                  </a:lnTo>
                  <a:lnTo>
                    <a:pt x="668" y="942"/>
                  </a:lnTo>
                  <a:lnTo>
                    <a:pt x="482" y="0"/>
                  </a:lnTo>
                </a:path>
              </a:pathLst>
            </a:custGeom>
            <a:solidFill>
              <a:srgbClr val="DF1F3F"/>
            </a:solidFill>
            <a:ln w="12700" cap="rnd">
              <a:solidFill>
                <a:srgbClr val="000000"/>
              </a:solidFill>
              <a:round/>
              <a:headEnd/>
              <a:tailEnd/>
            </a:ln>
          </p:spPr>
          <p:txBody>
            <a:bodyPr/>
            <a:lstStyle/>
            <a:p>
              <a:endParaRPr lang="th-TH"/>
            </a:p>
          </p:txBody>
        </p:sp>
      </p:grpSp>
      <p:sp>
        <p:nvSpPr>
          <p:cNvPr id="33" name="Rectangle 34"/>
          <p:cNvSpPr>
            <a:spLocks noChangeArrowheads="1"/>
          </p:cNvSpPr>
          <p:nvPr/>
        </p:nvSpPr>
        <p:spPr bwMode="auto">
          <a:xfrm>
            <a:off x="1865313" y="2940050"/>
            <a:ext cx="811212" cy="428625"/>
          </a:xfrm>
          <a:prstGeom prst="rect">
            <a:avLst/>
          </a:prstGeom>
          <a:noFill/>
          <a:ln w="12700">
            <a:noFill/>
            <a:miter lim="800000"/>
            <a:headEnd/>
            <a:tailEnd/>
          </a:ln>
          <a:effectLst/>
        </p:spPr>
        <p:txBody>
          <a:bodyPr wrap="none" lIns="90487" tIns="44450" rIns="90487" bIns="44450">
            <a:spAutoFit/>
          </a:bodyPr>
          <a:lstStyle/>
          <a:p>
            <a:pPr eaLnBrk="0" hangingPunct="0">
              <a:lnSpc>
                <a:spcPct val="80000"/>
              </a:lnSpc>
              <a:defRPr/>
            </a:pPr>
            <a:r>
              <a:rPr lang="en-US" sz="1400" b="1">
                <a:solidFill>
                  <a:srgbClr val="FFFFFF"/>
                </a:solidFill>
                <a:effectLst>
                  <a:outerShdw blurRad="38100" dist="38100" dir="2700000" algn="tl">
                    <a:srgbClr val="000000"/>
                  </a:outerShdw>
                </a:effectLst>
                <a:latin typeface="Helvetica" pitchFamily="34" charset="0"/>
                <a:cs typeface="Arial" charset="0"/>
              </a:rPr>
              <a:t>user</a:t>
            </a:r>
          </a:p>
          <a:p>
            <a:pPr eaLnBrk="0" hangingPunct="0">
              <a:lnSpc>
                <a:spcPct val="80000"/>
              </a:lnSpc>
              <a:defRPr/>
            </a:pPr>
            <a:r>
              <a:rPr lang="en-US" sz="1400" b="1">
                <a:solidFill>
                  <a:srgbClr val="FFFFFF"/>
                </a:solidFill>
                <a:effectLst>
                  <a:outerShdw blurRad="38100" dist="38100" dir="2700000" algn="tl">
                    <a:srgbClr val="000000"/>
                  </a:outerShdw>
                </a:effectLst>
                <a:latin typeface="Helvetica" pitchFamily="34" charset="0"/>
                <a:cs typeface="Arial" charset="0"/>
              </a:rPr>
              <a:t>queries</a:t>
            </a:r>
          </a:p>
        </p:txBody>
      </p:sp>
      <p:sp>
        <p:nvSpPr>
          <p:cNvPr id="34" name="Rectangle 35"/>
          <p:cNvSpPr>
            <a:spLocks noChangeArrowheads="1"/>
          </p:cNvSpPr>
          <p:nvPr/>
        </p:nvSpPr>
        <p:spPr bwMode="auto">
          <a:xfrm>
            <a:off x="2982913" y="3206750"/>
            <a:ext cx="752475" cy="428625"/>
          </a:xfrm>
          <a:prstGeom prst="rect">
            <a:avLst/>
          </a:prstGeom>
          <a:noFill/>
          <a:ln w="12700">
            <a:noFill/>
            <a:miter lim="800000"/>
            <a:headEnd/>
            <a:tailEnd/>
          </a:ln>
          <a:effectLst/>
        </p:spPr>
        <p:txBody>
          <a:bodyPr wrap="none" lIns="90487" tIns="44450" rIns="90487" bIns="44450">
            <a:spAutoFit/>
          </a:bodyPr>
          <a:lstStyle/>
          <a:p>
            <a:pPr eaLnBrk="0" hangingPunct="0">
              <a:lnSpc>
                <a:spcPct val="80000"/>
              </a:lnSpc>
              <a:defRPr/>
            </a:pPr>
            <a:r>
              <a:rPr lang="en-US" sz="1400" b="1">
                <a:solidFill>
                  <a:srgbClr val="FFFFFF"/>
                </a:solidFill>
                <a:effectLst>
                  <a:outerShdw blurRad="38100" dist="38100" dir="2700000" algn="tl">
                    <a:srgbClr val="000000"/>
                  </a:outerShdw>
                </a:effectLst>
                <a:latin typeface="Helvetica" pitchFamily="34" charset="0"/>
                <a:cs typeface="Arial" charset="0"/>
              </a:rPr>
              <a:t>mouse</a:t>
            </a:r>
          </a:p>
          <a:p>
            <a:pPr eaLnBrk="0" hangingPunct="0">
              <a:lnSpc>
                <a:spcPct val="80000"/>
              </a:lnSpc>
              <a:defRPr/>
            </a:pPr>
            <a:r>
              <a:rPr lang="en-US" sz="1400" b="1">
                <a:solidFill>
                  <a:srgbClr val="FFFFFF"/>
                </a:solidFill>
                <a:effectLst>
                  <a:outerShdw blurRad="38100" dist="38100" dir="2700000" algn="tl">
                    <a:srgbClr val="000000"/>
                  </a:outerShdw>
                </a:effectLst>
                <a:latin typeface="Helvetica" pitchFamily="34" charset="0"/>
                <a:cs typeface="Arial" charset="0"/>
              </a:rPr>
              <a:t>picks</a:t>
            </a:r>
          </a:p>
        </p:txBody>
      </p:sp>
      <p:sp>
        <p:nvSpPr>
          <p:cNvPr id="35" name="Rectangle 36"/>
          <p:cNvSpPr>
            <a:spLocks noChangeArrowheads="1"/>
          </p:cNvSpPr>
          <p:nvPr/>
        </p:nvSpPr>
        <p:spPr bwMode="auto">
          <a:xfrm>
            <a:off x="3922713" y="2990850"/>
            <a:ext cx="831850" cy="428625"/>
          </a:xfrm>
          <a:prstGeom prst="rect">
            <a:avLst/>
          </a:prstGeom>
          <a:noFill/>
          <a:ln w="12700">
            <a:noFill/>
            <a:miter lim="800000"/>
            <a:headEnd/>
            <a:tailEnd/>
          </a:ln>
          <a:effectLst/>
        </p:spPr>
        <p:txBody>
          <a:bodyPr wrap="none" lIns="90487" tIns="44450" rIns="90487" bIns="44450">
            <a:spAutoFit/>
          </a:bodyPr>
          <a:lstStyle/>
          <a:p>
            <a:pPr eaLnBrk="0" hangingPunct="0">
              <a:lnSpc>
                <a:spcPct val="80000"/>
              </a:lnSpc>
              <a:defRPr/>
            </a:pPr>
            <a:r>
              <a:rPr lang="en-US" sz="1400" b="1">
                <a:solidFill>
                  <a:srgbClr val="FFFFFF"/>
                </a:solidFill>
                <a:effectLst>
                  <a:outerShdw blurRad="38100" dist="38100" dir="2700000" algn="tl">
                    <a:srgbClr val="000000"/>
                  </a:outerShdw>
                </a:effectLst>
                <a:latin typeface="Helvetica" pitchFamily="34" charset="0"/>
                <a:cs typeface="Arial" charset="0"/>
              </a:rPr>
              <a:t>output</a:t>
            </a:r>
          </a:p>
          <a:p>
            <a:pPr eaLnBrk="0" hangingPunct="0">
              <a:lnSpc>
                <a:spcPct val="80000"/>
              </a:lnSpc>
              <a:defRPr/>
            </a:pPr>
            <a:r>
              <a:rPr lang="en-US" sz="1400" b="1">
                <a:solidFill>
                  <a:srgbClr val="FFFFFF"/>
                </a:solidFill>
                <a:effectLst>
                  <a:outerShdw blurRad="38100" dist="38100" dir="2700000" algn="tl">
                    <a:srgbClr val="000000"/>
                  </a:outerShdw>
                </a:effectLst>
                <a:latin typeface="Helvetica" pitchFamily="34" charset="0"/>
                <a:cs typeface="Arial" charset="0"/>
              </a:rPr>
              <a:t>formats</a:t>
            </a:r>
          </a:p>
        </p:txBody>
      </p:sp>
      <p:sp>
        <p:nvSpPr>
          <p:cNvPr id="36" name="Rectangle 37"/>
          <p:cNvSpPr>
            <a:spLocks noChangeArrowheads="1"/>
          </p:cNvSpPr>
          <p:nvPr/>
        </p:nvSpPr>
        <p:spPr bwMode="auto">
          <a:xfrm>
            <a:off x="4849813" y="3409950"/>
            <a:ext cx="890587" cy="258763"/>
          </a:xfrm>
          <a:prstGeom prst="rect">
            <a:avLst/>
          </a:prstGeom>
          <a:noFill/>
          <a:ln w="12700">
            <a:noFill/>
            <a:miter lim="800000"/>
            <a:headEnd/>
            <a:tailEnd/>
          </a:ln>
          <a:effectLst/>
        </p:spPr>
        <p:txBody>
          <a:bodyPr wrap="none" lIns="90487" tIns="44450" rIns="90487" bIns="44450">
            <a:spAutoFit/>
          </a:bodyPr>
          <a:lstStyle/>
          <a:p>
            <a:pPr eaLnBrk="0" hangingPunct="0">
              <a:lnSpc>
                <a:spcPct val="80000"/>
              </a:lnSpc>
              <a:defRPr/>
            </a:pPr>
            <a:r>
              <a:rPr lang="en-US" sz="1400" b="1">
                <a:solidFill>
                  <a:srgbClr val="FFFFFF"/>
                </a:solidFill>
                <a:effectLst>
                  <a:outerShdw blurRad="38100" dist="38100" dir="2700000" algn="tl">
                    <a:srgbClr val="000000"/>
                  </a:outerShdw>
                </a:effectLst>
                <a:latin typeface="Helvetica" pitchFamily="34" charset="0"/>
                <a:cs typeface="Arial" charset="0"/>
              </a:rPr>
              <a:t>prompts</a:t>
            </a:r>
          </a:p>
        </p:txBody>
      </p:sp>
      <p:sp>
        <p:nvSpPr>
          <p:cNvPr id="37" name="Rectangle 38"/>
          <p:cNvSpPr>
            <a:spLocks noChangeArrowheads="1"/>
          </p:cNvSpPr>
          <p:nvPr/>
        </p:nvSpPr>
        <p:spPr bwMode="auto">
          <a:xfrm>
            <a:off x="5840413" y="2952750"/>
            <a:ext cx="612775" cy="428625"/>
          </a:xfrm>
          <a:prstGeom prst="rect">
            <a:avLst/>
          </a:prstGeom>
          <a:noFill/>
          <a:ln w="12700">
            <a:noFill/>
            <a:miter lim="800000"/>
            <a:headEnd/>
            <a:tailEnd/>
          </a:ln>
          <a:effectLst/>
        </p:spPr>
        <p:txBody>
          <a:bodyPr wrap="none" lIns="90487" tIns="44450" rIns="90487" bIns="44450">
            <a:spAutoFit/>
          </a:bodyPr>
          <a:lstStyle/>
          <a:p>
            <a:pPr eaLnBrk="0" hangingPunct="0">
              <a:lnSpc>
                <a:spcPct val="80000"/>
              </a:lnSpc>
              <a:defRPr/>
            </a:pPr>
            <a:r>
              <a:rPr lang="en-US" sz="1400" b="1">
                <a:solidFill>
                  <a:srgbClr val="FFFFFF"/>
                </a:solidFill>
                <a:effectLst>
                  <a:outerShdw blurRad="38100" dist="38100" dir="2700000" algn="tl">
                    <a:srgbClr val="000000"/>
                  </a:outerShdw>
                </a:effectLst>
                <a:latin typeface="Helvetica" pitchFamily="34" charset="0"/>
                <a:cs typeface="Arial" charset="0"/>
              </a:rPr>
              <a:t>FK</a:t>
            </a:r>
          </a:p>
          <a:p>
            <a:pPr eaLnBrk="0" hangingPunct="0">
              <a:lnSpc>
                <a:spcPct val="80000"/>
              </a:lnSpc>
              <a:defRPr/>
            </a:pPr>
            <a:r>
              <a:rPr lang="en-US" sz="1400" b="1">
                <a:solidFill>
                  <a:srgbClr val="FFFFFF"/>
                </a:solidFill>
                <a:effectLst>
                  <a:outerShdw blurRad="38100" dist="38100" dir="2700000" algn="tl">
                    <a:srgbClr val="000000"/>
                  </a:outerShdw>
                </a:effectLst>
                <a:latin typeface="Helvetica" pitchFamily="34" charset="0"/>
                <a:cs typeface="Arial" charset="0"/>
              </a:rPr>
              <a:t>input</a:t>
            </a:r>
          </a:p>
        </p:txBody>
      </p:sp>
      <p:sp>
        <p:nvSpPr>
          <p:cNvPr id="38" name="Rectangle 39"/>
          <p:cNvSpPr>
            <a:spLocks noChangeArrowheads="1"/>
          </p:cNvSpPr>
          <p:nvPr/>
        </p:nvSpPr>
        <p:spPr bwMode="auto">
          <a:xfrm>
            <a:off x="6831013" y="3295650"/>
            <a:ext cx="544512" cy="258763"/>
          </a:xfrm>
          <a:prstGeom prst="rect">
            <a:avLst/>
          </a:prstGeom>
          <a:noFill/>
          <a:ln w="12700">
            <a:noFill/>
            <a:miter lim="800000"/>
            <a:headEnd/>
            <a:tailEnd/>
          </a:ln>
          <a:effectLst/>
        </p:spPr>
        <p:txBody>
          <a:bodyPr wrap="none" lIns="90487" tIns="44450" rIns="90487" bIns="44450">
            <a:spAutoFit/>
          </a:bodyPr>
          <a:lstStyle/>
          <a:p>
            <a:pPr eaLnBrk="0" hangingPunct="0">
              <a:lnSpc>
                <a:spcPct val="80000"/>
              </a:lnSpc>
              <a:defRPr/>
            </a:pPr>
            <a:r>
              <a:rPr lang="en-US" sz="1400" b="1">
                <a:solidFill>
                  <a:srgbClr val="FFFFFF"/>
                </a:solidFill>
                <a:effectLst>
                  <a:outerShdw blurRad="38100" dist="38100" dir="2700000" algn="tl">
                    <a:srgbClr val="000000"/>
                  </a:outerShdw>
                </a:effectLst>
                <a:latin typeface="Helvetica" pitchFamily="34" charset="0"/>
                <a:cs typeface="Arial" charset="0"/>
              </a:rPr>
              <a:t>data</a:t>
            </a:r>
          </a:p>
        </p:txBody>
      </p:sp>
      <p:sp>
        <p:nvSpPr>
          <p:cNvPr id="39" name="Date Placeholder 38"/>
          <p:cNvSpPr>
            <a:spLocks noGrp="1"/>
          </p:cNvSpPr>
          <p:nvPr>
            <p:ph type="dt" sz="half" idx="10"/>
          </p:nvPr>
        </p:nvSpPr>
        <p:spPr/>
        <p:txBody>
          <a:bodyPr/>
          <a:lstStyle/>
          <a:p>
            <a:r>
              <a:rPr lang="th-TH" smtClean="0"/>
              <a:t>1/13/2012</a:t>
            </a:r>
            <a:endParaRPr lang="th-TH"/>
          </a:p>
        </p:txBody>
      </p:sp>
      <p:sp>
        <p:nvSpPr>
          <p:cNvPr id="41" name="Footer Placeholder 40"/>
          <p:cNvSpPr>
            <a:spLocks noGrp="1"/>
          </p:cNvSpPr>
          <p:nvPr>
            <p:ph type="ftr" sz="quarter" idx="11"/>
          </p:nvPr>
        </p:nvSpPr>
        <p:spPr/>
        <p:txBody>
          <a:bodyPr/>
          <a:lstStyle/>
          <a:p>
            <a:r>
              <a:rPr lang="en-US" smtClean="0"/>
              <a:t>IT Quality and Software Test. Topic Equivalence Partitioning and Boundary Value Analysis</a:t>
            </a:r>
            <a:endParaRPr lang="th-TH"/>
          </a:p>
        </p:txBody>
      </p:sp>
      <p:sp>
        <p:nvSpPr>
          <p:cNvPr id="40" name="Slide Number Placeholder 39"/>
          <p:cNvSpPr>
            <a:spLocks noGrp="1"/>
          </p:cNvSpPr>
          <p:nvPr>
            <p:ph type="sldNum" sz="quarter" idx="12"/>
          </p:nvPr>
        </p:nvSpPr>
        <p:spPr/>
        <p:txBody>
          <a:bodyPr/>
          <a:lstStyle/>
          <a:p>
            <a:fld id="{C47F1BCF-1B0A-4C4B-86C3-8A1C8916313F}" type="slidenum">
              <a:rPr lang="th-TH" smtClean="0"/>
              <a:pPr/>
              <a:t>7</a:t>
            </a:fld>
            <a:endParaRPr lang="th-TH"/>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endParaRPr lang="en-US" dirty="0"/>
          </a:p>
        </p:txBody>
      </p:sp>
      <p:sp>
        <p:nvSpPr>
          <p:cNvPr id="5" name="Date Placeholder 4"/>
          <p:cNvSpPr>
            <a:spLocks noGrp="1"/>
          </p:cNvSpPr>
          <p:nvPr>
            <p:ph type="dt" sz="half" idx="10"/>
          </p:nvPr>
        </p:nvSpPr>
        <p:spPr/>
        <p:txBody>
          <a:bodyPr/>
          <a:lstStyle/>
          <a:p>
            <a:r>
              <a:rPr lang="th-TH" smtClean="0"/>
              <a:t>1/13/2012</a:t>
            </a:r>
            <a:endParaRPr lang="en-US" dirty="0"/>
          </a:p>
        </p:txBody>
      </p:sp>
      <p:sp>
        <p:nvSpPr>
          <p:cNvPr id="7" name="Footer Placeholder 6"/>
          <p:cNvSpPr>
            <a:spLocks noGrp="1"/>
          </p:cNvSpPr>
          <p:nvPr>
            <p:ph type="ftr" sz="quarter" idx="11"/>
          </p:nvPr>
        </p:nvSpPr>
        <p:spPr/>
        <p:txBody>
          <a:bodyPr/>
          <a:lstStyle/>
          <a:p>
            <a:r>
              <a:rPr lang="en-US" smtClean="0"/>
              <a:t>IT Quality and Software Test. Topic Equivalence Partitioning and Boundary Value Analysis</a:t>
            </a:r>
            <a:endParaRPr lang="en-US" dirty="0"/>
          </a:p>
        </p:txBody>
      </p:sp>
      <p:sp>
        <p:nvSpPr>
          <p:cNvPr id="6" name="Slide Number Placeholder 5"/>
          <p:cNvSpPr>
            <a:spLocks noGrp="1"/>
          </p:cNvSpPr>
          <p:nvPr>
            <p:ph type="sldNum" sz="quarter" idx="12"/>
          </p:nvPr>
        </p:nvSpPr>
        <p:spPr/>
        <p:txBody>
          <a:bodyPr/>
          <a:lstStyle/>
          <a:p>
            <a:fld id="{69050804-716C-4134-AC43-4A3ACD191119}" type="slidenum">
              <a:rPr lang="en-US" smtClean="0"/>
              <a:pPr/>
              <a:t>70</a:t>
            </a:fld>
            <a:endParaRPr lang="en-US" dirty="0"/>
          </a:p>
        </p:txBody>
      </p:sp>
      <p:sp>
        <p:nvSpPr>
          <p:cNvPr id="2" name="Title 1"/>
          <p:cNvSpPr>
            <a:spLocks noGrp="1"/>
          </p:cNvSpPr>
          <p:nvPr>
            <p:ph type="ctrTitle"/>
          </p:nvPr>
        </p:nvSpPr>
        <p:spPr/>
        <p:txBody>
          <a:bodyPr/>
          <a:lstStyle/>
          <a:p>
            <a:r>
              <a:rPr lang="en-US" b="1" i="1" dirty="0" smtClean="0">
                <a:latin typeface="+mn-lt"/>
              </a:rPr>
              <a:t>State transition testing</a:t>
            </a:r>
            <a:endParaRPr lang="en-US" b="1" i="1" dirty="0">
              <a:latin typeface="+mn-lt"/>
            </a:endParaRPr>
          </a:p>
        </p:txBody>
      </p:sp>
    </p:spTree>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i="1" dirty="0" smtClean="0">
                <a:latin typeface="+mn-lt"/>
              </a:rPr>
              <a:t>the problem...</a:t>
            </a:r>
            <a:endParaRPr lang="en-US" dirty="0">
              <a:latin typeface="+mn-lt"/>
            </a:endParaRPr>
          </a:p>
        </p:txBody>
      </p:sp>
      <p:sp>
        <p:nvSpPr>
          <p:cNvPr id="4" name="Date Placeholder 3"/>
          <p:cNvSpPr>
            <a:spLocks noGrp="1"/>
          </p:cNvSpPr>
          <p:nvPr>
            <p:ph type="dt" sz="half" idx="10"/>
          </p:nvPr>
        </p:nvSpPr>
        <p:spPr/>
        <p:txBody>
          <a:bodyPr/>
          <a:lstStyle/>
          <a:p>
            <a:r>
              <a:rPr lang="th-TH" smtClean="0"/>
              <a:t>1/13/2012</a:t>
            </a:r>
            <a:endParaRPr lang="en-US" dirty="0"/>
          </a:p>
        </p:txBody>
      </p:sp>
      <p:sp>
        <p:nvSpPr>
          <p:cNvPr id="6" name="Footer Placeholder 5"/>
          <p:cNvSpPr>
            <a:spLocks noGrp="1"/>
          </p:cNvSpPr>
          <p:nvPr>
            <p:ph type="ftr" sz="quarter" idx="11"/>
          </p:nvPr>
        </p:nvSpPr>
        <p:spPr/>
        <p:txBody>
          <a:bodyPr/>
          <a:lstStyle/>
          <a:p>
            <a:r>
              <a:rPr lang="en-US" smtClean="0"/>
              <a:t>IT Quality and Software Test. Topic Equivalence Partitioning and Boundary Value Analysis</a:t>
            </a:r>
            <a:endParaRPr lang="en-US" dirty="0"/>
          </a:p>
        </p:txBody>
      </p:sp>
      <p:sp>
        <p:nvSpPr>
          <p:cNvPr id="5" name="Slide Number Placeholder 4"/>
          <p:cNvSpPr>
            <a:spLocks noGrp="1"/>
          </p:cNvSpPr>
          <p:nvPr>
            <p:ph type="sldNum" sz="quarter" idx="12"/>
          </p:nvPr>
        </p:nvSpPr>
        <p:spPr/>
        <p:txBody>
          <a:bodyPr/>
          <a:lstStyle/>
          <a:p>
            <a:fld id="{69050804-716C-4134-AC43-4A3ACD191119}" type="slidenum">
              <a:rPr lang="en-US" smtClean="0"/>
              <a:pPr/>
              <a:t>71</a:t>
            </a:fld>
            <a:endParaRPr lang="en-US" dirty="0"/>
          </a:p>
        </p:txBody>
      </p:sp>
      <p:sp>
        <p:nvSpPr>
          <p:cNvPr id="3" name="Content Placeholder 2"/>
          <p:cNvSpPr>
            <a:spLocks noGrp="1"/>
          </p:cNvSpPr>
          <p:nvPr>
            <p:ph sz="quarter" idx="1"/>
          </p:nvPr>
        </p:nvSpPr>
        <p:spPr/>
        <p:txBody>
          <a:bodyPr/>
          <a:lstStyle/>
          <a:p>
            <a:pPr algn="ctr">
              <a:buNone/>
            </a:pPr>
            <a:endParaRPr lang="en-US" sz="3200" b="1" dirty="0" smtClean="0"/>
          </a:p>
          <a:p>
            <a:pPr algn="ctr">
              <a:buNone/>
            </a:pPr>
            <a:r>
              <a:rPr lang="en-US" sz="3200" b="1" dirty="0" smtClean="0"/>
              <a:t>very large or infinite number of test scenarios</a:t>
            </a:r>
          </a:p>
          <a:p>
            <a:pPr algn="ctr">
              <a:buNone/>
            </a:pPr>
            <a:r>
              <a:rPr lang="en-US" sz="3200" b="1" dirty="0" smtClean="0"/>
              <a:t>+</a:t>
            </a:r>
          </a:p>
          <a:p>
            <a:pPr algn="ctr">
              <a:buNone/>
            </a:pPr>
            <a:r>
              <a:rPr lang="en-US" sz="3200" b="1" dirty="0" smtClean="0"/>
              <a:t>finite amount of time</a:t>
            </a:r>
          </a:p>
          <a:p>
            <a:pPr algn="ctr">
              <a:buNone/>
            </a:pPr>
            <a:r>
              <a:rPr lang="en-US" sz="3200" b="1" dirty="0" smtClean="0"/>
              <a:t>=</a:t>
            </a:r>
          </a:p>
          <a:p>
            <a:pPr algn="ctr">
              <a:buNone/>
            </a:pPr>
            <a:r>
              <a:rPr lang="en-US" sz="3200" b="1" dirty="0" smtClean="0"/>
              <a:t>impossible to test everything</a:t>
            </a:r>
            <a:endParaRPr lang="en-US" sz="3200" dirty="0" smtClean="0"/>
          </a:p>
          <a:p>
            <a:endParaRPr lang="en-US" dirty="0"/>
          </a:p>
        </p:txBody>
      </p:sp>
    </p:spTree>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i="1" dirty="0" smtClean="0">
                <a:latin typeface="+mn-lt"/>
              </a:rPr>
              <a:t>the solution...</a:t>
            </a:r>
            <a:endParaRPr lang="en-US" b="1" i="1" dirty="0">
              <a:latin typeface="+mn-lt"/>
            </a:endParaRPr>
          </a:p>
        </p:txBody>
      </p:sp>
      <p:sp>
        <p:nvSpPr>
          <p:cNvPr id="4" name="Date Placeholder 3"/>
          <p:cNvSpPr>
            <a:spLocks noGrp="1"/>
          </p:cNvSpPr>
          <p:nvPr>
            <p:ph type="dt" sz="half" idx="10"/>
          </p:nvPr>
        </p:nvSpPr>
        <p:spPr/>
        <p:txBody>
          <a:bodyPr/>
          <a:lstStyle/>
          <a:p>
            <a:r>
              <a:rPr lang="th-TH" smtClean="0"/>
              <a:t>1/13/2012</a:t>
            </a:r>
            <a:endParaRPr lang="en-US" dirty="0"/>
          </a:p>
        </p:txBody>
      </p:sp>
      <p:sp>
        <p:nvSpPr>
          <p:cNvPr id="6" name="Footer Placeholder 5"/>
          <p:cNvSpPr>
            <a:spLocks noGrp="1"/>
          </p:cNvSpPr>
          <p:nvPr>
            <p:ph type="ftr" sz="quarter" idx="11"/>
          </p:nvPr>
        </p:nvSpPr>
        <p:spPr/>
        <p:txBody>
          <a:bodyPr/>
          <a:lstStyle/>
          <a:p>
            <a:r>
              <a:rPr lang="en-US" smtClean="0"/>
              <a:t>IT Quality and Software Test. Topic Equivalence Partitioning and Boundary Value Analysis</a:t>
            </a:r>
            <a:endParaRPr lang="en-US" dirty="0"/>
          </a:p>
        </p:txBody>
      </p:sp>
      <p:sp>
        <p:nvSpPr>
          <p:cNvPr id="5" name="Slide Number Placeholder 4"/>
          <p:cNvSpPr>
            <a:spLocks noGrp="1"/>
          </p:cNvSpPr>
          <p:nvPr>
            <p:ph type="sldNum" sz="quarter" idx="12"/>
          </p:nvPr>
        </p:nvSpPr>
        <p:spPr/>
        <p:txBody>
          <a:bodyPr/>
          <a:lstStyle/>
          <a:p>
            <a:fld id="{69050804-716C-4134-AC43-4A3ACD191119}" type="slidenum">
              <a:rPr lang="en-US" smtClean="0"/>
              <a:pPr/>
              <a:t>72</a:t>
            </a:fld>
            <a:endParaRPr lang="en-US" dirty="0"/>
          </a:p>
        </p:txBody>
      </p:sp>
      <p:sp>
        <p:nvSpPr>
          <p:cNvPr id="3" name="Content Placeholder 2"/>
          <p:cNvSpPr>
            <a:spLocks noGrp="1"/>
          </p:cNvSpPr>
          <p:nvPr>
            <p:ph sz="quarter" idx="1"/>
          </p:nvPr>
        </p:nvSpPr>
        <p:spPr/>
        <p:txBody>
          <a:bodyPr>
            <a:normAutofit/>
          </a:bodyPr>
          <a:lstStyle/>
          <a:p>
            <a:r>
              <a:rPr lang="en-US" sz="3200" dirty="0" smtClean="0"/>
              <a:t>Software test techniques exist to reduce the number of tests to be run whilst still providing sufficient coverage of the system under test.</a:t>
            </a:r>
            <a:endParaRPr lang="en-US" sz="3200" dirty="0"/>
          </a:p>
        </p:txBody>
      </p:sp>
    </p:spTree>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i="1" dirty="0">
                <a:latin typeface="+mn-lt"/>
              </a:rPr>
              <a:t>state transition testing</a:t>
            </a:r>
            <a:endParaRPr lang="en-US" dirty="0">
              <a:latin typeface="+mn-lt"/>
            </a:endParaRPr>
          </a:p>
        </p:txBody>
      </p:sp>
      <p:sp>
        <p:nvSpPr>
          <p:cNvPr id="4" name="Date Placeholder 3"/>
          <p:cNvSpPr>
            <a:spLocks noGrp="1"/>
          </p:cNvSpPr>
          <p:nvPr>
            <p:ph type="dt" sz="half" idx="10"/>
          </p:nvPr>
        </p:nvSpPr>
        <p:spPr/>
        <p:txBody>
          <a:bodyPr/>
          <a:lstStyle/>
          <a:p>
            <a:r>
              <a:rPr lang="th-TH" smtClean="0"/>
              <a:t>1/13/2012</a:t>
            </a:r>
            <a:endParaRPr lang="en-US" dirty="0"/>
          </a:p>
        </p:txBody>
      </p:sp>
      <p:sp>
        <p:nvSpPr>
          <p:cNvPr id="6" name="Footer Placeholder 5"/>
          <p:cNvSpPr>
            <a:spLocks noGrp="1"/>
          </p:cNvSpPr>
          <p:nvPr>
            <p:ph type="ftr" sz="quarter" idx="11"/>
          </p:nvPr>
        </p:nvSpPr>
        <p:spPr/>
        <p:txBody>
          <a:bodyPr/>
          <a:lstStyle/>
          <a:p>
            <a:r>
              <a:rPr lang="en-US" smtClean="0"/>
              <a:t>IT Quality and Software Test. Topic Equivalence Partitioning and Boundary Value Analysis</a:t>
            </a:r>
            <a:endParaRPr lang="en-US" dirty="0"/>
          </a:p>
        </p:txBody>
      </p:sp>
      <p:sp>
        <p:nvSpPr>
          <p:cNvPr id="5" name="Slide Number Placeholder 4"/>
          <p:cNvSpPr>
            <a:spLocks noGrp="1"/>
          </p:cNvSpPr>
          <p:nvPr>
            <p:ph type="sldNum" sz="quarter" idx="12"/>
          </p:nvPr>
        </p:nvSpPr>
        <p:spPr/>
        <p:txBody>
          <a:bodyPr/>
          <a:lstStyle/>
          <a:p>
            <a:fld id="{69050804-716C-4134-AC43-4A3ACD191119}" type="slidenum">
              <a:rPr lang="en-US" smtClean="0"/>
              <a:pPr/>
              <a:t>73</a:t>
            </a:fld>
            <a:endParaRPr lang="en-US" dirty="0"/>
          </a:p>
        </p:txBody>
      </p:sp>
      <p:sp>
        <p:nvSpPr>
          <p:cNvPr id="3" name="Content Placeholder 2"/>
          <p:cNvSpPr>
            <a:spLocks noGrp="1"/>
          </p:cNvSpPr>
          <p:nvPr>
            <p:ph sz="quarter" idx="1"/>
          </p:nvPr>
        </p:nvSpPr>
        <p:spPr/>
        <p:txBody>
          <a:bodyPr>
            <a:noAutofit/>
          </a:bodyPr>
          <a:lstStyle/>
          <a:p>
            <a:r>
              <a:rPr lang="en-US" sz="2800" dirty="0" smtClean="0">
                <a:cs typeface="Times New Roman" pitchFamily="18" charset="0"/>
              </a:rPr>
              <a:t>State transition testing is used where some aspect of the system can be described in what is called a “finite state machine”. This simply means that the system can be in a (finite) number of different states, and the transitions from one state to another are determined by the rules of the “machine”. This is the model on which the system and the tests are based. Any system where you get a different output for the same input, depending on what has happened before, is a finite state system.</a:t>
            </a:r>
            <a:endParaRPr lang="en-GB" sz="2800" dirty="0" smtClean="0">
              <a:cs typeface="Times New Roman" pitchFamily="18" charset="0"/>
            </a:endParaRPr>
          </a:p>
          <a:p>
            <a:endParaRPr lang="en-US" sz="2800" dirty="0"/>
          </a:p>
        </p:txBody>
      </p:sp>
    </p:spTree>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i="1" dirty="0" smtClean="0">
                <a:latin typeface="+mn-lt"/>
              </a:rPr>
              <a:t>state transition testing (cont.)</a:t>
            </a:r>
            <a:endParaRPr lang="en-US" dirty="0">
              <a:latin typeface="+mn-lt"/>
            </a:endParaRPr>
          </a:p>
        </p:txBody>
      </p:sp>
      <p:sp>
        <p:nvSpPr>
          <p:cNvPr id="4" name="Date Placeholder 3"/>
          <p:cNvSpPr>
            <a:spLocks noGrp="1"/>
          </p:cNvSpPr>
          <p:nvPr>
            <p:ph type="dt" sz="half" idx="10"/>
          </p:nvPr>
        </p:nvSpPr>
        <p:spPr/>
        <p:txBody>
          <a:bodyPr/>
          <a:lstStyle/>
          <a:p>
            <a:r>
              <a:rPr lang="th-TH" smtClean="0"/>
              <a:t>1/13/2012</a:t>
            </a:r>
            <a:endParaRPr lang="en-US" dirty="0"/>
          </a:p>
        </p:txBody>
      </p:sp>
      <p:sp>
        <p:nvSpPr>
          <p:cNvPr id="6" name="Footer Placeholder 5"/>
          <p:cNvSpPr>
            <a:spLocks noGrp="1"/>
          </p:cNvSpPr>
          <p:nvPr>
            <p:ph type="ftr" sz="quarter" idx="11"/>
          </p:nvPr>
        </p:nvSpPr>
        <p:spPr/>
        <p:txBody>
          <a:bodyPr/>
          <a:lstStyle/>
          <a:p>
            <a:r>
              <a:rPr lang="en-US" smtClean="0"/>
              <a:t>IT Quality and Software Test. Topic Equivalence Partitioning and Boundary Value Analysis</a:t>
            </a:r>
            <a:endParaRPr lang="en-US" dirty="0"/>
          </a:p>
        </p:txBody>
      </p:sp>
      <p:sp>
        <p:nvSpPr>
          <p:cNvPr id="5" name="Slide Number Placeholder 4"/>
          <p:cNvSpPr>
            <a:spLocks noGrp="1"/>
          </p:cNvSpPr>
          <p:nvPr>
            <p:ph type="sldNum" sz="quarter" idx="12"/>
          </p:nvPr>
        </p:nvSpPr>
        <p:spPr/>
        <p:txBody>
          <a:bodyPr/>
          <a:lstStyle/>
          <a:p>
            <a:fld id="{69050804-716C-4134-AC43-4A3ACD191119}" type="slidenum">
              <a:rPr lang="en-US" smtClean="0"/>
              <a:pPr/>
              <a:t>74</a:t>
            </a:fld>
            <a:endParaRPr lang="en-US" dirty="0"/>
          </a:p>
        </p:txBody>
      </p:sp>
      <p:sp>
        <p:nvSpPr>
          <p:cNvPr id="3" name="Content Placeholder 2"/>
          <p:cNvSpPr>
            <a:spLocks noGrp="1"/>
          </p:cNvSpPr>
          <p:nvPr>
            <p:ph sz="quarter" idx="1"/>
          </p:nvPr>
        </p:nvSpPr>
        <p:spPr/>
        <p:txBody>
          <a:bodyPr>
            <a:normAutofit/>
          </a:bodyPr>
          <a:lstStyle/>
          <a:p>
            <a:pPr>
              <a:buNone/>
            </a:pPr>
            <a:r>
              <a:rPr lang="en-US" dirty="0" smtClean="0"/>
              <a:t>A state transition model has four basic parts:</a:t>
            </a:r>
          </a:p>
          <a:p>
            <a:r>
              <a:rPr lang="en-US" dirty="0" smtClean="0"/>
              <a:t>The states that the software may occupy (open/closed or funded/insufficient funds);</a:t>
            </a:r>
          </a:p>
          <a:p>
            <a:r>
              <a:rPr lang="en-US" dirty="0" smtClean="0"/>
              <a:t>The transitions from one state to another (not all transitions are allowed);</a:t>
            </a:r>
          </a:p>
          <a:p>
            <a:r>
              <a:rPr lang="en-US" dirty="0" smtClean="0"/>
              <a:t>The events that cause a transition (withdrawing money, closing a file);</a:t>
            </a:r>
          </a:p>
          <a:p>
            <a:r>
              <a:rPr lang="en-US" dirty="0" smtClean="0"/>
              <a:t>The actions that result from a transition (an error message, or being given your cash).</a:t>
            </a:r>
          </a:p>
          <a:p>
            <a:endParaRPr lang="en-US" dirty="0"/>
          </a:p>
        </p:txBody>
      </p:sp>
    </p:spTree>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i="1" dirty="0" smtClean="0">
                <a:latin typeface="+mn-lt"/>
              </a:rPr>
              <a:t>Key point</a:t>
            </a:r>
            <a:endParaRPr lang="en-US" b="1" i="1" dirty="0">
              <a:latin typeface="+mn-lt"/>
            </a:endParaRPr>
          </a:p>
        </p:txBody>
      </p:sp>
      <p:sp>
        <p:nvSpPr>
          <p:cNvPr id="4" name="Date Placeholder 3"/>
          <p:cNvSpPr>
            <a:spLocks noGrp="1"/>
          </p:cNvSpPr>
          <p:nvPr>
            <p:ph type="dt" sz="half" idx="10"/>
          </p:nvPr>
        </p:nvSpPr>
        <p:spPr/>
        <p:txBody>
          <a:bodyPr/>
          <a:lstStyle/>
          <a:p>
            <a:r>
              <a:rPr lang="th-TH" smtClean="0"/>
              <a:t>1/13/2012</a:t>
            </a:r>
            <a:endParaRPr lang="en-US" dirty="0"/>
          </a:p>
        </p:txBody>
      </p:sp>
      <p:sp>
        <p:nvSpPr>
          <p:cNvPr id="6" name="Footer Placeholder 5"/>
          <p:cNvSpPr>
            <a:spLocks noGrp="1"/>
          </p:cNvSpPr>
          <p:nvPr>
            <p:ph type="ftr" sz="quarter" idx="11"/>
          </p:nvPr>
        </p:nvSpPr>
        <p:spPr/>
        <p:txBody>
          <a:bodyPr/>
          <a:lstStyle/>
          <a:p>
            <a:r>
              <a:rPr lang="en-US" smtClean="0"/>
              <a:t>IT Quality and Software Test. Topic Equivalence Partitioning and Boundary Value Analysis</a:t>
            </a:r>
            <a:endParaRPr lang="en-US" dirty="0"/>
          </a:p>
        </p:txBody>
      </p:sp>
      <p:sp>
        <p:nvSpPr>
          <p:cNvPr id="5" name="Slide Number Placeholder 4"/>
          <p:cNvSpPr>
            <a:spLocks noGrp="1"/>
          </p:cNvSpPr>
          <p:nvPr>
            <p:ph type="sldNum" sz="quarter" idx="12"/>
          </p:nvPr>
        </p:nvSpPr>
        <p:spPr/>
        <p:txBody>
          <a:bodyPr/>
          <a:lstStyle/>
          <a:p>
            <a:fld id="{69050804-716C-4134-AC43-4A3ACD191119}" type="slidenum">
              <a:rPr lang="en-US" smtClean="0"/>
              <a:pPr/>
              <a:t>75</a:t>
            </a:fld>
            <a:endParaRPr lang="en-US" dirty="0"/>
          </a:p>
        </p:txBody>
      </p:sp>
      <p:sp>
        <p:nvSpPr>
          <p:cNvPr id="3" name="Content Placeholder 2"/>
          <p:cNvSpPr>
            <a:spLocks noGrp="1"/>
          </p:cNvSpPr>
          <p:nvPr>
            <p:ph sz="quarter" idx="1"/>
          </p:nvPr>
        </p:nvSpPr>
        <p:spPr/>
        <p:txBody>
          <a:bodyPr>
            <a:normAutofit fontScale="92500" lnSpcReduction="20000"/>
          </a:bodyPr>
          <a:lstStyle/>
          <a:p>
            <a:r>
              <a:rPr lang="en-GB" dirty="0" smtClean="0">
                <a:cs typeface="Times New Roman" pitchFamily="18" charset="0"/>
              </a:rPr>
              <a:t>State-Transition diagrams direct our testing efforts by identifying the states, events, actions, and transitions that should be tested. Together, these define how a system interacts with the outside world, the events it processes, and the valid and invalid order of these events.</a:t>
            </a:r>
            <a:endParaRPr lang="en-GB" sz="1050" dirty="0" smtClean="0">
              <a:cs typeface="Times New Roman" pitchFamily="18" charset="0"/>
            </a:endParaRPr>
          </a:p>
          <a:p>
            <a:r>
              <a:rPr lang="en-GB" dirty="0" smtClean="0">
                <a:cs typeface="Times New Roman" pitchFamily="18" charset="0"/>
              </a:rPr>
              <a:t>A state-transition diagram is not the only way to document system behaviour. They may be easier to comprehend, but state-transition tables may be easier to use in a complete and systematic manner.</a:t>
            </a:r>
            <a:endParaRPr lang="en-GB" sz="1050" dirty="0" smtClean="0">
              <a:cs typeface="Times New Roman" pitchFamily="18" charset="0"/>
            </a:endParaRPr>
          </a:p>
          <a:p>
            <a:r>
              <a:rPr lang="en-GB" dirty="0" smtClean="0">
                <a:cs typeface="Times New Roman" pitchFamily="18" charset="0"/>
              </a:rPr>
              <a:t>The generally recommended level of testing using state-transition diagrams is to create a set of test cases such that all transitions are exercised at least once under test. </a:t>
            </a:r>
            <a:endParaRPr lang="en-GB" sz="1050" dirty="0" smtClean="0">
              <a:cs typeface="Times New Roman" pitchFamily="18" charset="0"/>
            </a:endParaRPr>
          </a:p>
          <a:p>
            <a:r>
              <a:rPr lang="en-GB" dirty="0" smtClean="0">
                <a:cs typeface="Times New Roman" pitchFamily="18" charset="0"/>
              </a:rPr>
              <a:t>In high-risk systems, you may want to create even more test cases, approaching all paths if possible.</a:t>
            </a:r>
            <a:endParaRPr lang="en-US" dirty="0" smtClean="0">
              <a:cs typeface="Times New Roman" pitchFamily="18" charset="0"/>
            </a:endParaRPr>
          </a:p>
          <a:p>
            <a:endParaRPr lang="en-US" dirty="0"/>
          </a:p>
        </p:txBody>
      </p:sp>
    </p:spTree>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i="1" dirty="0" smtClean="0">
                <a:latin typeface="+mn-lt"/>
              </a:rPr>
              <a:t>light bulb example</a:t>
            </a:r>
            <a:endParaRPr lang="en-US" b="1" i="1" dirty="0">
              <a:latin typeface="+mn-lt"/>
            </a:endParaRPr>
          </a:p>
        </p:txBody>
      </p:sp>
      <p:sp>
        <p:nvSpPr>
          <p:cNvPr id="5" name="Date Placeholder 4"/>
          <p:cNvSpPr>
            <a:spLocks noGrp="1"/>
          </p:cNvSpPr>
          <p:nvPr>
            <p:ph type="dt" sz="half" idx="10"/>
          </p:nvPr>
        </p:nvSpPr>
        <p:spPr/>
        <p:txBody>
          <a:bodyPr/>
          <a:lstStyle/>
          <a:p>
            <a:r>
              <a:rPr lang="th-TH" smtClean="0"/>
              <a:t>1/13/2012</a:t>
            </a:r>
            <a:endParaRPr lang="en-US" dirty="0"/>
          </a:p>
        </p:txBody>
      </p:sp>
      <p:sp>
        <p:nvSpPr>
          <p:cNvPr id="7" name="Footer Placeholder 6"/>
          <p:cNvSpPr>
            <a:spLocks noGrp="1"/>
          </p:cNvSpPr>
          <p:nvPr>
            <p:ph type="ftr" sz="quarter" idx="11"/>
          </p:nvPr>
        </p:nvSpPr>
        <p:spPr/>
        <p:txBody>
          <a:bodyPr/>
          <a:lstStyle/>
          <a:p>
            <a:r>
              <a:rPr lang="en-US" smtClean="0"/>
              <a:t>IT Quality and Software Test. Topic Equivalence Partitioning and Boundary Value Analysis</a:t>
            </a:r>
            <a:endParaRPr lang="en-US" dirty="0"/>
          </a:p>
        </p:txBody>
      </p:sp>
      <p:sp>
        <p:nvSpPr>
          <p:cNvPr id="6" name="Slide Number Placeholder 5"/>
          <p:cNvSpPr>
            <a:spLocks noGrp="1"/>
          </p:cNvSpPr>
          <p:nvPr>
            <p:ph type="sldNum" sz="quarter" idx="12"/>
          </p:nvPr>
        </p:nvSpPr>
        <p:spPr/>
        <p:txBody>
          <a:bodyPr/>
          <a:lstStyle/>
          <a:p>
            <a:fld id="{69050804-716C-4134-AC43-4A3ACD191119}" type="slidenum">
              <a:rPr lang="en-US" smtClean="0"/>
              <a:pPr/>
              <a:t>76</a:t>
            </a:fld>
            <a:endParaRPr lang="en-US" dirty="0"/>
          </a:p>
        </p:txBody>
      </p:sp>
      <p:pic>
        <p:nvPicPr>
          <p:cNvPr id="1027" name="Picture 3"/>
          <p:cNvPicPr>
            <a:picLocks noGrp="1" noChangeAspect="1" noChangeArrowheads="1"/>
          </p:cNvPicPr>
          <p:nvPr>
            <p:ph sz="quarter" idx="1"/>
          </p:nvPr>
        </p:nvPicPr>
        <p:blipFill>
          <a:blip r:embed="rId2" cstate="print"/>
          <a:srcRect/>
          <a:stretch>
            <a:fillRect/>
          </a:stretch>
        </p:blipFill>
        <p:spPr bwMode="auto">
          <a:xfrm>
            <a:off x="1803189" y="1447800"/>
            <a:ext cx="5994822" cy="45720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i="1" dirty="0">
                <a:latin typeface="+mn-lt"/>
              </a:rPr>
              <a:t>light bulb </a:t>
            </a:r>
            <a:r>
              <a:rPr lang="en-US" b="1" i="1" dirty="0" smtClean="0">
                <a:latin typeface="+mn-lt"/>
              </a:rPr>
              <a:t>example(cont.)</a:t>
            </a:r>
            <a:endParaRPr lang="en-US" dirty="0">
              <a:latin typeface="+mn-lt"/>
            </a:endParaRPr>
          </a:p>
        </p:txBody>
      </p:sp>
      <p:sp>
        <p:nvSpPr>
          <p:cNvPr id="5" name="Date Placeholder 4"/>
          <p:cNvSpPr>
            <a:spLocks noGrp="1"/>
          </p:cNvSpPr>
          <p:nvPr>
            <p:ph type="dt" sz="half" idx="10"/>
          </p:nvPr>
        </p:nvSpPr>
        <p:spPr/>
        <p:txBody>
          <a:bodyPr/>
          <a:lstStyle/>
          <a:p>
            <a:r>
              <a:rPr lang="th-TH" smtClean="0"/>
              <a:t>1/13/2012</a:t>
            </a:r>
            <a:endParaRPr lang="en-US" dirty="0"/>
          </a:p>
        </p:txBody>
      </p:sp>
      <p:sp>
        <p:nvSpPr>
          <p:cNvPr id="7" name="Footer Placeholder 6"/>
          <p:cNvSpPr>
            <a:spLocks noGrp="1"/>
          </p:cNvSpPr>
          <p:nvPr>
            <p:ph type="ftr" sz="quarter" idx="11"/>
          </p:nvPr>
        </p:nvSpPr>
        <p:spPr/>
        <p:txBody>
          <a:bodyPr/>
          <a:lstStyle/>
          <a:p>
            <a:r>
              <a:rPr lang="en-US" smtClean="0"/>
              <a:t>IT Quality and Software Test. Topic Equivalence Partitioning and Boundary Value Analysis</a:t>
            </a:r>
            <a:endParaRPr lang="en-US" dirty="0"/>
          </a:p>
        </p:txBody>
      </p:sp>
      <p:sp>
        <p:nvSpPr>
          <p:cNvPr id="6" name="Slide Number Placeholder 5"/>
          <p:cNvSpPr>
            <a:spLocks noGrp="1"/>
          </p:cNvSpPr>
          <p:nvPr>
            <p:ph type="sldNum" sz="quarter" idx="12"/>
          </p:nvPr>
        </p:nvSpPr>
        <p:spPr/>
        <p:txBody>
          <a:bodyPr/>
          <a:lstStyle/>
          <a:p>
            <a:fld id="{69050804-716C-4134-AC43-4A3ACD191119}" type="slidenum">
              <a:rPr lang="en-US" smtClean="0"/>
              <a:pPr/>
              <a:t>77</a:t>
            </a:fld>
            <a:endParaRPr lang="en-US" dirty="0"/>
          </a:p>
        </p:txBody>
      </p:sp>
      <p:pic>
        <p:nvPicPr>
          <p:cNvPr id="2050" name="Picture 2"/>
          <p:cNvPicPr>
            <a:picLocks noGrp="1" noChangeAspect="1" noChangeArrowheads="1"/>
          </p:cNvPicPr>
          <p:nvPr>
            <p:ph sz="quarter" idx="1"/>
          </p:nvPr>
        </p:nvPicPr>
        <p:blipFill>
          <a:blip r:embed="rId2" cstate="print"/>
          <a:stretch>
            <a:fillRect/>
          </a:stretch>
        </p:blipFill>
        <p:spPr bwMode="auto">
          <a:xfrm>
            <a:off x="1784797" y="1447800"/>
            <a:ext cx="6031606" cy="45720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i="1" dirty="0" smtClean="0">
                <a:latin typeface="+mn-lt"/>
              </a:rPr>
              <a:t>light bulb example(cont.)</a:t>
            </a:r>
            <a:endParaRPr lang="en-US" dirty="0">
              <a:latin typeface="+mn-lt"/>
            </a:endParaRPr>
          </a:p>
        </p:txBody>
      </p:sp>
      <p:sp>
        <p:nvSpPr>
          <p:cNvPr id="5" name="Date Placeholder 4"/>
          <p:cNvSpPr>
            <a:spLocks noGrp="1"/>
          </p:cNvSpPr>
          <p:nvPr>
            <p:ph type="dt" sz="half" idx="10"/>
          </p:nvPr>
        </p:nvSpPr>
        <p:spPr/>
        <p:txBody>
          <a:bodyPr/>
          <a:lstStyle/>
          <a:p>
            <a:r>
              <a:rPr lang="th-TH" smtClean="0"/>
              <a:t>1/13/2012</a:t>
            </a:r>
            <a:endParaRPr lang="en-US" dirty="0"/>
          </a:p>
        </p:txBody>
      </p:sp>
      <p:sp>
        <p:nvSpPr>
          <p:cNvPr id="7" name="Footer Placeholder 6"/>
          <p:cNvSpPr>
            <a:spLocks noGrp="1"/>
          </p:cNvSpPr>
          <p:nvPr>
            <p:ph type="ftr" sz="quarter" idx="11"/>
          </p:nvPr>
        </p:nvSpPr>
        <p:spPr/>
        <p:txBody>
          <a:bodyPr/>
          <a:lstStyle/>
          <a:p>
            <a:r>
              <a:rPr lang="en-US" smtClean="0"/>
              <a:t>IT Quality and Software Test. Topic Equivalence Partitioning and Boundary Value Analysis</a:t>
            </a:r>
            <a:endParaRPr lang="en-US" dirty="0"/>
          </a:p>
        </p:txBody>
      </p:sp>
      <p:sp>
        <p:nvSpPr>
          <p:cNvPr id="6" name="Slide Number Placeholder 5"/>
          <p:cNvSpPr>
            <a:spLocks noGrp="1"/>
          </p:cNvSpPr>
          <p:nvPr>
            <p:ph type="sldNum" sz="quarter" idx="12"/>
          </p:nvPr>
        </p:nvSpPr>
        <p:spPr/>
        <p:txBody>
          <a:bodyPr/>
          <a:lstStyle/>
          <a:p>
            <a:fld id="{69050804-716C-4134-AC43-4A3ACD191119}" type="slidenum">
              <a:rPr lang="en-US" smtClean="0"/>
              <a:pPr/>
              <a:t>78</a:t>
            </a:fld>
            <a:endParaRPr lang="en-US" dirty="0"/>
          </a:p>
        </p:txBody>
      </p:sp>
      <p:pic>
        <p:nvPicPr>
          <p:cNvPr id="3075" name="Picture 3"/>
          <p:cNvPicPr>
            <a:picLocks noGrp="1" noChangeAspect="1" noChangeArrowheads="1"/>
          </p:cNvPicPr>
          <p:nvPr>
            <p:ph sz="quarter" idx="1"/>
          </p:nvPr>
        </p:nvPicPr>
        <p:blipFill>
          <a:blip r:embed="rId2" cstate="print"/>
          <a:srcRect/>
          <a:stretch>
            <a:fillRect/>
          </a:stretch>
        </p:blipFill>
        <p:spPr bwMode="auto">
          <a:xfrm>
            <a:off x="1795462" y="1500187"/>
            <a:ext cx="6010275" cy="446722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i="1" dirty="0">
                <a:latin typeface="+mn-lt"/>
              </a:rPr>
              <a:t>light bulb </a:t>
            </a:r>
            <a:r>
              <a:rPr lang="en-US" b="1" i="1" dirty="0" smtClean="0">
                <a:latin typeface="+mn-lt"/>
              </a:rPr>
              <a:t>example(cont.)</a:t>
            </a:r>
            <a:endParaRPr lang="en-US" dirty="0">
              <a:latin typeface="+mn-lt"/>
            </a:endParaRPr>
          </a:p>
        </p:txBody>
      </p:sp>
      <p:sp>
        <p:nvSpPr>
          <p:cNvPr id="5" name="Date Placeholder 4"/>
          <p:cNvSpPr>
            <a:spLocks noGrp="1"/>
          </p:cNvSpPr>
          <p:nvPr>
            <p:ph type="dt" sz="half" idx="10"/>
          </p:nvPr>
        </p:nvSpPr>
        <p:spPr/>
        <p:txBody>
          <a:bodyPr/>
          <a:lstStyle/>
          <a:p>
            <a:r>
              <a:rPr lang="th-TH" smtClean="0"/>
              <a:t>1/13/2012</a:t>
            </a:r>
            <a:endParaRPr lang="en-US" dirty="0"/>
          </a:p>
        </p:txBody>
      </p:sp>
      <p:sp>
        <p:nvSpPr>
          <p:cNvPr id="7" name="Footer Placeholder 6"/>
          <p:cNvSpPr>
            <a:spLocks noGrp="1"/>
          </p:cNvSpPr>
          <p:nvPr>
            <p:ph type="ftr" sz="quarter" idx="11"/>
          </p:nvPr>
        </p:nvSpPr>
        <p:spPr/>
        <p:txBody>
          <a:bodyPr/>
          <a:lstStyle/>
          <a:p>
            <a:r>
              <a:rPr lang="en-US" smtClean="0"/>
              <a:t>IT Quality and Software Test. Topic Equivalence Partitioning and Boundary Value Analysis</a:t>
            </a:r>
            <a:endParaRPr lang="en-US" dirty="0"/>
          </a:p>
        </p:txBody>
      </p:sp>
      <p:sp>
        <p:nvSpPr>
          <p:cNvPr id="6" name="Slide Number Placeholder 5"/>
          <p:cNvSpPr>
            <a:spLocks noGrp="1"/>
          </p:cNvSpPr>
          <p:nvPr>
            <p:ph type="sldNum" sz="quarter" idx="12"/>
          </p:nvPr>
        </p:nvSpPr>
        <p:spPr/>
        <p:txBody>
          <a:bodyPr/>
          <a:lstStyle/>
          <a:p>
            <a:fld id="{69050804-716C-4134-AC43-4A3ACD191119}" type="slidenum">
              <a:rPr lang="en-US" smtClean="0"/>
              <a:pPr/>
              <a:t>79</a:t>
            </a:fld>
            <a:endParaRPr lang="en-US" dirty="0"/>
          </a:p>
        </p:txBody>
      </p:sp>
      <p:pic>
        <p:nvPicPr>
          <p:cNvPr id="4098" name="Picture 2"/>
          <p:cNvPicPr>
            <a:picLocks noGrp="1" noChangeAspect="1" noChangeArrowheads="1"/>
          </p:cNvPicPr>
          <p:nvPr>
            <p:ph sz="quarter" idx="1"/>
          </p:nvPr>
        </p:nvPicPr>
        <p:blipFill>
          <a:blip r:embed="rId2" cstate="print"/>
          <a:stretch>
            <a:fillRect/>
          </a:stretch>
        </p:blipFill>
        <p:spPr bwMode="auto">
          <a:xfrm>
            <a:off x="1724825" y="1447800"/>
            <a:ext cx="6151550" cy="45720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lstStyle/>
          <a:p>
            <a:pPr eaLnBrk="1" hangingPunct="1"/>
            <a:r>
              <a:rPr lang="en-US" dirty="0" smtClean="0"/>
              <a:t>Test Design Technique</a:t>
            </a:r>
            <a:endParaRPr lang="th-TH" dirty="0" smtClean="0"/>
          </a:p>
        </p:txBody>
      </p:sp>
      <p:sp>
        <p:nvSpPr>
          <p:cNvPr id="4" name="Date Placeholder 3"/>
          <p:cNvSpPr>
            <a:spLocks noGrp="1"/>
          </p:cNvSpPr>
          <p:nvPr>
            <p:ph type="dt" sz="half" idx="10"/>
          </p:nvPr>
        </p:nvSpPr>
        <p:spPr/>
        <p:txBody>
          <a:bodyPr/>
          <a:lstStyle/>
          <a:p>
            <a:r>
              <a:rPr lang="th-TH" smtClean="0"/>
              <a:t>1/13/2012</a:t>
            </a:r>
            <a:endParaRPr lang="th-TH"/>
          </a:p>
        </p:txBody>
      </p:sp>
      <p:sp>
        <p:nvSpPr>
          <p:cNvPr id="6" name="Footer Placeholder 5"/>
          <p:cNvSpPr>
            <a:spLocks noGrp="1"/>
          </p:cNvSpPr>
          <p:nvPr>
            <p:ph type="ftr" sz="quarter" idx="11"/>
          </p:nvPr>
        </p:nvSpPr>
        <p:spPr/>
        <p:txBody>
          <a:bodyPr/>
          <a:lstStyle/>
          <a:p>
            <a:r>
              <a:rPr lang="en-US" smtClean="0"/>
              <a:t>IT Quality and Software Test. Topic Equivalence Partitioning and Boundary Value Analysis</a:t>
            </a:r>
            <a:endParaRPr lang="th-TH"/>
          </a:p>
        </p:txBody>
      </p:sp>
      <p:sp>
        <p:nvSpPr>
          <p:cNvPr id="5" name="Slide Number Placeholder 4"/>
          <p:cNvSpPr>
            <a:spLocks noGrp="1"/>
          </p:cNvSpPr>
          <p:nvPr>
            <p:ph type="sldNum" sz="quarter" idx="12"/>
          </p:nvPr>
        </p:nvSpPr>
        <p:spPr/>
        <p:txBody>
          <a:bodyPr/>
          <a:lstStyle/>
          <a:p>
            <a:fld id="{C47F1BCF-1B0A-4C4B-86C3-8A1C8916313F}" type="slidenum">
              <a:rPr lang="th-TH" smtClean="0"/>
              <a:pPr/>
              <a:t>8</a:t>
            </a:fld>
            <a:endParaRPr lang="th-TH"/>
          </a:p>
        </p:txBody>
      </p:sp>
      <p:sp>
        <p:nvSpPr>
          <p:cNvPr id="3075" name="Rectangle 3"/>
          <p:cNvSpPr>
            <a:spLocks noGrp="1" noChangeArrowheads="1"/>
          </p:cNvSpPr>
          <p:nvPr>
            <p:ph sz="quarter" idx="1"/>
          </p:nvPr>
        </p:nvSpPr>
        <p:spPr/>
        <p:txBody>
          <a:bodyPr/>
          <a:lstStyle/>
          <a:p>
            <a:pPr eaLnBrk="1" hangingPunct="1">
              <a:lnSpc>
                <a:spcPct val="90000"/>
              </a:lnSpc>
            </a:pPr>
            <a:r>
              <a:rPr lang="en-US" sz="2800" dirty="0" smtClean="0"/>
              <a:t>Boundary Value Analysis</a:t>
            </a:r>
          </a:p>
          <a:p>
            <a:pPr lvl="1" eaLnBrk="1" hangingPunct="1">
              <a:lnSpc>
                <a:spcPct val="90000"/>
              </a:lnSpc>
            </a:pPr>
            <a:r>
              <a:rPr lang="en-US" sz="2400" dirty="0" smtClean="0"/>
              <a:t>Test input highest or lowest values</a:t>
            </a:r>
          </a:p>
          <a:p>
            <a:pPr lvl="1" eaLnBrk="1" hangingPunct="1">
              <a:lnSpc>
                <a:spcPct val="90000"/>
              </a:lnSpc>
            </a:pPr>
            <a:r>
              <a:rPr lang="en-US" sz="2400" dirty="0" smtClean="0"/>
              <a:t>System fail when massage empty or full</a:t>
            </a:r>
          </a:p>
          <a:p>
            <a:pPr lvl="1" eaLnBrk="1" hangingPunct="1">
              <a:lnSpc>
                <a:spcPct val="90000"/>
              </a:lnSpc>
            </a:pPr>
            <a:r>
              <a:rPr lang="en-US" sz="2400" dirty="0" smtClean="0"/>
              <a:t>Database system fail the first time disk capacity is exceeded</a:t>
            </a:r>
          </a:p>
          <a:p>
            <a:pPr eaLnBrk="1" hangingPunct="1">
              <a:lnSpc>
                <a:spcPct val="90000"/>
              </a:lnSpc>
            </a:pPr>
            <a:r>
              <a:rPr lang="en-US" sz="2800" dirty="0" smtClean="0"/>
              <a:t>Equivalence Class Partitioning</a:t>
            </a:r>
          </a:p>
          <a:p>
            <a:pPr lvl="1" eaLnBrk="1" hangingPunct="1">
              <a:lnSpc>
                <a:spcPct val="90000"/>
              </a:lnSpc>
            </a:pPr>
            <a:r>
              <a:rPr lang="en-US" sz="2400" dirty="0" smtClean="0"/>
              <a:t>Set of possible values (Domain) </a:t>
            </a:r>
            <a:r>
              <a:rPr lang="th-TH" sz="2400" dirty="0" smtClean="0"/>
              <a:t>ส่วนย่อยของ</a:t>
            </a:r>
            <a:r>
              <a:rPr lang="en-US" sz="2400" dirty="0" smtClean="0"/>
              <a:t>domain </a:t>
            </a:r>
            <a:r>
              <a:rPr lang="th-TH" sz="2400" dirty="0" smtClean="0"/>
              <a:t>เรียกว่า </a:t>
            </a:r>
            <a:r>
              <a:rPr lang="en-US" sz="2400" dirty="0" smtClean="0"/>
              <a:t>Equivalence Class </a:t>
            </a:r>
            <a:r>
              <a:rPr lang="th-TH" sz="2400" dirty="0" smtClean="0"/>
              <a:t>จะต้องทดสอบทุกๆค่าที่ใส่เข้าไป</a:t>
            </a:r>
            <a:endParaRPr lang="en-US" sz="2400" dirty="0" smtClean="0"/>
          </a:p>
          <a:p>
            <a:pPr eaLnBrk="1" hangingPunct="1">
              <a:lnSpc>
                <a:spcPct val="90000"/>
              </a:lnSpc>
            </a:pPr>
            <a:endParaRPr lang="en-US" sz="2800" dirty="0" smtClean="0"/>
          </a:p>
          <a:p>
            <a:pPr eaLnBrk="1" hangingPunct="1">
              <a:lnSpc>
                <a:spcPct val="90000"/>
              </a:lnSpc>
            </a:pPr>
            <a:endParaRPr lang="th-TH" sz="2800" dirty="0" smtClean="0"/>
          </a:p>
        </p:txBody>
      </p:sp>
    </p:spTree>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i="1" dirty="0">
                <a:latin typeface="+mn-lt"/>
              </a:rPr>
              <a:t>light bulb </a:t>
            </a:r>
            <a:r>
              <a:rPr lang="en-US" b="1" i="1" dirty="0" smtClean="0">
                <a:latin typeface="+mn-lt"/>
              </a:rPr>
              <a:t>example(cont.)</a:t>
            </a:r>
            <a:endParaRPr lang="en-US" dirty="0">
              <a:latin typeface="+mn-lt"/>
            </a:endParaRPr>
          </a:p>
        </p:txBody>
      </p:sp>
      <p:sp>
        <p:nvSpPr>
          <p:cNvPr id="5" name="Date Placeholder 4"/>
          <p:cNvSpPr>
            <a:spLocks noGrp="1"/>
          </p:cNvSpPr>
          <p:nvPr>
            <p:ph type="dt" sz="half" idx="10"/>
          </p:nvPr>
        </p:nvSpPr>
        <p:spPr/>
        <p:txBody>
          <a:bodyPr/>
          <a:lstStyle/>
          <a:p>
            <a:r>
              <a:rPr lang="th-TH" smtClean="0"/>
              <a:t>1/13/2012</a:t>
            </a:r>
            <a:endParaRPr lang="en-US" dirty="0"/>
          </a:p>
        </p:txBody>
      </p:sp>
      <p:sp>
        <p:nvSpPr>
          <p:cNvPr id="7" name="Footer Placeholder 6"/>
          <p:cNvSpPr>
            <a:spLocks noGrp="1"/>
          </p:cNvSpPr>
          <p:nvPr>
            <p:ph type="ftr" sz="quarter" idx="11"/>
          </p:nvPr>
        </p:nvSpPr>
        <p:spPr/>
        <p:txBody>
          <a:bodyPr/>
          <a:lstStyle/>
          <a:p>
            <a:r>
              <a:rPr lang="en-US" smtClean="0"/>
              <a:t>IT Quality and Software Test. Topic Equivalence Partitioning and Boundary Value Analysis</a:t>
            </a:r>
            <a:endParaRPr lang="en-US" dirty="0"/>
          </a:p>
        </p:txBody>
      </p:sp>
      <p:sp>
        <p:nvSpPr>
          <p:cNvPr id="6" name="Slide Number Placeholder 5"/>
          <p:cNvSpPr>
            <a:spLocks noGrp="1"/>
          </p:cNvSpPr>
          <p:nvPr>
            <p:ph type="sldNum" sz="quarter" idx="12"/>
          </p:nvPr>
        </p:nvSpPr>
        <p:spPr/>
        <p:txBody>
          <a:bodyPr/>
          <a:lstStyle/>
          <a:p>
            <a:fld id="{69050804-716C-4134-AC43-4A3ACD191119}" type="slidenum">
              <a:rPr lang="en-US" smtClean="0"/>
              <a:pPr/>
              <a:t>80</a:t>
            </a:fld>
            <a:endParaRPr lang="en-US" dirty="0"/>
          </a:p>
        </p:txBody>
      </p:sp>
      <p:pic>
        <p:nvPicPr>
          <p:cNvPr id="5122" name="Picture 2"/>
          <p:cNvPicPr>
            <a:picLocks noGrp="1" noChangeAspect="1" noChangeArrowheads="1"/>
          </p:cNvPicPr>
          <p:nvPr>
            <p:ph sz="quarter" idx="1"/>
          </p:nvPr>
        </p:nvPicPr>
        <p:blipFill>
          <a:blip r:embed="rId2" cstate="print"/>
          <a:stretch>
            <a:fillRect/>
          </a:stretch>
        </p:blipFill>
        <p:spPr bwMode="auto">
          <a:xfrm>
            <a:off x="1729582" y="1447800"/>
            <a:ext cx="6142035" cy="45720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i="1" dirty="0">
                <a:latin typeface="+mn-lt"/>
              </a:rPr>
              <a:t>light bulb </a:t>
            </a:r>
            <a:r>
              <a:rPr lang="en-US" b="1" i="1" dirty="0" smtClean="0">
                <a:latin typeface="+mn-lt"/>
              </a:rPr>
              <a:t>example(cont.)</a:t>
            </a:r>
            <a:endParaRPr lang="en-US" dirty="0">
              <a:latin typeface="+mn-lt"/>
            </a:endParaRPr>
          </a:p>
        </p:txBody>
      </p:sp>
      <p:sp>
        <p:nvSpPr>
          <p:cNvPr id="5" name="Date Placeholder 4"/>
          <p:cNvSpPr>
            <a:spLocks noGrp="1"/>
          </p:cNvSpPr>
          <p:nvPr>
            <p:ph type="dt" sz="half" idx="10"/>
          </p:nvPr>
        </p:nvSpPr>
        <p:spPr/>
        <p:txBody>
          <a:bodyPr/>
          <a:lstStyle/>
          <a:p>
            <a:r>
              <a:rPr lang="th-TH" smtClean="0"/>
              <a:t>1/13/2012</a:t>
            </a:r>
            <a:endParaRPr lang="en-US" dirty="0"/>
          </a:p>
        </p:txBody>
      </p:sp>
      <p:sp>
        <p:nvSpPr>
          <p:cNvPr id="7" name="Footer Placeholder 6"/>
          <p:cNvSpPr>
            <a:spLocks noGrp="1"/>
          </p:cNvSpPr>
          <p:nvPr>
            <p:ph type="ftr" sz="quarter" idx="11"/>
          </p:nvPr>
        </p:nvSpPr>
        <p:spPr/>
        <p:txBody>
          <a:bodyPr/>
          <a:lstStyle/>
          <a:p>
            <a:r>
              <a:rPr lang="en-US" smtClean="0"/>
              <a:t>IT Quality and Software Test. Topic Equivalence Partitioning and Boundary Value Analysis</a:t>
            </a:r>
            <a:endParaRPr lang="en-US" dirty="0"/>
          </a:p>
        </p:txBody>
      </p:sp>
      <p:sp>
        <p:nvSpPr>
          <p:cNvPr id="6" name="Slide Number Placeholder 5"/>
          <p:cNvSpPr>
            <a:spLocks noGrp="1"/>
          </p:cNvSpPr>
          <p:nvPr>
            <p:ph type="sldNum" sz="quarter" idx="12"/>
          </p:nvPr>
        </p:nvSpPr>
        <p:spPr/>
        <p:txBody>
          <a:bodyPr/>
          <a:lstStyle/>
          <a:p>
            <a:fld id="{69050804-716C-4134-AC43-4A3ACD191119}" type="slidenum">
              <a:rPr lang="en-US" smtClean="0"/>
              <a:pPr/>
              <a:t>81</a:t>
            </a:fld>
            <a:endParaRPr lang="en-US" dirty="0"/>
          </a:p>
        </p:txBody>
      </p:sp>
      <p:pic>
        <p:nvPicPr>
          <p:cNvPr id="6146" name="Picture 2"/>
          <p:cNvPicPr>
            <a:picLocks noGrp="1" noChangeAspect="1" noChangeArrowheads="1"/>
          </p:cNvPicPr>
          <p:nvPr>
            <p:ph sz="quarter" idx="1"/>
          </p:nvPr>
        </p:nvPicPr>
        <p:blipFill>
          <a:blip r:embed="rId2" cstate="print"/>
          <a:stretch>
            <a:fillRect/>
          </a:stretch>
        </p:blipFill>
        <p:spPr bwMode="auto">
          <a:xfrm>
            <a:off x="1741766" y="1447800"/>
            <a:ext cx="6117668" cy="45720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i="1" dirty="0">
                <a:latin typeface="+mn-lt"/>
              </a:rPr>
              <a:t>light bulb </a:t>
            </a:r>
            <a:r>
              <a:rPr lang="en-US" b="1" i="1" dirty="0" smtClean="0">
                <a:latin typeface="+mn-lt"/>
              </a:rPr>
              <a:t>example(cont.)</a:t>
            </a:r>
            <a:endParaRPr lang="en-US" dirty="0">
              <a:latin typeface="+mn-lt"/>
            </a:endParaRPr>
          </a:p>
        </p:txBody>
      </p:sp>
      <p:sp>
        <p:nvSpPr>
          <p:cNvPr id="5" name="Date Placeholder 4"/>
          <p:cNvSpPr>
            <a:spLocks noGrp="1"/>
          </p:cNvSpPr>
          <p:nvPr>
            <p:ph type="dt" sz="half" idx="10"/>
          </p:nvPr>
        </p:nvSpPr>
        <p:spPr/>
        <p:txBody>
          <a:bodyPr/>
          <a:lstStyle/>
          <a:p>
            <a:r>
              <a:rPr lang="th-TH" smtClean="0"/>
              <a:t>1/13/2012</a:t>
            </a:r>
            <a:endParaRPr lang="en-US" dirty="0"/>
          </a:p>
        </p:txBody>
      </p:sp>
      <p:sp>
        <p:nvSpPr>
          <p:cNvPr id="7" name="Footer Placeholder 6"/>
          <p:cNvSpPr>
            <a:spLocks noGrp="1"/>
          </p:cNvSpPr>
          <p:nvPr>
            <p:ph type="ftr" sz="quarter" idx="11"/>
          </p:nvPr>
        </p:nvSpPr>
        <p:spPr/>
        <p:txBody>
          <a:bodyPr/>
          <a:lstStyle/>
          <a:p>
            <a:r>
              <a:rPr lang="en-US" smtClean="0"/>
              <a:t>IT Quality and Software Test. Topic Equivalence Partitioning and Boundary Value Analysis</a:t>
            </a:r>
            <a:endParaRPr lang="en-US" dirty="0"/>
          </a:p>
        </p:txBody>
      </p:sp>
      <p:sp>
        <p:nvSpPr>
          <p:cNvPr id="6" name="Slide Number Placeholder 5"/>
          <p:cNvSpPr>
            <a:spLocks noGrp="1"/>
          </p:cNvSpPr>
          <p:nvPr>
            <p:ph type="sldNum" sz="quarter" idx="12"/>
          </p:nvPr>
        </p:nvSpPr>
        <p:spPr/>
        <p:txBody>
          <a:bodyPr/>
          <a:lstStyle/>
          <a:p>
            <a:fld id="{69050804-716C-4134-AC43-4A3ACD191119}" type="slidenum">
              <a:rPr lang="en-US" smtClean="0"/>
              <a:pPr/>
              <a:t>82</a:t>
            </a:fld>
            <a:endParaRPr lang="en-US" dirty="0"/>
          </a:p>
        </p:txBody>
      </p:sp>
      <p:pic>
        <p:nvPicPr>
          <p:cNvPr id="7170" name="Picture 2"/>
          <p:cNvPicPr>
            <a:picLocks noGrp="1" noChangeAspect="1" noChangeArrowheads="1"/>
          </p:cNvPicPr>
          <p:nvPr>
            <p:ph sz="quarter" idx="1"/>
          </p:nvPr>
        </p:nvPicPr>
        <p:blipFill>
          <a:blip r:embed="rId2" cstate="print"/>
          <a:stretch>
            <a:fillRect/>
          </a:stretch>
        </p:blipFill>
        <p:spPr bwMode="auto">
          <a:xfrm>
            <a:off x="1746562" y="1447800"/>
            <a:ext cx="6108076" cy="45720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i="1" dirty="0" smtClean="0">
                <a:latin typeface="+mn-lt"/>
              </a:rPr>
              <a:t>conclusions</a:t>
            </a:r>
            <a:r>
              <a:rPr lang="en-US" dirty="0" smtClean="0">
                <a:latin typeface="+mn-lt"/>
              </a:rPr>
              <a:t>...</a:t>
            </a:r>
            <a:endParaRPr lang="en-US" dirty="0">
              <a:latin typeface="+mn-lt"/>
            </a:endParaRPr>
          </a:p>
        </p:txBody>
      </p:sp>
      <p:sp>
        <p:nvSpPr>
          <p:cNvPr id="4" name="Date Placeholder 3"/>
          <p:cNvSpPr>
            <a:spLocks noGrp="1"/>
          </p:cNvSpPr>
          <p:nvPr>
            <p:ph type="dt" sz="half" idx="10"/>
          </p:nvPr>
        </p:nvSpPr>
        <p:spPr/>
        <p:txBody>
          <a:bodyPr/>
          <a:lstStyle/>
          <a:p>
            <a:r>
              <a:rPr lang="th-TH" smtClean="0"/>
              <a:t>1/13/2012</a:t>
            </a:r>
            <a:endParaRPr lang="en-US" dirty="0"/>
          </a:p>
        </p:txBody>
      </p:sp>
      <p:sp>
        <p:nvSpPr>
          <p:cNvPr id="6" name="Footer Placeholder 5"/>
          <p:cNvSpPr>
            <a:spLocks noGrp="1"/>
          </p:cNvSpPr>
          <p:nvPr>
            <p:ph type="ftr" sz="quarter" idx="11"/>
          </p:nvPr>
        </p:nvSpPr>
        <p:spPr/>
        <p:txBody>
          <a:bodyPr/>
          <a:lstStyle/>
          <a:p>
            <a:r>
              <a:rPr lang="en-US" smtClean="0"/>
              <a:t>IT Quality and Software Test. Topic Equivalence Partitioning and Boundary Value Analysis</a:t>
            </a:r>
            <a:endParaRPr lang="en-US" dirty="0"/>
          </a:p>
        </p:txBody>
      </p:sp>
      <p:sp>
        <p:nvSpPr>
          <p:cNvPr id="5" name="Slide Number Placeholder 4"/>
          <p:cNvSpPr>
            <a:spLocks noGrp="1"/>
          </p:cNvSpPr>
          <p:nvPr>
            <p:ph type="sldNum" sz="quarter" idx="12"/>
          </p:nvPr>
        </p:nvSpPr>
        <p:spPr/>
        <p:txBody>
          <a:bodyPr/>
          <a:lstStyle/>
          <a:p>
            <a:fld id="{69050804-716C-4134-AC43-4A3ACD191119}" type="slidenum">
              <a:rPr lang="en-US" smtClean="0"/>
              <a:pPr/>
              <a:t>83</a:t>
            </a:fld>
            <a:endParaRPr lang="en-US" dirty="0"/>
          </a:p>
        </p:txBody>
      </p:sp>
      <p:sp>
        <p:nvSpPr>
          <p:cNvPr id="3" name="Content Placeholder 2"/>
          <p:cNvSpPr>
            <a:spLocks noGrp="1"/>
          </p:cNvSpPr>
          <p:nvPr>
            <p:ph sz="quarter" idx="1"/>
          </p:nvPr>
        </p:nvSpPr>
        <p:spPr/>
        <p:txBody>
          <a:bodyPr>
            <a:normAutofit fontScale="92500"/>
          </a:bodyPr>
          <a:lstStyle/>
          <a:p>
            <a:pPr>
              <a:buNone/>
            </a:pPr>
            <a:r>
              <a:rPr lang="en-US" dirty="0"/>
              <a:t>• There are many useful techniques available</a:t>
            </a:r>
          </a:p>
          <a:p>
            <a:r>
              <a:rPr lang="en-US" dirty="0"/>
              <a:t>‣ state transition testing is only one of the many</a:t>
            </a:r>
          </a:p>
          <a:p>
            <a:pPr>
              <a:buNone/>
            </a:pPr>
            <a:r>
              <a:rPr lang="en-US" dirty="0"/>
              <a:t>• A finite number of tests can be defined from </a:t>
            </a:r>
            <a:r>
              <a:rPr lang="en-US" dirty="0" smtClean="0"/>
              <a:t>an infinite </a:t>
            </a:r>
            <a:r>
              <a:rPr lang="en-US" dirty="0"/>
              <a:t>number of test scenarios and a level </a:t>
            </a:r>
            <a:r>
              <a:rPr lang="en-US" dirty="0" smtClean="0"/>
              <a:t>of coverage </a:t>
            </a:r>
            <a:r>
              <a:rPr lang="en-US" dirty="0"/>
              <a:t>can still be achieved</a:t>
            </a:r>
          </a:p>
          <a:p>
            <a:pPr>
              <a:buNone/>
            </a:pPr>
            <a:r>
              <a:rPr lang="en-US" dirty="0"/>
              <a:t>• The process for state transition testing:</a:t>
            </a:r>
          </a:p>
          <a:p>
            <a:r>
              <a:rPr lang="en-US" dirty="0"/>
              <a:t>‣ draw state transition diagram</a:t>
            </a:r>
          </a:p>
          <a:p>
            <a:r>
              <a:rPr lang="en-US" dirty="0"/>
              <a:t>‣ determine start state, input, output and finish state</a:t>
            </a:r>
          </a:p>
          <a:p>
            <a:r>
              <a:rPr lang="en-US" dirty="0"/>
              <a:t>‣ determine coverage level to be achieved</a:t>
            </a:r>
          </a:p>
          <a:p>
            <a:r>
              <a:rPr lang="en-US" dirty="0"/>
              <a:t>‣ draw testing tree</a:t>
            </a:r>
          </a:p>
          <a:p>
            <a:r>
              <a:rPr lang="en-US" dirty="0"/>
              <a:t>‣ define tests</a:t>
            </a:r>
          </a:p>
        </p:txBody>
      </p:sp>
    </p:spTree>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214678" y="1852846"/>
            <a:ext cx="2659702" cy="861774"/>
          </a:xfrm>
          <a:prstGeom prst="rect">
            <a:avLst/>
          </a:prstGeom>
        </p:spPr>
        <p:txBody>
          <a:bodyPr wrap="none">
            <a:spAutoFit/>
          </a:bodyPr>
          <a:lstStyle/>
          <a:p>
            <a:r>
              <a:rPr lang="en-US" sz="5000" b="1" dirty="0" smtClean="0">
                <a:solidFill>
                  <a:srgbClr val="FFC000"/>
                </a:solidFill>
              </a:rPr>
              <a:t>Question</a:t>
            </a:r>
            <a:endParaRPr lang="th-TH" sz="5000" dirty="0">
              <a:solidFill>
                <a:srgbClr val="FFC000"/>
              </a:solidFill>
            </a:endParaRPr>
          </a:p>
        </p:txBody>
      </p:sp>
      <p:sp>
        <p:nvSpPr>
          <p:cNvPr id="3" name="Date Placeholder 2"/>
          <p:cNvSpPr>
            <a:spLocks noGrp="1"/>
          </p:cNvSpPr>
          <p:nvPr>
            <p:ph type="dt" sz="half" idx="10"/>
          </p:nvPr>
        </p:nvSpPr>
        <p:spPr/>
        <p:txBody>
          <a:bodyPr/>
          <a:lstStyle/>
          <a:p>
            <a:r>
              <a:rPr lang="th-TH" smtClean="0"/>
              <a:t>1/13/2012</a:t>
            </a:r>
            <a:endParaRPr lang="th-TH"/>
          </a:p>
        </p:txBody>
      </p:sp>
      <p:sp>
        <p:nvSpPr>
          <p:cNvPr id="6" name="Footer Placeholder 5"/>
          <p:cNvSpPr>
            <a:spLocks noGrp="1"/>
          </p:cNvSpPr>
          <p:nvPr>
            <p:ph type="ftr" sz="quarter" idx="11"/>
          </p:nvPr>
        </p:nvSpPr>
        <p:spPr/>
        <p:txBody>
          <a:bodyPr/>
          <a:lstStyle/>
          <a:p>
            <a:r>
              <a:rPr lang="en-US" smtClean="0"/>
              <a:t>IT Quality and Software Test. Topic Equivalence Partitioning and Boundary Value Analysis</a:t>
            </a:r>
            <a:endParaRPr lang="th-TH"/>
          </a:p>
        </p:txBody>
      </p:sp>
      <p:sp>
        <p:nvSpPr>
          <p:cNvPr id="5" name="Slide Number Placeholder 4"/>
          <p:cNvSpPr>
            <a:spLocks noGrp="1"/>
          </p:cNvSpPr>
          <p:nvPr>
            <p:ph type="sldNum" sz="quarter" idx="12"/>
          </p:nvPr>
        </p:nvSpPr>
        <p:spPr/>
        <p:txBody>
          <a:bodyPr/>
          <a:lstStyle/>
          <a:p>
            <a:fld id="{C47F1BCF-1B0A-4C4B-86C3-8A1C8916313F}" type="slidenum">
              <a:rPr lang="th-TH" smtClean="0"/>
              <a:pPr/>
              <a:t>84</a:t>
            </a:fld>
            <a:endParaRPr lang="th-TH"/>
          </a:p>
        </p:txBody>
      </p:sp>
    </p:spTree>
    <p:extLst>
      <p:ext uri="{BB962C8B-B14F-4D97-AF65-F5344CB8AC3E}">
        <p14:creationId xmlns:p14="http://schemas.microsoft.com/office/powerpoint/2010/main" val="711591200"/>
      </p:ext>
    </p:extLst>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27584" y="754826"/>
            <a:ext cx="7560840" cy="3970318"/>
          </a:xfrm>
          <a:prstGeom prst="rect">
            <a:avLst/>
          </a:prstGeom>
        </p:spPr>
        <p:txBody>
          <a:bodyPr wrap="square">
            <a:spAutoFit/>
          </a:bodyPr>
          <a:lstStyle/>
          <a:p>
            <a:r>
              <a:rPr lang="en-US" b="1" dirty="0"/>
              <a:t>Question 1</a:t>
            </a:r>
            <a:br>
              <a:rPr lang="en-US" b="1" dirty="0"/>
            </a:br>
            <a:r>
              <a:rPr lang="en-US" dirty="0"/>
              <a:t>One of the fields on a form contains a text box which accepts numeric values in the range of 18 to 25. Identify the invalid Equivalence class</a:t>
            </a:r>
            <a:r>
              <a:rPr lang="en-US" dirty="0" smtClean="0"/>
              <a:t>.</a:t>
            </a:r>
          </a:p>
          <a:p>
            <a:endParaRPr lang="en-US" dirty="0"/>
          </a:p>
          <a:p>
            <a:r>
              <a:rPr lang="en-US" dirty="0"/>
              <a:t>a)    17</a:t>
            </a:r>
            <a:br>
              <a:rPr lang="en-US" dirty="0"/>
            </a:br>
            <a:r>
              <a:rPr lang="en-US" dirty="0"/>
              <a:t>b)    19</a:t>
            </a:r>
            <a:br>
              <a:rPr lang="en-US" dirty="0"/>
            </a:br>
            <a:r>
              <a:rPr lang="en-US" dirty="0"/>
              <a:t>c)    24</a:t>
            </a:r>
            <a:br>
              <a:rPr lang="en-US" dirty="0"/>
            </a:br>
            <a:r>
              <a:rPr lang="en-US" dirty="0"/>
              <a:t>d)    21</a:t>
            </a:r>
            <a:endParaRPr lang="th-TH" dirty="0"/>
          </a:p>
        </p:txBody>
      </p:sp>
      <p:sp>
        <p:nvSpPr>
          <p:cNvPr id="3" name="Date Placeholder 2"/>
          <p:cNvSpPr>
            <a:spLocks noGrp="1"/>
          </p:cNvSpPr>
          <p:nvPr>
            <p:ph type="dt" sz="half" idx="10"/>
          </p:nvPr>
        </p:nvSpPr>
        <p:spPr/>
        <p:txBody>
          <a:bodyPr/>
          <a:lstStyle/>
          <a:p>
            <a:r>
              <a:rPr lang="th-TH" smtClean="0"/>
              <a:t>1/13/2012</a:t>
            </a:r>
            <a:endParaRPr lang="th-TH"/>
          </a:p>
        </p:txBody>
      </p:sp>
      <p:sp>
        <p:nvSpPr>
          <p:cNvPr id="5" name="Footer Placeholder 4"/>
          <p:cNvSpPr>
            <a:spLocks noGrp="1"/>
          </p:cNvSpPr>
          <p:nvPr>
            <p:ph type="ftr" sz="quarter" idx="11"/>
          </p:nvPr>
        </p:nvSpPr>
        <p:spPr/>
        <p:txBody>
          <a:bodyPr/>
          <a:lstStyle/>
          <a:p>
            <a:r>
              <a:rPr lang="en-US" smtClean="0"/>
              <a:t>IT Quality and Software Test. Topic Equivalence Partitioning and Boundary Value Analysis</a:t>
            </a:r>
            <a:endParaRPr lang="th-TH"/>
          </a:p>
        </p:txBody>
      </p:sp>
      <p:sp>
        <p:nvSpPr>
          <p:cNvPr id="4" name="Slide Number Placeholder 3"/>
          <p:cNvSpPr>
            <a:spLocks noGrp="1"/>
          </p:cNvSpPr>
          <p:nvPr>
            <p:ph type="sldNum" sz="quarter" idx="12"/>
          </p:nvPr>
        </p:nvSpPr>
        <p:spPr/>
        <p:txBody>
          <a:bodyPr/>
          <a:lstStyle/>
          <a:p>
            <a:fld id="{C47F1BCF-1B0A-4C4B-86C3-8A1C8916313F}" type="slidenum">
              <a:rPr lang="th-TH" smtClean="0"/>
              <a:pPr/>
              <a:t>85</a:t>
            </a:fld>
            <a:endParaRPr lang="th-TH"/>
          </a:p>
        </p:txBody>
      </p:sp>
    </p:spTree>
    <p:extLst>
      <p:ext uri="{BB962C8B-B14F-4D97-AF65-F5344CB8AC3E}">
        <p14:creationId xmlns:p14="http://schemas.microsoft.com/office/powerpoint/2010/main" val="286953527"/>
      </p:ext>
    </p:extLst>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27584" y="764704"/>
            <a:ext cx="7488832" cy="5262979"/>
          </a:xfrm>
          <a:prstGeom prst="rect">
            <a:avLst/>
          </a:prstGeom>
        </p:spPr>
        <p:txBody>
          <a:bodyPr wrap="square">
            <a:spAutoFit/>
          </a:bodyPr>
          <a:lstStyle/>
          <a:p>
            <a:r>
              <a:rPr lang="en-US" b="1" dirty="0"/>
              <a:t>Solution</a:t>
            </a:r>
            <a:r>
              <a:rPr lang="en-US" dirty="0"/>
              <a:t/>
            </a:r>
            <a:br>
              <a:rPr lang="en-US" dirty="0"/>
            </a:br>
            <a:r>
              <a:rPr lang="en-US" dirty="0"/>
              <a:t>The text box accepts numeric values in the range 18 to 25 (18 and 25 are also part of the class). So this class becomes our valid class. But the question is to identify invalid equivalence class. The classes will be as follows</a:t>
            </a:r>
            <a:r>
              <a:rPr lang="en-US" dirty="0" smtClean="0"/>
              <a:t>:</a:t>
            </a:r>
            <a:r>
              <a:rPr lang="en-US" dirty="0"/>
              <a:t/>
            </a:r>
            <a:br>
              <a:rPr lang="en-US" dirty="0"/>
            </a:br>
            <a:r>
              <a:rPr lang="en-US" dirty="0"/>
              <a:t>Class I: values &lt; 18   =&gt; invalid class</a:t>
            </a:r>
            <a:br>
              <a:rPr lang="en-US" dirty="0"/>
            </a:br>
            <a:r>
              <a:rPr lang="en-US" dirty="0" err="1"/>
              <a:t>Class</a:t>
            </a:r>
            <a:r>
              <a:rPr lang="en-US" dirty="0"/>
              <a:t> II: 18 to 25       =&gt; valid class</a:t>
            </a:r>
            <a:br>
              <a:rPr lang="en-US" dirty="0"/>
            </a:br>
            <a:r>
              <a:rPr lang="en-US" dirty="0" err="1"/>
              <a:t>Class</a:t>
            </a:r>
            <a:r>
              <a:rPr lang="en-US" dirty="0"/>
              <a:t> III: values &gt; 25 =&gt; invalid </a:t>
            </a:r>
            <a:r>
              <a:rPr lang="en-US" dirty="0" smtClean="0"/>
              <a:t>class</a:t>
            </a:r>
          </a:p>
          <a:p>
            <a:endParaRPr lang="en-US" dirty="0"/>
          </a:p>
          <a:p>
            <a:r>
              <a:rPr lang="en-US" dirty="0"/>
              <a:t>17 fall under invalid class. 19, 24 and 21 fall under valid class. </a:t>
            </a:r>
            <a:r>
              <a:rPr lang="en-US" b="1" dirty="0"/>
              <a:t>So answer is ‘A’</a:t>
            </a:r>
            <a:endParaRPr lang="en-US" dirty="0"/>
          </a:p>
        </p:txBody>
      </p:sp>
      <p:sp>
        <p:nvSpPr>
          <p:cNvPr id="3" name="Date Placeholder 2"/>
          <p:cNvSpPr>
            <a:spLocks noGrp="1"/>
          </p:cNvSpPr>
          <p:nvPr>
            <p:ph type="dt" sz="half" idx="10"/>
          </p:nvPr>
        </p:nvSpPr>
        <p:spPr/>
        <p:txBody>
          <a:bodyPr/>
          <a:lstStyle/>
          <a:p>
            <a:r>
              <a:rPr lang="th-TH" smtClean="0"/>
              <a:t>1/13/2012</a:t>
            </a:r>
            <a:endParaRPr lang="th-TH"/>
          </a:p>
        </p:txBody>
      </p:sp>
      <p:sp>
        <p:nvSpPr>
          <p:cNvPr id="5" name="Footer Placeholder 4"/>
          <p:cNvSpPr>
            <a:spLocks noGrp="1"/>
          </p:cNvSpPr>
          <p:nvPr>
            <p:ph type="ftr" sz="quarter" idx="11"/>
          </p:nvPr>
        </p:nvSpPr>
        <p:spPr/>
        <p:txBody>
          <a:bodyPr/>
          <a:lstStyle/>
          <a:p>
            <a:r>
              <a:rPr lang="en-US" smtClean="0"/>
              <a:t>IT Quality and Software Test. Topic Equivalence Partitioning and Boundary Value Analysis</a:t>
            </a:r>
            <a:endParaRPr lang="th-TH"/>
          </a:p>
        </p:txBody>
      </p:sp>
      <p:sp>
        <p:nvSpPr>
          <p:cNvPr id="4" name="Slide Number Placeholder 3"/>
          <p:cNvSpPr>
            <a:spLocks noGrp="1"/>
          </p:cNvSpPr>
          <p:nvPr>
            <p:ph type="sldNum" sz="quarter" idx="12"/>
          </p:nvPr>
        </p:nvSpPr>
        <p:spPr/>
        <p:txBody>
          <a:bodyPr/>
          <a:lstStyle/>
          <a:p>
            <a:fld id="{C47F1BCF-1B0A-4C4B-86C3-8A1C8916313F}" type="slidenum">
              <a:rPr lang="th-TH" smtClean="0"/>
              <a:pPr/>
              <a:t>86</a:t>
            </a:fld>
            <a:endParaRPr lang="th-TH"/>
          </a:p>
        </p:txBody>
      </p:sp>
    </p:spTree>
    <p:extLst>
      <p:ext uri="{BB962C8B-B14F-4D97-AF65-F5344CB8AC3E}">
        <p14:creationId xmlns:p14="http://schemas.microsoft.com/office/powerpoint/2010/main" val="2306924508"/>
      </p:ext>
    </p:extLst>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99592" y="908720"/>
            <a:ext cx="7344816" cy="4832092"/>
          </a:xfrm>
          <a:prstGeom prst="rect">
            <a:avLst/>
          </a:prstGeom>
        </p:spPr>
        <p:txBody>
          <a:bodyPr wrap="square">
            <a:spAutoFit/>
          </a:bodyPr>
          <a:lstStyle/>
          <a:p>
            <a:r>
              <a:rPr lang="en-US" b="1" dirty="0"/>
              <a:t>Question 2</a:t>
            </a:r>
            <a:r>
              <a:rPr lang="en-US" dirty="0"/>
              <a:t/>
            </a:r>
            <a:br>
              <a:rPr lang="en-US" dirty="0"/>
            </a:br>
            <a:r>
              <a:rPr lang="en-US" dirty="0"/>
              <a:t>In an Examination a candidate has to score minimum of 24 marks in order to clear the exam. The maximum that he can score is 40 marks.  Identify the Valid Equivalence values if the student clears the exam</a:t>
            </a:r>
            <a:r>
              <a:rPr lang="en-US" dirty="0" smtClean="0"/>
              <a:t>.</a:t>
            </a:r>
          </a:p>
          <a:p>
            <a:endParaRPr lang="en-US" dirty="0"/>
          </a:p>
          <a:p>
            <a:r>
              <a:rPr lang="en-US" dirty="0"/>
              <a:t>a)    22,23,26</a:t>
            </a:r>
            <a:br>
              <a:rPr lang="en-US" dirty="0"/>
            </a:br>
            <a:r>
              <a:rPr lang="en-US" dirty="0"/>
              <a:t>b)    21,39,40</a:t>
            </a:r>
            <a:br>
              <a:rPr lang="en-US" dirty="0"/>
            </a:br>
            <a:r>
              <a:rPr lang="en-US" dirty="0"/>
              <a:t>c)    29,30,31</a:t>
            </a:r>
            <a:br>
              <a:rPr lang="en-US" dirty="0"/>
            </a:br>
            <a:r>
              <a:rPr lang="en-US" dirty="0"/>
              <a:t>d)    0,15,22</a:t>
            </a:r>
          </a:p>
        </p:txBody>
      </p:sp>
      <p:sp>
        <p:nvSpPr>
          <p:cNvPr id="3" name="Date Placeholder 2"/>
          <p:cNvSpPr>
            <a:spLocks noGrp="1"/>
          </p:cNvSpPr>
          <p:nvPr>
            <p:ph type="dt" sz="half" idx="10"/>
          </p:nvPr>
        </p:nvSpPr>
        <p:spPr/>
        <p:txBody>
          <a:bodyPr/>
          <a:lstStyle/>
          <a:p>
            <a:r>
              <a:rPr lang="th-TH" smtClean="0"/>
              <a:t>1/13/2012</a:t>
            </a:r>
            <a:endParaRPr lang="th-TH"/>
          </a:p>
        </p:txBody>
      </p:sp>
      <p:sp>
        <p:nvSpPr>
          <p:cNvPr id="5" name="Footer Placeholder 4"/>
          <p:cNvSpPr>
            <a:spLocks noGrp="1"/>
          </p:cNvSpPr>
          <p:nvPr>
            <p:ph type="ftr" sz="quarter" idx="11"/>
          </p:nvPr>
        </p:nvSpPr>
        <p:spPr/>
        <p:txBody>
          <a:bodyPr/>
          <a:lstStyle/>
          <a:p>
            <a:r>
              <a:rPr lang="en-US" smtClean="0"/>
              <a:t>IT Quality and Software Test. Topic Equivalence Partitioning and Boundary Value Analysis</a:t>
            </a:r>
            <a:endParaRPr lang="th-TH"/>
          </a:p>
        </p:txBody>
      </p:sp>
      <p:sp>
        <p:nvSpPr>
          <p:cNvPr id="4" name="Slide Number Placeholder 3"/>
          <p:cNvSpPr>
            <a:spLocks noGrp="1"/>
          </p:cNvSpPr>
          <p:nvPr>
            <p:ph type="sldNum" sz="quarter" idx="12"/>
          </p:nvPr>
        </p:nvSpPr>
        <p:spPr/>
        <p:txBody>
          <a:bodyPr/>
          <a:lstStyle/>
          <a:p>
            <a:fld id="{C47F1BCF-1B0A-4C4B-86C3-8A1C8916313F}" type="slidenum">
              <a:rPr lang="th-TH" smtClean="0"/>
              <a:pPr/>
              <a:t>87</a:t>
            </a:fld>
            <a:endParaRPr lang="th-TH"/>
          </a:p>
        </p:txBody>
      </p:sp>
    </p:spTree>
    <p:extLst>
      <p:ext uri="{BB962C8B-B14F-4D97-AF65-F5344CB8AC3E}">
        <p14:creationId xmlns:p14="http://schemas.microsoft.com/office/powerpoint/2010/main" val="2305891324"/>
      </p:ext>
    </p:extLst>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27584" y="836712"/>
            <a:ext cx="7488832" cy="4401205"/>
          </a:xfrm>
          <a:prstGeom prst="rect">
            <a:avLst/>
          </a:prstGeom>
        </p:spPr>
        <p:txBody>
          <a:bodyPr wrap="square">
            <a:spAutoFit/>
          </a:bodyPr>
          <a:lstStyle/>
          <a:p>
            <a:r>
              <a:rPr lang="en-US" b="1" dirty="0"/>
              <a:t>Solution</a:t>
            </a:r>
            <a:r>
              <a:rPr lang="en-US" dirty="0"/>
              <a:t/>
            </a:r>
            <a:br>
              <a:rPr lang="en-US" dirty="0"/>
            </a:br>
            <a:r>
              <a:rPr lang="en-US" dirty="0"/>
              <a:t>The classes will be as follows:</a:t>
            </a:r>
            <a:br>
              <a:rPr lang="en-US" dirty="0"/>
            </a:br>
            <a:r>
              <a:rPr lang="en-US" dirty="0"/>
              <a:t>Class I: values &lt; 24   =&gt; invalid class</a:t>
            </a:r>
            <a:br>
              <a:rPr lang="en-US" dirty="0"/>
            </a:br>
            <a:r>
              <a:rPr lang="en-US" dirty="0" err="1"/>
              <a:t>Class</a:t>
            </a:r>
            <a:r>
              <a:rPr lang="en-US" dirty="0"/>
              <a:t> II: 24 to 40       =&gt; valid class</a:t>
            </a:r>
            <a:br>
              <a:rPr lang="en-US" dirty="0"/>
            </a:br>
            <a:r>
              <a:rPr lang="en-US" dirty="0" err="1"/>
              <a:t>Class</a:t>
            </a:r>
            <a:r>
              <a:rPr lang="en-US" dirty="0"/>
              <a:t> III: values &gt; 40 =&gt; invalid </a:t>
            </a:r>
            <a:r>
              <a:rPr lang="en-US" dirty="0" smtClean="0"/>
              <a:t>class</a:t>
            </a:r>
          </a:p>
          <a:p>
            <a:endParaRPr lang="en-US" dirty="0"/>
          </a:p>
          <a:p>
            <a:r>
              <a:rPr lang="en-US" dirty="0"/>
              <a:t>We have to </a:t>
            </a:r>
            <a:r>
              <a:rPr lang="en-US" dirty="0" smtClean="0"/>
              <a:t>identify </a:t>
            </a:r>
            <a:r>
              <a:rPr lang="en-US" dirty="0"/>
              <a:t>Valid Equivalence values. Valid Equivalence values will be there in Valid Equivalence class. All the values should be in Class II. </a:t>
            </a:r>
            <a:r>
              <a:rPr lang="en-US" b="1" dirty="0"/>
              <a:t>So answer is ‘C’</a:t>
            </a:r>
            <a:endParaRPr lang="en-US" dirty="0"/>
          </a:p>
        </p:txBody>
      </p:sp>
      <p:sp>
        <p:nvSpPr>
          <p:cNvPr id="3" name="Date Placeholder 2"/>
          <p:cNvSpPr>
            <a:spLocks noGrp="1"/>
          </p:cNvSpPr>
          <p:nvPr>
            <p:ph type="dt" sz="half" idx="10"/>
          </p:nvPr>
        </p:nvSpPr>
        <p:spPr/>
        <p:txBody>
          <a:bodyPr/>
          <a:lstStyle/>
          <a:p>
            <a:r>
              <a:rPr lang="th-TH" smtClean="0"/>
              <a:t>1/13/2012</a:t>
            </a:r>
            <a:endParaRPr lang="th-TH"/>
          </a:p>
        </p:txBody>
      </p:sp>
      <p:sp>
        <p:nvSpPr>
          <p:cNvPr id="5" name="Footer Placeholder 4"/>
          <p:cNvSpPr>
            <a:spLocks noGrp="1"/>
          </p:cNvSpPr>
          <p:nvPr>
            <p:ph type="ftr" sz="quarter" idx="11"/>
          </p:nvPr>
        </p:nvSpPr>
        <p:spPr/>
        <p:txBody>
          <a:bodyPr/>
          <a:lstStyle/>
          <a:p>
            <a:r>
              <a:rPr lang="en-US" smtClean="0"/>
              <a:t>IT Quality and Software Test. Topic Equivalence Partitioning and Boundary Value Analysis</a:t>
            </a:r>
            <a:endParaRPr lang="th-TH"/>
          </a:p>
        </p:txBody>
      </p:sp>
      <p:sp>
        <p:nvSpPr>
          <p:cNvPr id="4" name="Slide Number Placeholder 3"/>
          <p:cNvSpPr>
            <a:spLocks noGrp="1"/>
          </p:cNvSpPr>
          <p:nvPr>
            <p:ph type="sldNum" sz="quarter" idx="12"/>
          </p:nvPr>
        </p:nvSpPr>
        <p:spPr/>
        <p:txBody>
          <a:bodyPr/>
          <a:lstStyle/>
          <a:p>
            <a:fld id="{C47F1BCF-1B0A-4C4B-86C3-8A1C8916313F}" type="slidenum">
              <a:rPr lang="th-TH" smtClean="0"/>
              <a:pPr/>
              <a:t>88</a:t>
            </a:fld>
            <a:endParaRPr lang="th-TH"/>
          </a:p>
        </p:txBody>
      </p:sp>
    </p:spTree>
    <p:extLst>
      <p:ext uri="{BB962C8B-B14F-4D97-AF65-F5344CB8AC3E}">
        <p14:creationId xmlns:p14="http://schemas.microsoft.com/office/powerpoint/2010/main" val="1532408239"/>
      </p:ext>
    </p:extLst>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71600" y="908720"/>
            <a:ext cx="7128792" cy="3970318"/>
          </a:xfrm>
          <a:prstGeom prst="rect">
            <a:avLst/>
          </a:prstGeom>
        </p:spPr>
        <p:txBody>
          <a:bodyPr wrap="square">
            <a:spAutoFit/>
          </a:bodyPr>
          <a:lstStyle/>
          <a:p>
            <a:r>
              <a:rPr lang="en-US" b="1" dirty="0"/>
              <a:t>Question 3</a:t>
            </a:r>
            <a:r>
              <a:rPr lang="en-US" dirty="0"/>
              <a:t/>
            </a:r>
            <a:br>
              <a:rPr lang="en-US" dirty="0"/>
            </a:br>
            <a:r>
              <a:rPr lang="en-US" dirty="0"/>
              <a:t>One of the fields on a form contains a text box which accepts alpha numeric values. Identify the Valid Equivalence </a:t>
            </a:r>
            <a:r>
              <a:rPr lang="en-US" dirty="0" smtClean="0"/>
              <a:t>class</a:t>
            </a:r>
          </a:p>
          <a:p>
            <a:r>
              <a:rPr lang="en-US" dirty="0"/>
              <a:t/>
            </a:r>
            <a:br>
              <a:rPr lang="en-US" dirty="0"/>
            </a:br>
            <a:r>
              <a:rPr lang="en-US" dirty="0"/>
              <a:t>a)    BOOK</a:t>
            </a:r>
            <a:br>
              <a:rPr lang="en-US" dirty="0"/>
            </a:br>
            <a:r>
              <a:rPr lang="en-US" dirty="0"/>
              <a:t>b)    Book</a:t>
            </a:r>
            <a:br>
              <a:rPr lang="en-US" dirty="0"/>
            </a:br>
            <a:r>
              <a:rPr lang="en-US" dirty="0"/>
              <a:t>c)    Boo01k</a:t>
            </a:r>
            <a:br>
              <a:rPr lang="en-US" dirty="0"/>
            </a:br>
            <a:r>
              <a:rPr lang="en-US" dirty="0"/>
              <a:t>d)    Book</a:t>
            </a:r>
          </a:p>
        </p:txBody>
      </p:sp>
      <p:sp>
        <p:nvSpPr>
          <p:cNvPr id="3" name="Date Placeholder 2"/>
          <p:cNvSpPr>
            <a:spLocks noGrp="1"/>
          </p:cNvSpPr>
          <p:nvPr>
            <p:ph type="dt" sz="half" idx="10"/>
          </p:nvPr>
        </p:nvSpPr>
        <p:spPr/>
        <p:txBody>
          <a:bodyPr/>
          <a:lstStyle/>
          <a:p>
            <a:r>
              <a:rPr lang="th-TH" smtClean="0"/>
              <a:t>1/13/2012</a:t>
            </a:r>
            <a:endParaRPr lang="th-TH"/>
          </a:p>
        </p:txBody>
      </p:sp>
      <p:sp>
        <p:nvSpPr>
          <p:cNvPr id="5" name="Footer Placeholder 4"/>
          <p:cNvSpPr>
            <a:spLocks noGrp="1"/>
          </p:cNvSpPr>
          <p:nvPr>
            <p:ph type="ftr" sz="quarter" idx="11"/>
          </p:nvPr>
        </p:nvSpPr>
        <p:spPr/>
        <p:txBody>
          <a:bodyPr/>
          <a:lstStyle/>
          <a:p>
            <a:r>
              <a:rPr lang="en-US" smtClean="0"/>
              <a:t>IT Quality and Software Test. Topic Equivalence Partitioning and Boundary Value Analysis</a:t>
            </a:r>
            <a:endParaRPr lang="th-TH"/>
          </a:p>
        </p:txBody>
      </p:sp>
      <p:sp>
        <p:nvSpPr>
          <p:cNvPr id="4" name="Slide Number Placeholder 3"/>
          <p:cNvSpPr>
            <a:spLocks noGrp="1"/>
          </p:cNvSpPr>
          <p:nvPr>
            <p:ph type="sldNum" sz="quarter" idx="12"/>
          </p:nvPr>
        </p:nvSpPr>
        <p:spPr/>
        <p:txBody>
          <a:bodyPr/>
          <a:lstStyle/>
          <a:p>
            <a:fld id="{C47F1BCF-1B0A-4C4B-86C3-8A1C8916313F}" type="slidenum">
              <a:rPr lang="th-TH" smtClean="0"/>
              <a:pPr/>
              <a:t>89</a:t>
            </a:fld>
            <a:endParaRPr lang="th-TH"/>
          </a:p>
        </p:txBody>
      </p:sp>
    </p:spTree>
    <p:extLst>
      <p:ext uri="{BB962C8B-B14F-4D97-AF65-F5344CB8AC3E}">
        <p14:creationId xmlns:p14="http://schemas.microsoft.com/office/powerpoint/2010/main" val="316190654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9730" name="Rectangle 2"/>
          <p:cNvSpPr>
            <a:spLocks noGrp="1" noChangeArrowheads="1"/>
          </p:cNvSpPr>
          <p:nvPr>
            <p:ph type="title"/>
          </p:nvPr>
        </p:nvSpPr>
        <p:spPr/>
        <p:txBody>
          <a:bodyPr/>
          <a:lstStyle/>
          <a:p>
            <a:r>
              <a:rPr lang="en-GB"/>
              <a:t>Equivalence partitioning</a:t>
            </a:r>
          </a:p>
        </p:txBody>
      </p:sp>
      <p:sp>
        <p:nvSpPr>
          <p:cNvPr id="4" name="Date Placeholder 3"/>
          <p:cNvSpPr>
            <a:spLocks noGrp="1"/>
          </p:cNvSpPr>
          <p:nvPr>
            <p:ph type="dt" sz="half" idx="10"/>
          </p:nvPr>
        </p:nvSpPr>
        <p:spPr/>
        <p:txBody>
          <a:bodyPr/>
          <a:lstStyle/>
          <a:p>
            <a:r>
              <a:rPr lang="th-TH" smtClean="0"/>
              <a:t>1/13/2012</a:t>
            </a:r>
            <a:endParaRPr lang="th-TH"/>
          </a:p>
        </p:txBody>
      </p:sp>
      <p:sp>
        <p:nvSpPr>
          <p:cNvPr id="6" name="Footer Placeholder 5"/>
          <p:cNvSpPr>
            <a:spLocks noGrp="1"/>
          </p:cNvSpPr>
          <p:nvPr>
            <p:ph type="ftr" sz="quarter" idx="11"/>
          </p:nvPr>
        </p:nvSpPr>
        <p:spPr/>
        <p:txBody>
          <a:bodyPr/>
          <a:lstStyle/>
          <a:p>
            <a:r>
              <a:rPr lang="en-US" smtClean="0"/>
              <a:t>IT Quality and Software Test. Topic Equivalence Partitioning and Boundary Value Analysis</a:t>
            </a:r>
            <a:endParaRPr lang="th-TH"/>
          </a:p>
        </p:txBody>
      </p:sp>
      <p:sp>
        <p:nvSpPr>
          <p:cNvPr id="5" name="Slide Number Placeholder 4"/>
          <p:cNvSpPr>
            <a:spLocks noGrp="1"/>
          </p:cNvSpPr>
          <p:nvPr>
            <p:ph type="sldNum" sz="quarter" idx="12"/>
          </p:nvPr>
        </p:nvSpPr>
        <p:spPr/>
        <p:txBody>
          <a:bodyPr/>
          <a:lstStyle/>
          <a:p>
            <a:fld id="{C47F1BCF-1B0A-4C4B-86C3-8A1C8916313F}" type="slidenum">
              <a:rPr lang="th-TH" smtClean="0"/>
              <a:pPr/>
              <a:t>9</a:t>
            </a:fld>
            <a:endParaRPr lang="th-TH"/>
          </a:p>
        </p:txBody>
      </p:sp>
      <p:sp>
        <p:nvSpPr>
          <p:cNvPr id="969731" name="Rectangle 3"/>
          <p:cNvSpPr>
            <a:spLocks noGrp="1" noChangeArrowheads="1"/>
          </p:cNvSpPr>
          <p:nvPr>
            <p:ph sz="quarter" idx="1"/>
          </p:nvPr>
        </p:nvSpPr>
        <p:spPr/>
        <p:txBody>
          <a:bodyPr/>
          <a:lstStyle/>
          <a:p>
            <a:r>
              <a:rPr lang="en-GB"/>
              <a:t>Input data and output results often fall into different </a:t>
            </a:r>
            <a:r>
              <a:rPr lang="en-GB" b="1"/>
              <a:t>classes</a:t>
            </a:r>
            <a:r>
              <a:rPr lang="en-GB"/>
              <a:t> where all members of a class are related</a:t>
            </a:r>
          </a:p>
          <a:p>
            <a:r>
              <a:rPr lang="en-GB"/>
              <a:t>Each of these classes is an </a:t>
            </a:r>
            <a:r>
              <a:rPr lang="en-GB" b="1"/>
              <a:t>equivalence partition</a:t>
            </a:r>
            <a:r>
              <a:rPr lang="en-GB"/>
              <a:t> where the program </a:t>
            </a:r>
            <a:r>
              <a:rPr lang="en-GB" b="1"/>
              <a:t>behaves</a:t>
            </a:r>
            <a:r>
              <a:rPr lang="en-GB"/>
              <a:t> in an </a:t>
            </a:r>
            <a:r>
              <a:rPr lang="en-GB" b="1"/>
              <a:t>equivalent</a:t>
            </a:r>
            <a:r>
              <a:rPr lang="en-GB"/>
              <a:t> way for each class member</a:t>
            </a:r>
          </a:p>
          <a:p>
            <a:r>
              <a:rPr lang="en-GB"/>
              <a:t>Test cases should be chosen from each partition</a:t>
            </a:r>
            <a:r>
              <a:rPr lang="pl-PL"/>
              <a:t> </a:t>
            </a:r>
            <a:r>
              <a:rPr lang="pl-PL">
                <a:sym typeface="Symbol" pitchFamily="18" charset="2"/>
              </a:rPr>
              <a:t> </a:t>
            </a:r>
            <a:r>
              <a:rPr lang="pl-PL" b="1">
                <a:sym typeface="Symbol" pitchFamily="18" charset="2"/>
              </a:rPr>
              <a:t>equivalence set (or class)</a:t>
            </a:r>
          </a:p>
        </p:txBody>
      </p:sp>
    </p:spTree>
  </p:cSld>
  <p:clrMapOvr>
    <a:masterClrMapping/>
  </p:clrMapOvr>
  <p:transition/>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71600" y="980728"/>
            <a:ext cx="7344816" cy="3108543"/>
          </a:xfrm>
          <a:prstGeom prst="rect">
            <a:avLst/>
          </a:prstGeom>
        </p:spPr>
        <p:txBody>
          <a:bodyPr wrap="square">
            <a:spAutoFit/>
          </a:bodyPr>
          <a:lstStyle/>
          <a:p>
            <a:r>
              <a:rPr lang="en-US" b="1" dirty="0"/>
              <a:t>Solution</a:t>
            </a:r>
            <a:r>
              <a:rPr lang="en-US" dirty="0"/>
              <a:t/>
            </a:r>
            <a:br>
              <a:rPr lang="en-US" dirty="0"/>
            </a:br>
            <a:r>
              <a:rPr lang="en-US" dirty="0"/>
              <a:t>Alpha numeric is combination of alphabets and numbers. Hence we have to choose an option which has both of these. A valid equivalence class will consist of both alphabets and numbers. Option ‘c’ contains both alphabets and numbers. </a:t>
            </a:r>
            <a:r>
              <a:rPr lang="en-US" b="1" dirty="0"/>
              <a:t>So answer is ‘C’</a:t>
            </a:r>
            <a:endParaRPr lang="en-US" dirty="0"/>
          </a:p>
        </p:txBody>
      </p:sp>
      <p:sp>
        <p:nvSpPr>
          <p:cNvPr id="3" name="Date Placeholder 2"/>
          <p:cNvSpPr>
            <a:spLocks noGrp="1"/>
          </p:cNvSpPr>
          <p:nvPr>
            <p:ph type="dt" sz="half" idx="10"/>
          </p:nvPr>
        </p:nvSpPr>
        <p:spPr/>
        <p:txBody>
          <a:bodyPr/>
          <a:lstStyle/>
          <a:p>
            <a:r>
              <a:rPr lang="th-TH" smtClean="0"/>
              <a:t>1/13/2012</a:t>
            </a:r>
            <a:endParaRPr lang="th-TH"/>
          </a:p>
        </p:txBody>
      </p:sp>
      <p:sp>
        <p:nvSpPr>
          <p:cNvPr id="5" name="Footer Placeholder 4"/>
          <p:cNvSpPr>
            <a:spLocks noGrp="1"/>
          </p:cNvSpPr>
          <p:nvPr>
            <p:ph type="ftr" sz="quarter" idx="11"/>
          </p:nvPr>
        </p:nvSpPr>
        <p:spPr/>
        <p:txBody>
          <a:bodyPr/>
          <a:lstStyle/>
          <a:p>
            <a:r>
              <a:rPr lang="en-US" smtClean="0"/>
              <a:t>IT Quality and Software Test. Topic Equivalence Partitioning and Boundary Value Analysis</a:t>
            </a:r>
            <a:endParaRPr lang="th-TH"/>
          </a:p>
        </p:txBody>
      </p:sp>
      <p:sp>
        <p:nvSpPr>
          <p:cNvPr id="4" name="Slide Number Placeholder 3"/>
          <p:cNvSpPr>
            <a:spLocks noGrp="1"/>
          </p:cNvSpPr>
          <p:nvPr>
            <p:ph type="sldNum" sz="quarter" idx="12"/>
          </p:nvPr>
        </p:nvSpPr>
        <p:spPr/>
        <p:txBody>
          <a:bodyPr/>
          <a:lstStyle/>
          <a:p>
            <a:fld id="{C47F1BCF-1B0A-4C4B-86C3-8A1C8916313F}" type="slidenum">
              <a:rPr lang="th-TH" smtClean="0"/>
              <a:pPr/>
              <a:t>90</a:t>
            </a:fld>
            <a:endParaRPr lang="th-TH"/>
          </a:p>
        </p:txBody>
      </p:sp>
    </p:spTree>
    <p:extLst>
      <p:ext uri="{BB962C8B-B14F-4D97-AF65-F5344CB8AC3E}">
        <p14:creationId xmlns:p14="http://schemas.microsoft.com/office/powerpoint/2010/main" val="2465146409"/>
      </p:ext>
    </p:extLst>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71600" y="764704"/>
            <a:ext cx="7200800" cy="5262979"/>
          </a:xfrm>
          <a:prstGeom prst="rect">
            <a:avLst/>
          </a:prstGeom>
        </p:spPr>
        <p:txBody>
          <a:bodyPr wrap="square">
            <a:spAutoFit/>
          </a:bodyPr>
          <a:lstStyle/>
          <a:p>
            <a:r>
              <a:rPr lang="en-US" b="1" dirty="0"/>
              <a:t>Question 4</a:t>
            </a:r>
            <a:r>
              <a:rPr lang="en-US" dirty="0"/>
              <a:t/>
            </a:r>
            <a:br>
              <a:rPr lang="en-US" dirty="0"/>
            </a:br>
            <a:r>
              <a:rPr lang="en-US" dirty="0"/>
              <a:t>The Switch is switched off once the temperature falls below 18 and then it is turned on when the temperature is more than 21. When the temperature is more than 21. Identify the Equivalence values which belong to the same class</a:t>
            </a:r>
            <a:r>
              <a:rPr lang="en-US" dirty="0" smtClean="0"/>
              <a:t>.</a:t>
            </a:r>
          </a:p>
          <a:p>
            <a:endParaRPr lang="en-US" dirty="0"/>
          </a:p>
          <a:p>
            <a:r>
              <a:rPr lang="en-US" dirty="0"/>
              <a:t>a)    12,16,22</a:t>
            </a:r>
            <a:br>
              <a:rPr lang="en-US" dirty="0"/>
            </a:br>
            <a:r>
              <a:rPr lang="en-US" dirty="0"/>
              <a:t>b)    24,27,17</a:t>
            </a:r>
            <a:br>
              <a:rPr lang="en-US" dirty="0"/>
            </a:br>
            <a:r>
              <a:rPr lang="en-US" dirty="0"/>
              <a:t>c)    22,23,24</a:t>
            </a:r>
            <a:br>
              <a:rPr lang="en-US" dirty="0"/>
            </a:br>
            <a:r>
              <a:rPr lang="en-US" dirty="0"/>
              <a:t>d)    14,15,19</a:t>
            </a:r>
          </a:p>
        </p:txBody>
      </p:sp>
      <p:sp>
        <p:nvSpPr>
          <p:cNvPr id="3" name="Date Placeholder 2"/>
          <p:cNvSpPr>
            <a:spLocks noGrp="1"/>
          </p:cNvSpPr>
          <p:nvPr>
            <p:ph type="dt" sz="half" idx="10"/>
          </p:nvPr>
        </p:nvSpPr>
        <p:spPr/>
        <p:txBody>
          <a:bodyPr/>
          <a:lstStyle/>
          <a:p>
            <a:r>
              <a:rPr lang="th-TH" smtClean="0"/>
              <a:t>1/13/2012</a:t>
            </a:r>
            <a:endParaRPr lang="th-TH"/>
          </a:p>
        </p:txBody>
      </p:sp>
      <p:sp>
        <p:nvSpPr>
          <p:cNvPr id="5" name="Footer Placeholder 4"/>
          <p:cNvSpPr>
            <a:spLocks noGrp="1"/>
          </p:cNvSpPr>
          <p:nvPr>
            <p:ph type="ftr" sz="quarter" idx="11"/>
          </p:nvPr>
        </p:nvSpPr>
        <p:spPr/>
        <p:txBody>
          <a:bodyPr/>
          <a:lstStyle/>
          <a:p>
            <a:r>
              <a:rPr lang="en-US" smtClean="0"/>
              <a:t>IT Quality and Software Test. Topic Equivalence Partitioning and Boundary Value Analysis</a:t>
            </a:r>
            <a:endParaRPr lang="th-TH"/>
          </a:p>
        </p:txBody>
      </p:sp>
      <p:sp>
        <p:nvSpPr>
          <p:cNvPr id="4" name="Slide Number Placeholder 3"/>
          <p:cNvSpPr>
            <a:spLocks noGrp="1"/>
          </p:cNvSpPr>
          <p:nvPr>
            <p:ph type="sldNum" sz="quarter" idx="12"/>
          </p:nvPr>
        </p:nvSpPr>
        <p:spPr/>
        <p:txBody>
          <a:bodyPr/>
          <a:lstStyle/>
          <a:p>
            <a:fld id="{C47F1BCF-1B0A-4C4B-86C3-8A1C8916313F}" type="slidenum">
              <a:rPr lang="th-TH" smtClean="0"/>
              <a:pPr/>
              <a:t>91</a:t>
            </a:fld>
            <a:endParaRPr lang="th-TH"/>
          </a:p>
        </p:txBody>
      </p:sp>
    </p:spTree>
    <p:extLst>
      <p:ext uri="{BB962C8B-B14F-4D97-AF65-F5344CB8AC3E}">
        <p14:creationId xmlns:p14="http://schemas.microsoft.com/office/powerpoint/2010/main" val="3341594590"/>
      </p:ext>
    </p:extLst>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99592" y="764704"/>
            <a:ext cx="7272808" cy="5262979"/>
          </a:xfrm>
          <a:prstGeom prst="rect">
            <a:avLst/>
          </a:prstGeom>
        </p:spPr>
        <p:txBody>
          <a:bodyPr wrap="square">
            <a:spAutoFit/>
          </a:bodyPr>
          <a:lstStyle/>
          <a:p>
            <a:r>
              <a:rPr lang="en-US" b="1" dirty="0"/>
              <a:t>Solution</a:t>
            </a:r>
            <a:r>
              <a:rPr lang="en-US" dirty="0"/>
              <a:t/>
            </a:r>
            <a:br>
              <a:rPr lang="en-US" dirty="0"/>
            </a:br>
            <a:r>
              <a:rPr lang="en-US" dirty="0"/>
              <a:t>We have to choose values from same class (it can be valid or invalid class). The classes will be as follows:</a:t>
            </a:r>
          </a:p>
          <a:p>
            <a:r>
              <a:rPr lang="en-US" dirty="0"/>
              <a:t>Class I: less than 18 (switch turned off)</a:t>
            </a:r>
            <a:br>
              <a:rPr lang="en-US" dirty="0"/>
            </a:br>
            <a:r>
              <a:rPr lang="en-US" dirty="0"/>
              <a:t>Class II: 18 to 21</a:t>
            </a:r>
            <a:br>
              <a:rPr lang="en-US" dirty="0"/>
            </a:br>
            <a:r>
              <a:rPr lang="en-US" dirty="0"/>
              <a:t>Class III: above 21 (switch turned on</a:t>
            </a:r>
            <a:r>
              <a:rPr lang="en-US" dirty="0" smtClean="0"/>
              <a:t>)</a:t>
            </a:r>
          </a:p>
          <a:p>
            <a:endParaRPr lang="en-US" dirty="0"/>
          </a:p>
          <a:p>
            <a:r>
              <a:rPr lang="en-US" dirty="0"/>
              <a:t>Only in Option ‘c’ all values are from one class. Hence the </a:t>
            </a:r>
            <a:r>
              <a:rPr lang="en-US" b="1" dirty="0"/>
              <a:t>answer is ‘C’</a:t>
            </a:r>
            <a:r>
              <a:rPr lang="en-US" dirty="0"/>
              <a:t>. (Please note that the question does not talk about valid or invalid classes. It is only about values in same class)</a:t>
            </a:r>
          </a:p>
        </p:txBody>
      </p:sp>
      <p:sp>
        <p:nvSpPr>
          <p:cNvPr id="3" name="Date Placeholder 2"/>
          <p:cNvSpPr>
            <a:spLocks noGrp="1"/>
          </p:cNvSpPr>
          <p:nvPr>
            <p:ph type="dt" sz="half" idx="10"/>
          </p:nvPr>
        </p:nvSpPr>
        <p:spPr/>
        <p:txBody>
          <a:bodyPr/>
          <a:lstStyle/>
          <a:p>
            <a:r>
              <a:rPr lang="th-TH" smtClean="0"/>
              <a:t>1/13/2012</a:t>
            </a:r>
            <a:endParaRPr lang="th-TH"/>
          </a:p>
        </p:txBody>
      </p:sp>
      <p:sp>
        <p:nvSpPr>
          <p:cNvPr id="5" name="Footer Placeholder 4"/>
          <p:cNvSpPr>
            <a:spLocks noGrp="1"/>
          </p:cNvSpPr>
          <p:nvPr>
            <p:ph type="ftr" sz="quarter" idx="11"/>
          </p:nvPr>
        </p:nvSpPr>
        <p:spPr/>
        <p:txBody>
          <a:bodyPr/>
          <a:lstStyle/>
          <a:p>
            <a:r>
              <a:rPr lang="en-US" smtClean="0"/>
              <a:t>IT Quality and Software Test. Topic Equivalence Partitioning and Boundary Value Analysis</a:t>
            </a:r>
            <a:endParaRPr lang="th-TH"/>
          </a:p>
        </p:txBody>
      </p:sp>
      <p:sp>
        <p:nvSpPr>
          <p:cNvPr id="4" name="Slide Number Placeholder 3"/>
          <p:cNvSpPr>
            <a:spLocks noGrp="1"/>
          </p:cNvSpPr>
          <p:nvPr>
            <p:ph type="sldNum" sz="quarter" idx="12"/>
          </p:nvPr>
        </p:nvSpPr>
        <p:spPr/>
        <p:txBody>
          <a:bodyPr/>
          <a:lstStyle/>
          <a:p>
            <a:fld id="{C47F1BCF-1B0A-4C4B-86C3-8A1C8916313F}" type="slidenum">
              <a:rPr lang="th-TH" smtClean="0"/>
              <a:pPr/>
              <a:t>92</a:t>
            </a:fld>
            <a:endParaRPr lang="th-TH"/>
          </a:p>
        </p:txBody>
      </p:sp>
    </p:spTree>
    <p:extLst>
      <p:ext uri="{BB962C8B-B14F-4D97-AF65-F5344CB8AC3E}">
        <p14:creationId xmlns:p14="http://schemas.microsoft.com/office/powerpoint/2010/main" val="4229782770"/>
      </p:ext>
    </p:extLst>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55576" y="692696"/>
            <a:ext cx="7560840" cy="5262979"/>
          </a:xfrm>
          <a:prstGeom prst="rect">
            <a:avLst/>
          </a:prstGeom>
        </p:spPr>
        <p:txBody>
          <a:bodyPr wrap="square">
            <a:spAutoFit/>
          </a:bodyPr>
          <a:lstStyle/>
          <a:p>
            <a:r>
              <a:rPr lang="en-US" b="1" dirty="0"/>
              <a:t>Question 5</a:t>
            </a:r>
            <a:r>
              <a:rPr lang="en-US" dirty="0"/>
              <a:t/>
            </a:r>
            <a:br>
              <a:rPr lang="en-US" dirty="0"/>
            </a:br>
            <a:r>
              <a:rPr lang="en-US" dirty="0"/>
              <a:t>A program validates a numeric field as follows: values less than 10 are rejected, values between 10 and 21 are accepted, values greater than or equal to 22 are rejected. Which of the following input values cover all of the equivalence </a:t>
            </a:r>
            <a:r>
              <a:rPr lang="en-US" dirty="0" smtClean="0"/>
              <a:t>partitions?</a:t>
            </a:r>
          </a:p>
          <a:p>
            <a:endParaRPr lang="en-US" dirty="0"/>
          </a:p>
          <a:p>
            <a:r>
              <a:rPr lang="en-US" dirty="0"/>
              <a:t>a. 10,11,21</a:t>
            </a:r>
            <a:br>
              <a:rPr lang="en-US" dirty="0"/>
            </a:br>
            <a:r>
              <a:rPr lang="en-US" dirty="0"/>
              <a:t>b. 3,20,21</a:t>
            </a:r>
            <a:br>
              <a:rPr lang="en-US" dirty="0"/>
            </a:br>
            <a:r>
              <a:rPr lang="en-US" dirty="0"/>
              <a:t>c. 3,10,22</a:t>
            </a:r>
            <a:br>
              <a:rPr lang="en-US" dirty="0"/>
            </a:br>
            <a:r>
              <a:rPr lang="en-US" dirty="0"/>
              <a:t>d. 10,21,22</a:t>
            </a:r>
          </a:p>
        </p:txBody>
      </p:sp>
      <p:sp>
        <p:nvSpPr>
          <p:cNvPr id="3" name="Date Placeholder 2"/>
          <p:cNvSpPr>
            <a:spLocks noGrp="1"/>
          </p:cNvSpPr>
          <p:nvPr>
            <p:ph type="dt" sz="half" idx="10"/>
          </p:nvPr>
        </p:nvSpPr>
        <p:spPr/>
        <p:txBody>
          <a:bodyPr/>
          <a:lstStyle/>
          <a:p>
            <a:r>
              <a:rPr lang="th-TH" smtClean="0"/>
              <a:t>1/13/2012</a:t>
            </a:r>
            <a:endParaRPr lang="th-TH"/>
          </a:p>
        </p:txBody>
      </p:sp>
      <p:sp>
        <p:nvSpPr>
          <p:cNvPr id="5" name="Footer Placeholder 4"/>
          <p:cNvSpPr>
            <a:spLocks noGrp="1"/>
          </p:cNvSpPr>
          <p:nvPr>
            <p:ph type="ftr" sz="quarter" idx="11"/>
          </p:nvPr>
        </p:nvSpPr>
        <p:spPr/>
        <p:txBody>
          <a:bodyPr/>
          <a:lstStyle/>
          <a:p>
            <a:r>
              <a:rPr lang="en-US" smtClean="0"/>
              <a:t>IT Quality and Software Test. Topic Equivalence Partitioning and Boundary Value Analysis</a:t>
            </a:r>
            <a:endParaRPr lang="th-TH"/>
          </a:p>
        </p:txBody>
      </p:sp>
      <p:sp>
        <p:nvSpPr>
          <p:cNvPr id="4" name="Slide Number Placeholder 3"/>
          <p:cNvSpPr>
            <a:spLocks noGrp="1"/>
          </p:cNvSpPr>
          <p:nvPr>
            <p:ph type="sldNum" sz="quarter" idx="12"/>
          </p:nvPr>
        </p:nvSpPr>
        <p:spPr/>
        <p:txBody>
          <a:bodyPr/>
          <a:lstStyle/>
          <a:p>
            <a:fld id="{C47F1BCF-1B0A-4C4B-86C3-8A1C8916313F}" type="slidenum">
              <a:rPr lang="th-TH" smtClean="0"/>
              <a:pPr/>
              <a:t>93</a:t>
            </a:fld>
            <a:endParaRPr lang="th-TH"/>
          </a:p>
        </p:txBody>
      </p:sp>
    </p:spTree>
    <p:extLst>
      <p:ext uri="{BB962C8B-B14F-4D97-AF65-F5344CB8AC3E}">
        <p14:creationId xmlns:p14="http://schemas.microsoft.com/office/powerpoint/2010/main" val="1005215523"/>
      </p:ext>
    </p:extLst>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99592" y="827995"/>
            <a:ext cx="7344816" cy="4401205"/>
          </a:xfrm>
          <a:prstGeom prst="rect">
            <a:avLst/>
          </a:prstGeom>
        </p:spPr>
        <p:txBody>
          <a:bodyPr wrap="square">
            <a:spAutoFit/>
          </a:bodyPr>
          <a:lstStyle/>
          <a:p>
            <a:r>
              <a:rPr lang="en-US" b="1" dirty="0"/>
              <a:t>Solution</a:t>
            </a:r>
            <a:r>
              <a:rPr lang="en-US" dirty="0"/>
              <a:t/>
            </a:r>
            <a:br>
              <a:rPr lang="en-US" dirty="0"/>
            </a:br>
            <a:r>
              <a:rPr lang="en-US" dirty="0"/>
              <a:t>We have to select values which fall in all the equivalence class (valid and invalid both). The classes will be as follows:</a:t>
            </a:r>
          </a:p>
          <a:p>
            <a:r>
              <a:rPr lang="en-US" dirty="0"/>
              <a:t>Class I: values &lt;= 9   =&gt; invalid class</a:t>
            </a:r>
            <a:br>
              <a:rPr lang="en-US" dirty="0"/>
            </a:br>
            <a:r>
              <a:rPr lang="en-US" dirty="0" err="1"/>
              <a:t>Class</a:t>
            </a:r>
            <a:r>
              <a:rPr lang="en-US" dirty="0"/>
              <a:t> II: 10 to 21       =&gt; valid class</a:t>
            </a:r>
            <a:br>
              <a:rPr lang="en-US" dirty="0"/>
            </a:br>
            <a:r>
              <a:rPr lang="en-US" dirty="0" err="1"/>
              <a:t>Class</a:t>
            </a:r>
            <a:r>
              <a:rPr lang="en-US" dirty="0"/>
              <a:t> III: values &gt;= 22 =&gt; invalid </a:t>
            </a:r>
            <a:r>
              <a:rPr lang="en-US" dirty="0" smtClean="0"/>
              <a:t>class</a:t>
            </a:r>
          </a:p>
          <a:p>
            <a:endParaRPr lang="en-US" dirty="0"/>
          </a:p>
          <a:p>
            <a:r>
              <a:rPr lang="en-US" dirty="0"/>
              <a:t>All the values from option ‘c’ fall under all different equivalence class. </a:t>
            </a:r>
            <a:r>
              <a:rPr lang="en-US" b="1" dirty="0"/>
              <a:t>So answer is ‘C’.</a:t>
            </a:r>
            <a:endParaRPr lang="en-US" dirty="0"/>
          </a:p>
        </p:txBody>
      </p:sp>
      <p:sp>
        <p:nvSpPr>
          <p:cNvPr id="3" name="Date Placeholder 2"/>
          <p:cNvSpPr>
            <a:spLocks noGrp="1"/>
          </p:cNvSpPr>
          <p:nvPr>
            <p:ph type="dt" sz="half" idx="10"/>
          </p:nvPr>
        </p:nvSpPr>
        <p:spPr/>
        <p:txBody>
          <a:bodyPr/>
          <a:lstStyle/>
          <a:p>
            <a:r>
              <a:rPr lang="th-TH" smtClean="0"/>
              <a:t>1/13/2012</a:t>
            </a:r>
            <a:endParaRPr lang="th-TH"/>
          </a:p>
        </p:txBody>
      </p:sp>
      <p:sp>
        <p:nvSpPr>
          <p:cNvPr id="5" name="Footer Placeholder 4"/>
          <p:cNvSpPr>
            <a:spLocks noGrp="1"/>
          </p:cNvSpPr>
          <p:nvPr>
            <p:ph type="ftr" sz="quarter" idx="11"/>
          </p:nvPr>
        </p:nvSpPr>
        <p:spPr/>
        <p:txBody>
          <a:bodyPr/>
          <a:lstStyle/>
          <a:p>
            <a:r>
              <a:rPr lang="en-US" smtClean="0"/>
              <a:t>IT Quality and Software Test. Topic Equivalence Partitioning and Boundary Value Analysis</a:t>
            </a:r>
            <a:endParaRPr lang="th-TH"/>
          </a:p>
        </p:txBody>
      </p:sp>
      <p:sp>
        <p:nvSpPr>
          <p:cNvPr id="4" name="Slide Number Placeholder 3"/>
          <p:cNvSpPr>
            <a:spLocks noGrp="1"/>
          </p:cNvSpPr>
          <p:nvPr>
            <p:ph type="sldNum" sz="quarter" idx="12"/>
          </p:nvPr>
        </p:nvSpPr>
        <p:spPr/>
        <p:txBody>
          <a:bodyPr/>
          <a:lstStyle/>
          <a:p>
            <a:fld id="{C47F1BCF-1B0A-4C4B-86C3-8A1C8916313F}" type="slidenum">
              <a:rPr lang="th-TH" smtClean="0"/>
              <a:pPr/>
              <a:t>94</a:t>
            </a:fld>
            <a:endParaRPr lang="th-TH"/>
          </a:p>
        </p:txBody>
      </p:sp>
    </p:spTree>
    <p:extLst>
      <p:ext uri="{BB962C8B-B14F-4D97-AF65-F5344CB8AC3E}">
        <p14:creationId xmlns:p14="http://schemas.microsoft.com/office/powerpoint/2010/main" val="876949840"/>
      </p:ext>
    </p:extLst>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99592" y="764704"/>
            <a:ext cx="7344816" cy="4832092"/>
          </a:xfrm>
          <a:prstGeom prst="rect">
            <a:avLst/>
          </a:prstGeom>
        </p:spPr>
        <p:txBody>
          <a:bodyPr wrap="square">
            <a:spAutoFit/>
          </a:bodyPr>
          <a:lstStyle/>
          <a:p>
            <a:r>
              <a:rPr lang="en-US" b="1" dirty="0"/>
              <a:t>Question 6</a:t>
            </a:r>
            <a:r>
              <a:rPr lang="en-US" dirty="0"/>
              <a:t/>
            </a:r>
            <a:br>
              <a:rPr lang="en-US" dirty="0"/>
            </a:br>
            <a:r>
              <a:rPr lang="en-US" dirty="0"/>
              <a:t>A program validates a numeric field as follows: values less than 10 are rejected, values between 10 and 21 are accepted, values greater than or equal to 22 are rejected. Which of the following covers the MOST boundary values</a:t>
            </a:r>
            <a:r>
              <a:rPr lang="en-US" dirty="0" smtClean="0"/>
              <a:t>?</a:t>
            </a:r>
          </a:p>
          <a:p>
            <a:endParaRPr lang="en-US" dirty="0"/>
          </a:p>
          <a:p>
            <a:r>
              <a:rPr lang="en-US" dirty="0"/>
              <a:t>a. 9,10,11,22</a:t>
            </a:r>
            <a:br>
              <a:rPr lang="en-US" dirty="0"/>
            </a:br>
            <a:r>
              <a:rPr lang="en-US" dirty="0"/>
              <a:t>b. 9,10,21,22</a:t>
            </a:r>
            <a:br>
              <a:rPr lang="en-US" dirty="0"/>
            </a:br>
            <a:r>
              <a:rPr lang="en-US" dirty="0"/>
              <a:t>c. 10,11,21,22</a:t>
            </a:r>
            <a:br>
              <a:rPr lang="en-US" dirty="0"/>
            </a:br>
            <a:r>
              <a:rPr lang="en-US" dirty="0"/>
              <a:t>d. 10,11,20,21</a:t>
            </a:r>
          </a:p>
        </p:txBody>
      </p:sp>
      <p:sp>
        <p:nvSpPr>
          <p:cNvPr id="3" name="Date Placeholder 2"/>
          <p:cNvSpPr>
            <a:spLocks noGrp="1"/>
          </p:cNvSpPr>
          <p:nvPr>
            <p:ph type="dt" sz="half" idx="10"/>
          </p:nvPr>
        </p:nvSpPr>
        <p:spPr/>
        <p:txBody>
          <a:bodyPr/>
          <a:lstStyle/>
          <a:p>
            <a:r>
              <a:rPr lang="th-TH" smtClean="0"/>
              <a:t>1/13/2012</a:t>
            </a:r>
            <a:endParaRPr lang="th-TH"/>
          </a:p>
        </p:txBody>
      </p:sp>
      <p:sp>
        <p:nvSpPr>
          <p:cNvPr id="5" name="Footer Placeholder 4"/>
          <p:cNvSpPr>
            <a:spLocks noGrp="1"/>
          </p:cNvSpPr>
          <p:nvPr>
            <p:ph type="ftr" sz="quarter" idx="11"/>
          </p:nvPr>
        </p:nvSpPr>
        <p:spPr/>
        <p:txBody>
          <a:bodyPr/>
          <a:lstStyle/>
          <a:p>
            <a:r>
              <a:rPr lang="en-US" smtClean="0"/>
              <a:t>IT Quality and Software Test. Topic Equivalence Partitioning and Boundary Value Analysis</a:t>
            </a:r>
            <a:endParaRPr lang="th-TH"/>
          </a:p>
        </p:txBody>
      </p:sp>
      <p:sp>
        <p:nvSpPr>
          <p:cNvPr id="4" name="Slide Number Placeholder 3"/>
          <p:cNvSpPr>
            <a:spLocks noGrp="1"/>
          </p:cNvSpPr>
          <p:nvPr>
            <p:ph type="sldNum" sz="quarter" idx="12"/>
          </p:nvPr>
        </p:nvSpPr>
        <p:spPr/>
        <p:txBody>
          <a:bodyPr/>
          <a:lstStyle/>
          <a:p>
            <a:fld id="{C47F1BCF-1B0A-4C4B-86C3-8A1C8916313F}" type="slidenum">
              <a:rPr lang="th-TH" smtClean="0"/>
              <a:pPr/>
              <a:t>95</a:t>
            </a:fld>
            <a:endParaRPr lang="th-TH"/>
          </a:p>
        </p:txBody>
      </p:sp>
    </p:spTree>
    <p:extLst>
      <p:ext uri="{BB962C8B-B14F-4D97-AF65-F5344CB8AC3E}">
        <p14:creationId xmlns:p14="http://schemas.microsoft.com/office/powerpoint/2010/main" val="307543205"/>
      </p:ext>
    </p:extLst>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99592" y="764704"/>
            <a:ext cx="7344816" cy="2677656"/>
          </a:xfrm>
          <a:prstGeom prst="rect">
            <a:avLst/>
          </a:prstGeom>
        </p:spPr>
        <p:txBody>
          <a:bodyPr wrap="square">
            <a:spAutoFit/>
          </a:bodyPr>
          <a:lstStyle/>
          <a:p>
            <a:r>
              <a:rPr lang="en-US" b="1" dirty="0"/>
              <a:t>Solution</a:t>
            </a:r>
            <a:r>
              <a:rPr lang="en-US" dirty="0"/>
              <a:t/>
            </a:r>
            <a:br>
              <a:rPr lang="en-US" dirty="0"/>
            </a:br>
            <a:r>
              <a:rPr lang="en-US" dirty="0"/>
              <a:t>We have already come up with the classes as shown in question 5. </a:t>
            </a:r>
            <a:endParaRPr lang="en-US" dirty="0" smtClean="0"/>
          </a:p>
          <a:p>
            <a:r>
              <a:rPr lang="en-US" dirty="0" smtClean="0"/>
              <a:t>The </a:t>
            </a:r>
            <a:r>
              <a:rPr lang="en-US" dirty="0"/>
              <a:t>boundaries can be identified as 9, 10, 21, and 22. These four values are in option ‘b’. </a:t>
            </a:r>
            <a:r>
              <a:rPr lang="en-US" b="1" dirty="0"/>
              <a:t>So answer is ‘B’</a:t>
            </a:r>
            <a:endParaRPr lang="en-US" dirty="0"/>
          </a:p>
        </p:txBody>
      </p:sp>
      <p:sp>
        <p:nvSpPr>
          <p:cNvPr id="3" name="Date Placeholder 2"/>
          <p:cNvSpPr>
            <a:spLocks noGrp="1"/>
          </p:cNvSpPr>
          <p:nvPr>
            <p:ph type="dt" sz="half" idx="10"/>
          </p:nvPr>
        </p:nvSpPr>
        <p:spPr/>
        <p:txBody>
          <a:bodyPr/>
          <a:lstStyle/>
          <a:p>
            <a:r>
              <a:rPr lang="th-TH" smtClean="0"/>
              <a:t>1/13/2012</a:t>
            </a:r>
            <a:endParaRPr lang="th-TH"/>
          </a:p>
        </p:txBody>
      </p:sp>
      <p:sp>
        <p:nvSpPr>
          <p:cNvPr id="5" name="Footer Placeholder 4"/>
          <p:cNvSpPr>
            <a:spLocks noGrp="1"/>
          </p:cNvSpPr>
          <p:nvPr>
            <p:ph type="ftr" sz="quarter" idx="11"/>
          </p:nvPr>
        </p:nvSpPr>
        <p:spPr/>
        <p:txBody>
          <a:bodyPr/>
          <a:lstStyle/>
          <a:p>
            <a:r>
              <a:rPr lang="en-US" smtClean="0"/>
              <a:t>IT Quality and Software Test. Topic Equivalence Partitioning and Boundary Value Analysis</a:t>
            </a:r>
            <a:endParaRPr lang="th-TH"/>
          </a:p>
        </p:txBody>
      </p:sp>
      <p:sp>
        <p:nvSpPr>
          <p:cNvPr id="4" name="Slide Number Placeholder 3"/>
          <p:cNvSpPr>
            <a:spLocks noGrp="1"/>
          </p:cNvSpPr>
          <p:nvPr>
            <p:ph type="sldNum" sz="quarter" idx="12"/>
          </p:nvPr>
        </p:nvSpPr>
        <p:spPr/>
        <p:txBody>
          <a:bodyPr/>
          <a:lstStyle/>
          <a:p>
            <a:fld id="{C47F1BCF-1B0A-4C4B-86C3-8A1C8916313F}" type="slidenum">
              <a:rPr lang="th-TH" smtClean="0"/>
              <a:pPr/>
              <a:t>96</a:t>
            </a:fld>
            <a:endParaRPr lang="th-TH"/>
          </a:p>
        </p:txBody>
      </p:sp>
    </p:spTree>
    <p:extLst>
      <p:ext uri="{BB962C8B-B14F-4D97-AF65-F5344CB8AC3E}">
        <p14:creationId xmlns:p14="http://schemas.microsoft.com/office/powerpoint/2010/main" val="532614732"/>
      </p:ext>
    </p:extLst>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67544" y="548680"/>
            <a:ext cx="8280920" cy="5693866"/>
          </a:xfrm>
          <a:prstGeom prst="rect">
            <a:avLst/>
          </a:prstGeom>
        </p:spPr>
        <p:txBody>
          <a:bodyPr wrap="square">
            <a:spAutoFit/>
          </a:bodyPr>
          <a:lstStyle/>
          <a:p>
            <a:r>
              <a:rPr lang="en-US" b="1" dirty="0"/>
              <a:t>Question 7</a:t>
            </a:r>
            <a:r>
              <a:rPr lang="en-US" dirty="0"/>
              <a:t/>
            </a:r>
            <a:br>
              <a:rPr lang="en-US" dirty="0"/>
            </a:br>
            <a:r>
              <a:rPr lang="en-US" dirty="0"/>
              <a:t>In a system designed to work out the tax to be paid:</a:t>
            </a:r>
            <a:br>
              <a:rPr lang="en-US" dirty="0"/>
            </a:br>
            <a:r>
              <a:rPr lang="en-US" dirty="0"/>
              <a:t>An employee has £4000 of salary tax free.</a:t>
            </a:r>
            <a:br>
              <a:rPr lang="en-US" dirty="0"/>
            </a:br>
            <a:r>
              <a:rPr lang="en-US" dirty="0"/>
              <a:t>The next £1500 is taxed at 10%.</a:t>
            </a:r>
            <a:br>
              <a:rPr lang="en-US" dirty="0"/>
            </a:br>
            <a:r>
              <a:rPr lang="en-US" dirty="0"/>
              <a:t>The next £28000 after that is taxed at 22%.</a:t>
            </a:r>
            <a:br>
              <a:rPr lang="en-US" dirty="0"/>
            </a:br>
            <a:r>
              <a:rPr lang="en-US" dirty="0"/>
              <a:t>Any further amount is taxed at 40%.</a:t>
            </a:r>
          </a:p>
          <a:p>
            <a:r>
              <a:rPr lang="en-US" dirty="0"/>
              <a:t>To the nearest whole pound, which of these groups of numbers fall into three DIFFERENT equivalence classes</a:t>
            </a:r>
            <a:r>
              <a:rPr lang="en-US" dirty="0" smtClean="0"/>
              <a:t>?</a:t>
            </a:r>
          </a:p>
          <a:p>
            <a:r>
              <a:rPr lang="en-US" dirty="0"/>
              <a:t/>
            </a:r>
            <a:br>
              <a:rPr lang="en-US" dirty="0"/>
            </a:br>
            <a:r>
              <a:rPr lang="en-US" dirty="0"/>
              <a:t>a)    £4000; £5000; £5500</a:t>
            </a:r>
            <a:br>
              <a:rPr lang="en-US" dirty="0"/>
            </a:br>
            <a:r>
              <a:rPr lang="en-US" dirty="0"/>
              <a:t>b)    £32001; £34000; £36500</a:t>
            </a:r>
            <a:br>
              <a:rPr lang="en-US" dirty="0"/>
            </a:br>
            <a:r>
              <a:rPr lang="en-US" dirty="0"/>
              <a:t>c)    £28000; £28001; £32001</a:t>
            </a:r>
            <a:br>
              <a:rPr lang="en-US" dirty="0"/>
            </a:br>
            <a:r>
              <a:rPr lang="en-US" dirty="0"/>
              <a:t>d)    £4000; £4200; £5600</a:t>
            </a:r>
          </a:p>
        </p:txBody>
      </p:sp>
      <p:sp>
        <p:nvSpPr>
          <p:cNvPr id="3" name="Date Placeholder 2"/>
          <p:cNvSpPr>
            <a:spLocks noGrp="1"/>
          </p:cNvSpPr>
          <p:nvPr>
            <p:ph type="dt" sz="half" idx="10"/>
          </p:nvPr>
        </p:nvSpPr>
        <p:spPr/>
        <p:txBody>
          <a:bodyPr/>
          <a:lstStyle/>
          <a:p>
            <a:r>
              <a:rPr lang="th-TH" smtClean="0"/>
              <a:t>1/13/2012</a:t>
            </a:r>
            <a:endParaRPr lang="th-TH"/>
          </a:p>
        </p:txBody>
      </p:sp>
      <p:sp>
        <p:nvSpPr>
          <p:cNvPr id="5" name="Footer Placeholder 4"/>
          <p:cNvSpPr>
            <a:spLocks noGrp="1"/>
          </p:cNvSpPr>
          <p:nvPr>
            <p:ph type="ftr" sz="quarter" idx="11"/>
          </p:nvPr>
        </p:nvSpPr>
        <p:spPr/>
        <p:txBody>
          <a:bodyPr/>
          <a:lstStyle/>
          <a:p>
            <a:r>
              <a:rPr lang="en-US" smtClean="0"/>
              <a:t>IT Quality and Software Test. Topic Equivalence Partitioning and Boundary Value Analysis</a:t>
            </a:r>
            <a:endParaRPr lang="th-TH"/>
          </a:p>
        </p:txBody>
      </p:sp>
      <p:sp>
        <p:nvSpPr>
          <p:cNvPr id="4" name="Slide Number Placeholder 3"/>
          <p:cNvSpPr>
            <a:spLocks noGrp="1"/>
          </p:cNvSpPr>
          <p:nvPr>
            <p:ph type="sldNum" sz="quarter" idx="12"/>
          </p:nvPr>
        </p:nvSpPr>
        <p:spPr/>
        <p:txBody>
          <a:bodyPr/>
          <a:lstStyle/>
          <a:p>
            <a:fld id="{C47F1BCF-1B0A-4C4B-86C3-8A1C8916313F}" type="slidenum">
              <a:rPr lang="th-TH" smtClean="0"/>
              <a:pPr/>
              <a:t>97</a:t>
            </a:fld>
            <a:endParaRPr lang="th-TH"/>
          </a:p>
        </p:txBody>
      </p:sp>
    </p:spTree>
    <p:extLst>
      <p:ext uri="{BB962C8B-B14F-4D97-AF65-F5344CB8AC3E}">
        <p14:creationId xmlns:p14="http://schemas.microsoft.com/office/powerpoint/2010/main" val="289722494"/>
      </p:ext>
    </p:extLst>
  </p:cSld>
  <p:clrMapOvr>
    <a:masterClrMapping/>
  </p:clrMapOvr>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55576" y="755987"/>
            <a:ext cx="7848872" cy="4401205"/>
          </a:xfrm>
          <a:prstGeom prst="rect">
            <a:avLst/>
          </a:prstGeom>
        </p:spPr>
        <p:txBody>
          <a:bodyPr wrap="square">
            <a:spAutoFit/>
          </a:bodyPr>
          <a:lstStyle/>
          <a:p>
            <a:r>
              <a:rPr lang="en-US" b="1" dirty="0"/>
              <a:t>Solution</a:t>
            </a:r>
            <a:r>
              <a:rPr lang="en-US" dirty="0"/>
              <a:t/>
            </a:r>
            <a:br>
              <a:rPr lang="en-US" dirty="0"/>
            </a:br>
            <a:r>
              <a:rPr lang="en-US" dirty="0"/>
              <a:t>The classes will be as follows:</a:t>
            </a:r>
            <a:br>
              <a:rPr lang="en-US" dirty="0"/>
            </a:br>
            <a:r>
              <a:rPr lang="en-US" dirty="0"/>
              <a:t>Class I   : 0 to £4000          =&gt; no tax</a:t>
            </a:r>
            <a:br>
              <a:rPr lang="en-US" dirty="0"/>
            </a:br>
            <a:r>
              <a:rPr lang="en-US" dirty="0"/>
              <a:t>Class II  : £4001 to £5500   =&gt; 10 % tax</a:t>
            </a:r>
            <a:br>
              <a:rPr lang="en-US" dirty="0"/>
            </a:br>
            <a:r>
              <a:rPr lang="en-US" dirty="0"/>
              <a:t>Class III : £5501 to £33500 =&gt; 22 % tax</a:t>
            </a:r>
            <a:br>
              <a:rPr lang="en-US" dirty="0"/>
            </a:br>
            <a:r>
              <a:rPr lang="en-US" dirty="0"/>
              <a:t>Class IV : £33501 and above =&gt; 40 % </a:t>
            </a:r>
            <a:r>
              <a:rPr lang="en-US" dirty="0" smtClean="0"/>
              <a:t>tax</a:t>
            </a:r>
          </a:p>
          <a:p>
            <a:endParaRPr lang="en-US" dirty="0"/>
          </a:p>
          <a:p>
            <a:r>
              <a:rPr lang="en-US" dirty="0"/>
              <a:t>Select the values which fall in three different equivalence classes. Option ‘d’ has values from three different equivalence classes. </a:t>
            </a:r>
            <a:r>
              <a:rPr lang="en-US" b="1" dirty="0"/>
              <a:t>So answer is ‘D’.</a:t>
            </a:r>
            <a:endParaRPr lang="en-US" dirty="0"/>
          </a:p>
        </p:txBody>
      </p:sp>
      <p:sp>
        <p:nvSpPr>
          <p:cNvPr id="3" name="Date Placeholder 2"/>
          <p:cNvSpPr>
            <a:spLocks noGrp="1"/>
          </p:cNvSpPr>
          <p:nvPr>
            <p:ph type="dt" sz="half" idx="10"/>
          </p:nvPr>
        </p:nvSpPr>
        <p:spPr/>
        <p:txBody>
          <a:bodyPr/>
          <a:lstStyle/>
          <a:p>
            <a:r>
              <a:rPr lang="th-TH" smtClean="0"/>
              <a:t>1/13/2012</a:t>
            </a:r>
            <a:endParaRPr lang="th-TH"/>
          </a:p>
        </p:txBody>
      </p:sp>
      <p:sp>
        <p:nvSpPr>
          <p:cNvPr id="5" name="Footer Placeholder 4"/>
          <p:cNvSpPr>
            <a:spLocks noGrp="1"/>
          </p:cNvSpPr>
          <p:nvPr>
            <p:ph type="ftr" sz="quarter" idx="11"/>
          </p:nvPr>
        </p:nvSpPr>
        <p:spPr/>
        <p:txBody>
          <a:bodyPr/>
          <a:lstStyle/>
          <a:p>
            <a:r>
              <a:rPr lang="en-US" smtClean="0"/>
              <a:t>IT Quality and Software Test. Topic Equivalence Partitioning and Boundary Value Analysis</a:t>
            </a:r>
            <a:endParaRPr lang="th-TH"/>
          </a:p>
        </p:txBody>
      </p:sp>
      <p:sp>
        <p:nvSpPr>
          <p:cNvPr id="4" name="Slide Number Placeholder 3"/>
          <p:cNvSpPr>
            <a:spLocks noGrp="1"/>
          </p:cNvSpPr>
          <p:nvPr>
            <p:ph type="sldNum" sz="quarter" idx="12"/>
          </p:nvPr>
        </p:nvSpPr>
        <p:spPr/>
        <p:txBody>
          <a:bodyPr/>
          <a:lstStyle/>
          <a:p>
            <a:fld id="{C47F1BCF-1B0A-4C4B-86C3-8A1C8916313F}" type="slidenum">
              <a:rPr lang="th-TH" smtClean="0"/>
              <a:pPr/>
              <a:t>98</a:t>
            </a:fld>
            <a:endParaRPr lang="th-TH"/>
          </a:p>
        </p:txBody>
      </p:sp>
    </p:spTree>
    <p:extLst>
      <p:ext uri="{BB962C8B-B14F-4D97-AF65-F5344CB8AC3E}">
        <p14:creationId xmlns:p14="http://schemas.microsoft.com/office/powerpoint/2010/main" val="598609320"/>
      </p:ext>
    </p:extLst>
  </p:cSld>
  <p:clrMapOvr>
    <a:masterClrMapping/>
  </p:clrMapOvr>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55576" y="543446"/>
            <a:ext cx="7704856" cy="5693866"/>
          </a:xfrm>
          <a:prstGeom prst="rect">
            <a:avLst/>
          </a:prstGeom>
        </p:spPr>
        <p:txBody>
          <a:bodyPr wrap="square">
            <a:spAutoFit/>
          </a:bodyPr>
          <a:lstStyle/>
          <a:p>
            <a:r>
              <a:rPr lang="en-US" b="1" dirty="0"/>
              <a:t>Question 8</a:t>
            </a:r>
            <a:r>
              <a:rPr lang="en-US" dirty="0"/>
              <a:t/>
            </a:r>
            <a:br>
              <a:rPr lang="en-US" dirty="0"/>
            </a:br>
            <a:r>
              <a:rPr lang="en-US" dirty="0"/>
              <a:t>In a system designed to work out the tax to be paid:</a:t>
            </a:r>
            <a:br>
              <a:rPr lang="en-US" dirty="0"/>
            </a:br>
            <a:r>
              <a:rPr lang="en-US" dirty="0"/>
              <a:t>An employee has £4000 of salary tax free.</a:t>
            </a:r>
            <a:br>
              <a:rPr lang="en-US" dirty="0"/>
            </a:br>
            <a:r>
              <a:rPr lang="en-US" dirty="0"/>
              <a:t>The next £1500 is taxed at 10%.</a:t>
            </a:r>
            <a:br>
              <a:rPr lang="en-US" dirty="0"/>
            </a:br>
            <a:r>
              <a:rPr lang="en-US" dirty="0"/>
              <a:t>The next £28000 after that is taxed at 22%.</a:t>
            </a:r>
            <a:br>
              <a:rPr lang="en-US" dirty="0"/>
            </a:br>
            <a:r>
              <a:rPr lang="en-US" dirty="0"/>
              <a:t>Any further amount is taxed at 40%.</a:t>
            </a:r>
          </a:p>
          <a:p>
            <a:r>
              <a:rPr lang="en-US" dirty="0"/>
              <a:t>To the nearest whole pound, which of these is a valid Boundary Value Analysis test case</a:t>
            </a:r>
            <a:r>
              <a:rPr lang="en-US" dirty="0" smtClean="0"/>
              <a:t>?</a:t>
            </a:r>
          </a:p>
          <a:p>
            <a:r>
              <a:rPr lang="en-US" dirty="0"/>
              <a:t/>
            </a:r>
            <a:br>
              <a:rPr lang="en-US" dirty="0"/>
            </a:br>
            <a:r>
              <a:rPr lang="en-US" dirty="0"/>
              <a:t>a)    £28000</a:t>
            </a:r>
            <a:br>
              <a:rPr lang="en-US" dirty="0"/>
            </a:br>
            <a:r>
              <a:rPr lang="en-US" dirty="0"/>
              <a:t>b)    £33501</a:t>
            </a:r>
            <a:br>
              <a:rPr lang="en-US" dirty="0"/>
            </a:br>
            <a:r>
              <a:rPr lang="en-US" dirty="0"/>
              <a:t>c)    £32001</a:t>
            </a:r>
            <a:br>
              <a:rPr lang="en-US" dirty="0"/>
            </a:br>
            <a:r>
              <a:rPr lang="en-US" dirty="0"/>
              <a:t>d)    £1500</a:t>
            </a:r>
          </a:p>
        </p:txBody>
      </p:sp>
      <p:sp>
        <p:nvSpPr>
          <p:cNvPr id="3" name="Date Placeholder 2"/>
          <p:cNvSpPr>
            <a:spLocks noGrp="1"/>
          </p:cNvSpPr>
          <p:nvPr>
            <p:ph type="dt" sz="half" idx="10"/>
          </p:nvPr>
        </p:nvSpPr>
        <p:spPr/>
        <p:txBody>
          <a:bodyPr/>
          <a:lstStyle/>
          <a:p>
            <a:r>
              <a:rPr lang="th-TH" smtClean="0"/>
              <a:t>1/13/2012</a:t>
            </a:r>
            <a:endParaRPr lang="th-TH"/>
          </a:p>
        </p:txBody>
      </p:sp>
      <p:sp>
        <p:nvSpPr>
          <p:cNvPr id="5" name="Footer Placeholder 4"/>
          <p:cNvSpPr>
            <a:spLocks noGrp="1"/>
          </p:cNvSpPr>
          <p:nvPr>
            <p:ph type="ftr" sz="quarter" idx="11"/>
          </p:nvPr>
        </p:nvSpPr>
        <p:spPr/>
        <p:txBody>
          <a:bodyPr/>
          <a:lstStyle/>
          <a:p>
            <a:r>
              <a:rPr lang="en-US" smtClean="0"/>
              <a:t>IT Quality and Software Test. Topic Equivalence Partitioning and Boundary Value Analysis</a:t>
            </a:r>
            <a:endParaRPr lang="th-TH"/>
          </a:p>
        </p:txBody>
      </p:sp>
      <p:sp>
        <p:nvSpPr>
          <p:cNvPr id="4" name="Slide Number Placeholder 3"/>
          <p:cNvSpPr>
            <a:spLocks noGrp="1"/>
          </p:cNvSpPr>
          <p:nvPr>
            <p:ph type="sldNum" sz="quarter" idx="12"/>
          </p:nvPr>
        </p:nvSpPr>
        <p:spPr/>
        <p:txBody>
          <a:bodyPr/>
          <a:lstStyle/>
          <a:p>
            <a:fld id="{C47F1BCF-1B0A-4C4B-86C3-8A1C8916313F}" type="slidenum">
              <a:rPr lang="th-TH" smtClean="0"/>
              <a:pPr/>
              <a:t>99</a:t>
            </a:fld>
            <a:endParaRPr lang="th-TH"/>
          </a:p>
        </p:txBody>
      </p:sp>
    </p:spTree>
    <p:extLst>
      <p:ext uri="{BB962C8B-B14F-4D97-AF65-F5344CB8AC3E}">
        <p14:creationId xmlns:p14="http://schemas.microsoft.com/office/powerpoint/2010/main" val="192801431"/>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quity">
  <a:themeElements>
    <a:clrScheme name="Equity">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Equity">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Foundry</Template>
  <TotalTime>0</TotalTime>
  <Words>5092</Words>
  <Application>Microsoft Office PowerPoint</Application>
  <PresentationFormat>Bildschirmpräsentation (4:3)</PresentationFormat>
  <Paragraphs>854</Paragraphs>
  <Slides>103</Slides>
  <Notes>10</Notes>
  <HiddenSlides>0</HiddenSlides>
  <MMClips>0</MMClips>
  <ScaleCrop>false</ScaleCrop>
  <HeadingPairs>
    <vt:vector size="4" baseType="variant">
      <vt:variant>
        <vt:lpstr>Design</vt:lpstr>
      </vt:variant>
      <vt:variant>
        <vt:i4>1</vt:i4>
      </vt:variant>
      <vt:variant>
        <vt:lpstr>Folientitel</vt:lpstr>
      </vt:variant>
      <vt:variant>
        <vt:i4>103</vt:i4>
      </vt:variant>
    </vt:vector>
  </HeadingPairs>
  <TitlesOfParts>
    <vt:vector size="104" baseType="lpstr">
      <vt:lpstr>Equity</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Test Design Technique</vt:lpstr>
      <vt:lpstr>Equivalence partitioning</vt:lpstr>
      <vt:lpstr>Equivalence partitioning</vt:lpstr>
      <vt:lpstr>Equivalence partitions</vt:lpstr>
      <vt:lpstr>PowerPoint-Präsentation</vt:lpstr>
      <vt:lpstr>PowerPoint-Präsentation</vt:lpstr>
      <vt:lpstr>PowerPoint-Präsentation</vt:lpstr>
      <vt:lpstr>PowerPoint-Präsentation</vt:lpstr>
      <vt:lpstr>Equivalence Partitioning</vt:lpstr>
      <vt:lpstr>Equivalence Class Guidelines</vt:lpstr>
      <vt:lpstr>Technique: Equivalence Partitioning</vt:lpstr>
      <vt:lpstr>Equivalence Class Partitioning</vt:lpstr>
      <vt:lpstr>PowerPoint-Präsentation</vt:lpstr>
      <vt:lpstr>Weak Normal Equivalence testing</vt:lpstr>
      <vt:lpstr>Example of : Weak Normal Equivalence testing</vt:lpstr>
      <vt:lpstr>Strong Normal Equivalence testing</vt:lpstr>
      <vt:lpstr>Example of : Strong Normal Equivalence testing</vt:lpstr>
      <vt:lpstr>Weak Robust Equivalence testing</vt:lpstr>
      <vt:lpstr>Example of : Weak Robust Equivalence testing</vt:lpstr>
      <vt:lpstr>Strong Robust Equivalence testing</vt:lpstr>
      <vt:lpstr>Example of : Strong Robust Equivalence testing</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Advantages of Equivalence Class Partitioning</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Boundary value analysis (BVA)</vt:lpstr>
      <vt:lpstr>Boundary Value Analysis - 1</vt:lpstr>
      <vt:lpstr>Boundary Value Analysis - 2</vt:lpstr>
      <vt:lpstr>Technique: Boundary Value Analysis</vt:lpstr>
      <vt:lpstr>BVA as an equivalence partitioning extension</vt:lpstr>
      <vt:lpstr>Boundary Value Analysis (BVA)</vt:lpstr>
      <vt:lpstr>http://www.mediafire.com/?65bzb10b9hauhzs</vt:lpstr>
      <vt:lpstr>Decision Table-Based Testing</vt:lpstr>
      <vt:lpstr>Decision Table-Based Testing</vt:lpstr>
      <vt:lpstr>Decision Table-Based Testing</vt:lpstr>
      <vt:lpstr>Decision Table-Based Testing</vt:lpstr>
      <vt:lpstr>Test cases for decision tables</vt:lpstr>
      <vt:lpstr>Technique of using  Decision Table</vt:lpstr>
      <vt:lpstr>Triangle Decision Table</vt:lpstr>
      <vt:lpstr>Triangle Decision Table – refined</vt:lpstr>
      <vt:lpstr>Triangle Test Cases</vt:lpstr>
      <vt:lpstr>Decision Tables – Applicability</vt:lpstr>
      <vt:lpstr>Decision Tables – Properties</vt:lpstr>
      <vt:lpstr>Guidelines for Decision Table Based Testing</vt:lpstr>
      <vt:lpstr>Advantages of Decision Tables:</vt:lpstr>
      <vt:lpstr>Disadvantages of Decision Tables</vt:lpstr>
      <vt:lpstr>State transition testing</vt:lpstr>
      <vt:lpstr>the problem...</vt:lpstr>
      <vt:lpstr>the solution...</vt:lpstr>
      <vt:lpstr>state transition testing</vt:lpstr>
      <vt:lpstr>state transition testing (cont.)</vt:lpstr>
      <vt:lpstr>Key point</vt:lpstr>
      <vt:lpstr>light bulb example</vt:lpstr>
      <vt:lpstr>light bulb example(cont.)</vt:lpstr>
      <vt:lpstr>light bulb example(cont.)</vt:lpstr>
      <vt:lpstr>light bulb example(cont.)</vt:lpstr>
      <vt:lpstr>light bulb example(cont.)</vt:lpstr>
      <vt:lpstr>light bulb example(cont.)</vt:lpstr>
      <vt:lpstr>light bulb example(cont.)</vt:lpstr>
      <vt:lpstr>conclusions...</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reference</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HomeUser</dc:creator>
  <cp:lastModifiedBy>Uwe</cp:lastModifiedBy>
  <cp:revision>32</cp:revision>
  <dcterms:created xsi:type="dcterms:W3CDTF">2012-01-10T16:02:03Z</dcterms:created>
  <dcterms:modified xsi:type="dcterms:W3CDTF">2012-01-15T01:38:41Z</dcterms:modified>
</cp:coreProperties>
</file>