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88"/>
  </p:notesMasterIdLst>
  <p:sldIdLst>
    <p:sldId id="256" r:id="rId2"/>
    <p:sldId id="273" r:id="rId3"/>
    <p:sldId id="257" r:id="rId4"/>
    <p:sldId id="274" r:id="rId5"/>
    <p:sldId id="275" r:id="rId6"/>
    <p:sldId id="277" r:id="rId7"/>
    <p:sldId id="323" r:id="rId8"/>
    <p:sldId id="276" r:id="rId9"/>
    <p:sldId id="279" r:id="rId10"/>
    <p:sldId id="280" r:id="rId11"/>
    <p:sldId id="281" r:id="rId12"/>
    <p:sldId id="333" r:id="rId13"/>
    <p:sldId id="324" r:id="rId14"/>
    <p:sldId id="282" r:id="rId15"/>
    <p:sldId id="283" r:id="rId16"/>
    <p:sldId id="285" r:id="rId17"/>
    <p:sldId id="325" r:id="rId18"/>
    <p:sldId id="286" r:id="rId19"/>
    <p:sldId id="287" r:id="rId20"/>
    <p:sldId id="288" r:id="rId21"/>
    <p:sldId id="336" r:id="rId22"/>
    <p:sldId id="284" r:id="rId23"/>
    <p:sldId id="289" r:id="rId24"/>
    <p:sldId id="290" r:id="rId25"/>
    <p:sldId id="291" r:id="rId26"/>
    <p:sldId id="305" r:id="rId27"/>
    <p:sldId id="304" r:id="rId28"/>
    <p:sldId id="310" r:id="rId29"/>
    <p:sldId id="306" r:id="rId30"/>
    <p:sldId id="328" r:id="rId31"/>
    <p:sldId id="307" r:id="rId32"/>
    <p:sldId id="329" r:id="rId33"/>
    <p:sldId id="308" r:id="rId34"/>
    <p:sldId id="330" r:id="rId35"/>
    <p:sldId id="309" r:id="rId36"/>
    <p:sldId id="331" r:id="rId37"/>
    <p:sldId id="315" r:id="rId38"/>
    <p:sldId id="311" r:id="rId39"/>
    <p:sldId id="332" r:id="rId40"/>
    <p:sldId id="316" r:id="rId41"/>
    <p:sldId id="312" r:id="rId42"/>
    <p:sldId id="317" r:id="rId43"/>
    <p:sldId id="320" r:id="rId44"/>
    <p:sldId id="313" r:id="rId45"/>
    <p:sldId id="318" r:id="rId46"/>
    <p:sldId id="334" r:id="rId47"/>
    <p:sldId id="319" r:id="rId48"/>
    <p:sldId id="335" r:id="rId49"/>
    <p:sldId id="321" r:id="rId50"/>
    <p:sldId id="314" r:id="rId51"/>
    <p:sldId id="322" r:id="rId52"/>
    <p:sldId id="292" r:id="rId53"/>
    <p:sldId id="299" r:id="rId54"/>
    <p:sldId id="327" r:id="rId55"/>
    <p:sldId id="293" r:id="rId56"/>
    <p:sldId id="294" r:id="rId57"/>
    <p:sldId id="301" r:id="rId58"/>
    <p:sldId id="295" r:id="rId59"/>
    <p:sldId id="302" r:id="rId60"/>
    <p:sldId id="296" r:id="rId61"/>
    <p:sldId id="297" r:id="rId62"/>
    <p:sldId id="303" r:id="rId63"/>
    <p:sldId id="300" r:id="rId64"/>
    <p:sldId id="326" r:id="rId65"/>
    <p:sldId id="265" r:id="rId66"/>
    <p:sldId id="270" r:id="rId67"/>
    <p:sldId id="272" r:id="rId68"/>
    <p:sldId id="271" r:id="rId69"/>
    <p:sldId id="339" r:id="rId70"/>
    <p:sldId id="340" r:id="rId71"/>
    <p:sldId id="343" r:id="rId72"/>
    <p:sldId id="342" r:id="rId73"/>
    <p:sldId id="344" r:id="rId74"/>
    <p:sldId id="345" r:id="rId75"/>
    <p:sldId id="346" r:id="rId76"/>
    <p:sldId id="351" r:id="rId77"/>
    <p:sldId id="352" r:id="rId78"/>
    <p:sldId id="353" r:id="rId79"/>
    <p:sldId id="347" r:id="rId80"/>
    <p:sldId id="348" r:id="rId81"/>
    <p:sldId id="349" r:id="rId82"/>
    <p:sldId id="354" r:id="rId83"/>
    <p:sldId id="266" r:id="rId84"/>
    <p:sldId id="337" r:id="rId85"/>
    <p:sldId id="338" r:id="rId86"/>
    <p:sldId id="341" r:id="rId8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423" autoAdjust="0"/>
  </p:normalViewPr>
  <p:slideViewPr>
    <p:cSldViewPr>
      <p:cViewPr varScale="1">
        <p:scale>
          <a:sx n="72" d="100"/>
          <a:sy n="72" d="100"/>
        </p:scale>
        <p:origin x="-1326" y="-9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E0A52C-308E-47E5-BF15-80C7849AE750}" type="datetimeFigureOut">
              <a:rPr lang="en-US" smtClean="0"/>
              <a:pPr/>
              <a:t>1/6/2012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EB7FF8-F068-410F-9D98-2158E9012FD3}" type="slidenum">
              <a:rPr lang="en-US" smtClean="0"/>
              <a:pPr/>
              <a:t>‹#›</a:t>
            </a:fld>
            <a:endParaRPr lang="en-US"/>
          </a:p>
        </p:txBody>
      </p:sp>
    </p:spTree>
    <p:extLst>
      <p:ext uri="{BB962C8B-B14F-4D97-AF65-F5344CB8AC3E}">
        <p14:creationId xmlns:p14="http://schemas.microsoft.com/office/powerpoint/2010/main" val="142766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en.wikipedia.org/wiki/Pair_programming"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scribd.com/doc/4548375/Static-Testing-Techniques"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a:t>
            </a:fld>
            <a:endParaRPr lang="en-US"/>
          </a:p>
        </p:txBody>
      </p:sp>
    </p:spTree>
    <p:extLst>
      <p:ext uri="{BB962C8B-B14F-4D97-AF65-F5344CB8AC3E}">
        <p14:creationId xmlns:p14="http://schemas.microsoft.com/office/powerpoint/2010/main" val="1176409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lvl="2"/>
            <a:r>
              <a:rPr lang="en-US" sz="1200" kern="1200" dirty="0" smtClean="0">
                <a:solidFill>
                  <a:schemeClr val="tx1"/>
                </a:solidFill>
                <a:effectLst/>
                <a:latin typeface="+mn-lt"/>
                <a:ea typeface="+mn-ea"/>
                <a:cs typeface="+mn-cs"/>
              </a:rPr>
              <a:t>In software engineering, a </a:t>
            </a:r>
            <a:r>
              <a:rPr lang="en-US" sz="1200" b="1" kern="1200" dirty="0" smtClean="0">
                <a:solidFill>
                  <a:schemeClr val="tx1"/>
                </a:solidFill>
                <a:effectLst/>
                <a:latin typeface="+mn-lt"/>
                <a:ea typeface="+mn-ea"/>
                <a:cs typeface="+mn-cs"/>
              </a:rPr>
              <a:t>management review</a:t>
            </a:r>
            <a:r>
              <a:rPr lang="en-US" sz="1200" kern="1200" dirty="0" smtClean="0">
                <a:solidFill>
                  <a:schemeClr val="tx1"/>
                </a:solidFill>
                <a:effectLst/>
                <a:latin typeface="+mn-lt"/>
                <a:ea typeface="+mn-ea"/>
                <a:cs typeface="+mn-cs"/>
              </a:rPr>
              <a:t> is defined by the IEEE as: </a:t>
            </a:r>
            <a:endParaRPr lang="en-US" sz="180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A systematic evaluation of a software acquisition, supply, development, operation, or maintenance process performed by or on behalf of management ... [and conducted] to monitor progress, determine the status of plans and schedules, confirm requirements and their system allocation, or evaluate the effectiveness of management approaches used to achieve fitness for purpose. Management reviews support decisions about corrective actions, changes in the allocation of resources, or changes to the scope of the project.</a:t>
            </a:r>
            <a:endParaRPr lang="en-US" sz="180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Management reviews are carried out by, or on behalf of, the management personnel having direct responsibility for the system. Management reviews identify consistency with and deviations from plans, or adequacies and inadequacies of management procedures. This examination may require more than one meeting. The examination need not address all aspects of the product."</a:t>
            </a:r>
            <a:endParaRPr lang="en-US" sz="1800" kern="1200" dirty="0">
              <a:solidFill>
                <a:schemeClr val="tx1"/>
              </a:solidFill>
              <a:effectLst/>
              <a:latin typeface="+mn-lt"/>
              <a:ea typeface="+mn-ea"/>
              <a:cs typeface="+mn-cs"/>
            </a:endParaRPr>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16</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en-US" dirty="0" smtClean="0">
              <a:effectLst/>
            </a:endParaRPr>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18</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en-US" dirty="0" smtClean="0">
              <a:effectLst/>
            </a:endParaRPr>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19</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en-US" dirty="0" smtClean="0">
              <a:effectLst/>
            </a:endParaRPr>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20</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22</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23</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r>
              <a:rPr lang="en-US" dirty="0" smtClean="0"/>
              <a:t>they are conducted by personnel external to, and independent of, the software development organization,</a:t>
            </a:r>
          </a:p>
          <a:p>
            <a:pPr marL="171450" indent="-171450">
              <a:buFont typeface="Arial" pitchFamily="34" charset="0"/>
              <a:buChar char="•"/>
            </a:pPr>
            <a:r>
              <a:rPr lang="en-US" dirty="0" smtClean="0"/>
              <a:t>and are concerned with compliance of products or processes, rather than with their technical content, technical quality, or managerial implications.</a:t>
            </a: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25</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26</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Fagan inspection</a:t>
            </a:r>
            <a:r>
              <a:rPr lang="en-US" sz="1200" dirty="0" smtClean="0"/>
              <a:t> refers to a structured process of trying to find defects in development documents such as programming code, specifications, designs and others during various phases of the software development process. It is named after Michael Fagan who is credited with being the inventor of formal software inspections.</a:t>
            </a:r>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27</a:t>
            </a:fld>
            <a:endParaRPr lang="en-US"/>
          </a:p>
        </p:txBody>
      </p:sp>
    </p:spTree>
    <p:extLst>
      <p:ext uri="{BB962C8B-B14F-4D97-AF65-F5344CB8AC3E}">
        <p14:creationId xmlns:p14="http://schemas.microsoft.com/office/powerpoint/2010/main" val="25024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37</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a:t>
            </a:fld>
            <a:endParaRPr lang="en-US"/>
          </a:p>
        </p:txBody>
      </p:sp>
    </p:spTree>
    <p:extLst>
      <p:ext uri="{BB962C8B-B14F-4D97-AF65-F5344CB8AC3E}">
        <p14:creationId xmlns:p14="http://schemas.microsoft.com/office/powerpoint/2010/main" val="35042222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EB7FF8-F068-410F-9D98-2158E9012FD3}" type="slidenum">
              <a:rPr lang="en-US" smtClean="0"/>
              <a:pPr/>
              <a:t>38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EB7FF8-F068-410F-9D98-2158E9012FD3}" type="slidenum">
              <a:rPr lang="en-US" smtClean="0"/>
              <a:pPr/>
              <a:t>39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EB7FF8-F068-410F-9D98-2158E9012FD3}" type="slidenum">
              <a:rPr lang="en-US" smtClean="0"/>
              <a:pPr/>
              <a:t>40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43</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49</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52</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55</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56</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r>
              <a:rPr lang="en-US" sz="1200" i="1" dirty="0" smtClean="0">
                <a:solidFill>
                  <a:schemeClr val="tx1">
                    <a:lumMod val="65000"/>
                    <a:lumOff val="35000"/>
                  </a:schemeClr>
                </a:solidFill>
                <a:latin typeface="Calibri" pitchFamily="34" charset="0"/>
                <a:cs typeface="Calibri" pitchFamily="34" charset="0"/>
              </a:rPr>
              <a:t>"the best process is the smallest process you can afford“</a:t>
            </a:r>
          </a:p>
          <a:p>
            <a:pPr marL="171450" indent="-171450">
              <a:buFont typeface="Arial" pitchFamily="34" charset="0"/>
              <a:buChar char="•"/>
            </a:pPr>
            <a:r>
              <a:rPr lang="en-US" sz="1200" dirty="0" smtClean="0">
                <a:latin typeface="Calibri" pitchFamily="34" charset="0"/>
                <a:cs typeface="Calibri" pitchFamily="34" charset="0"/>
              </a:rPr>
              <a:t>wants reviews and other meetings to take up no more than 5% of the engineer's time</a:t>
            </a: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57</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58</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r>
              <a:rPr lang="en-US" dirty="0" smtClean="0">
                <a:effectLst/>
              </a:rPr>
              <a:t>Focus on the author of the work </a:t>
            </a:r>
          </a:p>
          <a:p>
            <a:pPr marL="171450" indent="-171450">
              <a:buFont typeface="Arial" pitchFamily="34" charset="0"/>
              <a:buChar char="•"/>
            </a:pPr>
            <a:r>
              <a:rPr lang="en-US" dirty="0" smtClean="0">
                <a:effectLst/>
              </a:rPr>
              <a:t>to make</a:t>
            </a:r>
            <a:r>
              <a:rPr lang="en-US" baseline="0" dirty="0" smtClean="0">
                <a:effectLst/>
              </a:rPr>
              <a:t> a comment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latin typeface="Calibri" pitchFamily="34" charset="0"/>
                <a:cs typeface="Calibri" pitchFamily="34" charset="0"/>
              </a:rPr>
              <a:t>to evaluate the technical content and/or quality of the work.</a:t>
            </a:r>
          </a:p>
          <a:p>
            <a:pPr lvl="1"/>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In software development, peer review is a type of software review in which a work product (document, code, or other) is examined by its author and one or more colleagues, in order to evaluate its technical content and quality.</a:t>
            </a:r>
          </a:p>
          <a:p>
            <a:pPr lvl="1"/>
            <a:endParaRPr lang="en-US" sz="1200" kern="1200" dirty="0" smtClean="0">
              <a:solidFill>
                <a:schemeClr val="tx1"/>
              </a:solidFill>
              <a:effectLst/>
              <a:latin typeface="+mn-lt"/>
              <a:ea typeface="+mn-ea"/>
              <a:cs typeface="+mn-cs"/>
            </a:endParaRPr>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8</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i="1" dirty="0" smtClean="0">
                <a:latin typeface="Calibri" pitchFamily="34" charset="0"/>
                <a:cs typeface="Calibri" pitchFamily="34" charset="0"/>
              </a:rPr>
              <a:t>Walkthrough</a:t>
            </a:r>
            <a:r>
              <a:rPr lang="en-US" sz="1200" i="1" dirty="0" smtClean="0">
                <a:latin typeface="Calibri" pitchFamily="34" charset="0"/>
                <a:cs typeface="Calibri" pitchFamily="34" charset="0"/>
              </a:rPr>
              <a:t> is a form of </a:t>
            </a:r>
            <a:r>
              <a:rPr lang="en-US" sz="1200" b="1" i="1" dirty="0" smtClean="0">
                <a:latin typeface="Calibri" pitchFamily="34" charset="0"/>
                <a:cs typeface="Calibri" pitchFamily="34" charset="0"/>
              </a:rPr>
              <a:t>peer review </a:t>
            </a:r>
          </a:p>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dirty="0" smtClean="0">
                <a:latin typeface="Calibri" pitchFamily="34" charset="0"/>
                <a:cs typeface="Calibri" pitchFamily="34" charset="0"/>
              </a:rPr>
              <a:t>where the author leads members of the development team and other interested parties through a software product and the participants </a:t>
            </a:r>
            <a:r>
              <a:rPr lang="en-US" sz="1200" b="1" i="1" dirty="0" smtClean="0">
                <a:latin typeface="Calibri" pitchFamily="34" charset="0"/>
                <a:cs typeface="Calibri" pitchFamily="34" charset="0"/>
              </a:rPr>
              <a:t>ask questions and make comments about defects.</a:t>
            </a:r>
          </a:p>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59</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60</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61</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i="0" dirty="0" smtClean="0"/>
              <a:t>	</a:t>
            </a:r>
            <a:r>
              <a:rPr lang="en-US" b="1" i="0" dirty="0" smtClean="0"/>
              <a:t>Technical review</a:t>
            </a:r>
            <a:r>
              <a:rPr lang="en-US" i="0" dirty="0" smtClean="0"/>
              <a:t> is a form of </a:t>
            </a:r>
            <a:r>
              <a:rPr lang="en-US" b="1" i="0" dirty="0" smtClean="0"/>
              <a:t>peer review </a:t>
            </a:r>
            <a:r>
              <a:rPr lang="en-US" i="0" dirty="0" smtClean="0"/>
              <a:t>in which a team of qualified personnel examines the suitability of the software product for its intended use and identifies discrepancies from specifications and standards.</a:t>
            </a:r>
          </a:p>
          <a:p>
            <a:pPr marL="171450" indent="-171450">
              <a:buFont typeface="Arial" pitchFamily="34" charset="0"/>
              <a:buChar char="•"/>
            </a:pPr>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62</a:t>
            </a:fld>
            <a:endParaRPr lang="en-US"/>
          </a:p>
        </p:txBody>
      </p:sp>
    </p:spTree>
    <p:extLst>
      <p:ext uri="{BB962C8B-B14F-4D97-AF65-F5344CB8AC3E}">
        <p14:creationId xmlns:p14="http://schemas.microsoft.com/office/powerpoint/2010/main" val="35521406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Informal Reviews</a:t>
            </a:r>
          </a:p>
          <a:p>
            <a:pPr marL="742950" lvl="1" indent="-285750">
              <a:buFont typeface="Arial" pitchFamily="34" charset="0"/>
              <a:buChar char="•"/>
            </a:pPr>
            <a:endParaRPr lang="en-US" sz="2000" i="1" dirty="0" smtClean="0">
              <a:solidFill>
                <a:schemeClr val="tx1">
                  <a:lumMod val="65000"/>
                  <a:lumOff val="35000"/>
                </a:schemeClr>
              </a:solidFill>
              <a:latin typeface="Calibri" pitchFamily="34" charset="0"/>
              <a:cs typeface="Calibri" pitchFamily="34" charset="0"/>
            </a:endParaRPr>
          </a:p>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Walkthroughs</a:t>
            </a:r>
          </a:p>
          <a:p>
            <a:pPr marL="742950" lvl="1" indent="-285750">
              <a:buFont typeface="Arial" pitchFamily="34" charset="0"/>
              <a:buChar char="•"/>
            </a:pPr>
            <a:r>
              <a:rPr lang="en-US" sz="2000" i="1" dirty="0" smtClean="0">
                <a:solidFill>
                  <a:schemeClr val="tx1">
                    <a:lumMod val="50000"/>
                    <a:lumOff val="50000"/>
                  </a:schemeClr>
                </a:solidFill>
              </a:rPr>
              <a:t>a form of peer review where the author leads members of the development team and other interested parties through a software product and the participants ask questions and make comments about defects.</a:t>
            </a:r>
            <a:endParaRPr lang="en-US" sz="2000" i="1" dirty="0" smtClean="0">
              <a:solidFill>
                <a:schemeClr val="tx1">
                  <a:lumMod val="50000"/>
                  <a:lumOff val="50000"/>
                </a:schemeClr>
              </a:solidFill>
              <a:latin typeface="Calibri" pitchFamily="34" charset="0"/>
              <a:cs typeface="Calibri" pitchFamily="34" charset="0"/>
            </a:endParaRPr>
          </a:p>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Technical Reviews</a:t>
            </a:r>
          </a:p>
          <a:p>
            <a:pPr marL="742950" lvl="1" indent="-285750">
              <a:buFont typeface="Arial" pitchFamily="34" charset="0"/>
              <a:buChar char="•"/>
            </a:pPr>
            <a:r>
              <a:rPr lang="en-US" sz="2000" i="1" dirty="0" smtClean="0">
                <a:solidFill>
                  <a:schemeClr val="tx1">
                    <a:lumMod val="50000"/>
                    <a:lumOff val="50000"/>
                  </a:schemeClr>
                </a:solidFill>
              </a:rPr>
              <a:t>a form of peer review in which a team of qualified personnel examines the suitability of the software product for its intended use and identifies discrepancies from specifications and standards.</a:t>
            </a:r>
            <a:endParaRPr lang="en-US" sz="2000" i="1" dirty="0" smtClean="0">
              <a:solidFill>
                <a:schemeClr val="tx1">
                  <a:lumMod val="50000"/>
                  <a:lumOff val="50000"/>
                </a:schemeClr>
              </a:solidFill>
              <a:latin typeface="Calibri" pitchFamily="34" charset="0"/>
              <a:cs typeface="Calibri" pitchFamily="34" charset="0"/>
            </a:endParaRPr>
          </a:p>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Inspections</a:t>
            </a:r>
          </a:p>
          <a:p>
            <a:pPr marL="742950" lvl="1" indent="-285750">
              <a:buFont typeface="Arial" pitchFamily="34" charset="0"/>
              <a:buChar char="•"/>
            </a:pPr>
            <a:r>
              <a:rPr lang="en-US" sz="2000" i="1" dirty="0" smtClean="0">
                <a:solidFill>
                  <a:schemeClr val="tx1">
                    <a:lumMod val="50000"/>
                    <a:lumOff val="50000"/>
                  </a:schemeClr>
                </a:solidFill>
              </a:rPr>
              <a:t>a very formal type of peer review where the reviewers are following a well-defined process to find defects.</a:t>
            </a:r>
          </a:p>
          <a:p>
            <a:pPr marL="742950" lvl="1" indent="-285750">
              <a:buFont typeface="Arial" pitchFamily="34" charset="0"/>
              <a:buChar char="•"/>
            </a:pPr>
            <a:endParaRPr lang="en-US" sz="2000" i="1" dirty="0" smtClean="0">
              <a:solidFill>
                <a:schemeClr val="tx1">
                  <a:lumMod val="65000"/>
                  <a:lumOff val="35000"/>
                </a:schemeClr>
              </a:solidFill>
              <a:latin typeface="Calibri" pitchFamily="34" charset="0"/>
              <a:cs typeface="Calibri" pitchFamily="34" charset="0"/>
            </a:endParaRPr>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63</a:t>
            </a:fld>
            <a:endParaRPr lang="en-US"/>
          </a:p>
        </p:txBody>
      </p:sp>
    </p:spTree>
    <p:extLst>
      <p:ext uri="{BB962C8B-B14F-4D97-AF65-F5344CB8AC3E}">
        <p14:creationId xmlns:p14="http://schemas.microsoft.com/office/powerpoint/2010/main" val="25126256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http://www-users.cs.umn.edu/~heimdahl/csci8801-fall06/slides/testing-review-2.pdf</a:t>
            </a:r>
            <a:endParaRPr lang="en-US"/>
          </a:p>
        </p:txBody>
      </p:sp>
      <p:sp>
        <p:nvSpPr>
          <p:cNvPr id="4" name="Slide Number Placeholder 3"/>
          <p:cNvSpPr>
            <a:spLocks noGrp="1"/>
          </p:cNvSpPr>
          <p:nvPr>
            <p:ph type="sldNum" sz="quarter" idx="10"/>
          </p:nvPr>
        </p:nvSpPr>
        <p:spPr/>
        <p:txBody>
          <a:bodyPr/>
          <a:lstStyle/>
          <a:p>
            <a:fld id="{8CEB7FF8-F068-410F-9D98-2158E9012FD3}" type="slidenum">
              <a:rPr lang="en-US" smtClean="0"/>
              <a:pPr/>
              <a:t>65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lvl="0"/>
            <a:r>
              <a:rPr lang="en-US" sz="1200" u="sng" kern="1200" dirty="0" smtClean="0">
                <a:solidFill>
                  <a:schemeClr val="tx1"/>
                </a:solidFill>
                <a:effectLst/>
                <a:latin typeface="+mn-lt"/>
                <a:ea typeface="+mn-ea"/>
                <a:cs typeface="+mn-cs"/>
                <a:hlinkClick r:id="rId3" tooltip="Pair programming"/>
              </a:rPr>
              <a:t>Pair programming</a:t>
            </a:r>
            <a:r>
              <a:rPr lang="en-US" sz="1200" kern="1200" dirty="0" smtClean="0">
                <a:solidFill>
                  <a:schemeClr val="tx1"/>
                </a:solidFill>
                <a:effectLst/>
                <a:latin typeface="+mn-lt"/>
                <a:ea typeface="+mn-ea"/>
                <a:cs typeface="+mn-cs"/>
              </a:rPr>
              <a:t> is a type of code review where two persons develop code together at the same workstation.</a:t>
            </a:r>
          </a:p>
          <a:p>
            <a:pPr lvl="0"/>
            <a:endParaRPr lang="en-US" sz="1200" kern="1200" dirty="0">
              <a:solidFill>
                <a:schemeClr val="tx1"/>
              </a:solidFill>
              <a:effectLst/>
              <a:latin typeface="+mn-lt"/>
              <a:ea typeface="+mn-ea"/>
              <a:cs typeface="+mn-cs"/>
            </a:endParaRPr>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68</a:t>
            </a:fld>
            <a:endParaRPr lang="en-US"/>
          </a:p>
        </p:txBody>
      </p:sp>
    </p:spTree>
    <p:extLst>
      <p:ext uri="{BB962C8B-B14F-4D97-AF65-F5344CB8AC3E}">
        <p14:creationId xmlns:p14="http://schemas.microsoft.com/office/powerpoint/2010/main" val="38746237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r>
              <a:rPr lang="en-US" sz="1200" u="sng" kern="1200" dirty="0" smtClean="0">
                <a:solidFill>
                  <a:schemeClr val="tx1"/>
                </a:solidFill>
                <a:effectLst/>
                <a:latin typeface="+mn-lt"/>
                <a:ea typeface="+mn-ea"/>
                <a:cs typeface="+mn-cs"/>
                <a:hlinkClick r:id="rId3"/>
              </a:rPr>
              <a:t>http://www.scribd.com/doc/4548375/Static-Testing-Techniques</a:t>
            </a:r>
            <a:endParaRPr lang="en-US" sz="1200" kern="1200" dirty="0">
              <a:solidFill>
                <a:schemeClr val="tx1"/>
              </a:solidFill>
              <a:effectLst/>
              <a:latin typeface="+mn-lt"/>
              <a:ea typeface="+mn-ea"/>
              <a:cs typeface="+mn-cs"/>
            </a:endParaRPr>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69</a:t>
            </a:fld>
            <a:endParaRPr lang="en-US"/>
          </a:p>
        </p:txBody>
      </p:sp>
    </p:spTree>
    <p:extLst>
      <p:ext uri="{BB962C8B-B14F-4D97-AF65-F5344CB8AC3E}">
        <p14:creationId xmlns:p14="http://schemas.microsoft.com/office/powerpoint/2010/main" val="22601867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83</a:t>
            </a:fld>
            <a:endParaRPr lang="en-US"/>
          </a:p>
        </p:txBody>
      </p:sp>
    </p:spTree>
    <p:extLst>
      <p:ext uri="{BB962C8B-B14F-4D97-AF65-F5344CB8AC3E}">
        <p14:creationId xmlns:p14="http://schemas.microsoft.com/office/powerpoint/2010/main" val="3186272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en-US" dirty="0" smtClean="0">
              <a:effectLst/>
            </a:endParaRPr>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9</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dirty="0" smtClean="0"/>
              <a:t>identify problems that</a:t>
            </a:r>
            <a:r>
              <a:rPr lang="en-US" sz="1200" dirty="0" smtClean="0"/>
              <a:t> </a:t>
            </a:r>
            <a:r>
              <a:rPr lang="en-US" sz="1200" b="1" dirty="0" smtClean="0"/>
              <a:t>can be fixed early in the lifecycle</a:t>
            </a:r>
            <a:r>
              <a:rPr lang="en-US" sz="1200" dirty="0" smtClean="0"/>
              <a:t>.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identifies </a:t>
            </a:r>
            <a:r>
              <a:rPr lang="en-US" sz="1200" b="1" dirty="0" smtClean="0"/>
              <a:t>a requirements problem </a:t>
            </a:r>
            <a:r>
              <a:rPr lang="en-US" sz="1200" dirty="0" smtClean="0"/>
              <a:t>during </a:t>
            </a:r>
            <a:r>
              <a:rPr lang="en-US" sz="1200" b="1" dirty="0" smtClean="0"/>
              <a:t>the Requirements analysis activity </a:t>
            </a:r>
            <a:r>
              <a:rPr lang="en-US" sz="1200" i="1" dirty="0" smtClean="0"/>
              <a:t>is cheaper and easier to fix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than during the Software architecture or Software testing activities.</a:t>
            </a:r>
          </a:p>
          <a:p>
            <a:endParaRPr lang="en-US" dirty="0" smtClean="0">
              <a:effectLst/>
            </a:endParaRPr>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10</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state it another way, it is four times more costly, on average,</a:t>
            </a:r>
            <a:r>
              <a:rPr lang="en-US" b="1" dirty="0" smtClean="0"/>
              <a:t> to identify and fix a software problem later.</a:t>
            </a:r>
            <a:endParaRPr lang="en-US" b="1" dirty="0" smtClean="0">
              <a:latin typeface="Calibri" pitchFamily="34" charset="0"/>
              <a:cs typeface="Calibri" pitchFamily="34" charset="0"/>
            </a:endParaRPr>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11</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en-US" dirty="0" smtClean="0"/>
          </a:p>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12</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14</a:t>
            </a:fld>
            <a:endParaRPr lang="en-US"/>
          </a:p>
        </p:txBody>
      </p:sp>
    </p:spTree>
    <p:extLst>
      <p:ext uri="{BB962C8B-B14F-4D97-AF65-F5344CB8AC3E}">
        <p14:creationId xmlns:p14="http://schemas.microsoft.com/office/powerpoint/2010/main" val="1012452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p:sp>
      <p:sp>
        <p:nvSpPr>
          <p:cNvPr id="3" name="ตัวแทนบันทึกย่อ 2"/>
          <p:cNvSpPr>
            <a:spLocks noGrp="1"/>
          </p:cNvSpPr>
          <p:nvPr>
            <p:ph type="body" idx="1"/>
          </p:nvPr>
        </p:nvSpPr>
        <p:spPr/>
        <p:txBody>
          <a:bodyPr/>
          <a:lstStyle/>
          <a:p>
            <a:endParaRPr lang="en-US" dirty="0" smtClean="0">
              <a:effectLst/>
            </a:endParaRPr>
          </a:p>
          <a:p>
            <a:pPr marL="438912" lvl="1" indent="-320040">
              <a:spcBef>
                <a:spcPts val="0"/>
              </a:spcBef>
              <a:buClr>
                <a:schemeClr val="accent1"/>
              </a:buClr>
              <a:buSzPct val="80000"/>
              <a:buFont typeface="Wingdings 2"/>
              <a:buChar char=""/>
            </a:pPr>
            <a:r>
              <a:rPr lang="en-US" dirty="0" smtClean="0"/>
              <a:t>A </a:t>
            </a:r>
            <a:r>
              <a:rPr lang="en-US" b="1" dirty="0" smtClean="0"/>
              <a:t>management review</a:t>
            </a:r>
            <a:r>
              <a:rPr lang="en-US" dirty="0" smtClean="0"/>
              <a:t> is a management study into a project's status and allocation of resources. </a:t>
            </a:r>
          </a:p>
          <a:p>
            <a:pPr marL="438912" lvl="1" indent="-320040">
              <a:spcBef>
                <a:spcPts val="0"/>
              </a:spcBef>
              <a:buClr>
                <a:schemeClr val="accent1"/>
              </a:buClr>
              <a:buSzPct val="80000"/>
              <a:buFont typeface="Wingdings 2"/>
              <a:buChar char=""/>
            </a:pPr>
            <a:r>
              <a:rPr lang="en-US" dirty="0" smtClean="0"/>
              <a:t>It is different from both </a:t>
            </a:r>
          </a:p>
          <a:p>
            <a:pPr marL="896112" lvl="2" indent="-320040">
              <a:spcBef>
                <a:spcPts val="0"/>
              </a:spcBef>
              <a:buClr>
                <a:schemeClr val="accent1"/>
              </a:buClr>
              <a:buSzPct val="80000"/>
              <a:buFont typeface="Wingdings 2"/>
              <a:buChar char=""/>
            </a:pPr>
            <a:r>
              <a:rPr lang="en-US" dirty="0" smtClean="0"/>
              <a:t>a software engineering peer review, which evaluates the technical quality of software products,</a:t>
            </a:r>
          </a:p>
          <a:p>
            <a:pPr marL="896112" lvl="2" indent="-320040">
              <a:spcBef>
                <a:spcPts val="0"/>
              </a:spcBef>
              <a:buClr>
                <a:schemeClr val="accent1"/>
              </a:buClr>
              <a:buSzPct val="80000"/>
              <a:buFont typeface="Wingdings 2"/>
              <a:buChar char=""/>
            </a:pPr>
            <a:r>
              <a:rPr lang="en-US" dirty="0" smtClean="0"/>
              <a:t>a software audit, which is an externally conducted audit into a project's compliance to specifications, contractual agreements, and other criteria.</a:t>
            </a:r>
            <a:endParaRPr lang="en-US" sz="4000" dirty="0"/>
          </a:p>
        </p:txBody>
      </p:sp>
      <p:sp>
        <p:nvSpPr>
          <p:cNvPr id="4" name="ตัวแทนหมายเลขภาพนิ่ง 3"/>
          <p:cNvSpPr>
            <a:spLocks noGrp="1"/>
          </p:cNvSpPr>
          <p:nvPr>
            <p:ph type="sldNum" sz="quarter" idx="10"/>
          </p:nvPr>
        </p:nvSpPr>
        <p:spPr/>
        <p:txBody>
          <a:bodyPr/>
          <a:lstStyle/>
          <a:p>
            <a:fld id="{8CEB7FF8-F068-410F-9D98-2158E9012FD3}" type="slidenum">
              <a:rPr lang="en-US" smtClean="0"/>
              <a:pPr/>
              <a:t>15</a:t>
            </a:fld>
            <a:endParaRPr lang="en-US"/>
          </a:p>
        </p:txBody>
      </p:sp>
    </p:spTree>
    <p:extLst>
      <p:ext uri="{BB962C8B-B14F-4D97-AF65-F5344CB8AC3E}">
        <p14:creationId xmlns:p14="http://schemas.microsoft.com/office/powerpoint/2010/main" val="1012452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ภาพนิ่งชื่อเรื่อง">
    <p:bg>
      <p:bgRef idx="1002">
        <a:schemeClr val="bg2"/>
      </p:bgRef>
    </p:bg>
    <p:spTree>
      <p:nvGrpSpPr>
        <p:cNvPr id="1" name=""/>
        <p:cNvGrpSpPr/>
        <p:nvPr/>
      </p:nvGrpSpPr>
      <p:grpSpPr>
        <a:xfrm>
          <a:off x="0" y="0"/>
          <a:ext cx="0" cy="0"/>
          <a:chOff x="0" y="0"/>
          <a:chExt cx="0" cy="0"/>
        </a:xfrm>
      </p:grpSpPr>
      <p:sp>
        <p:nvSpPr>
          <p:cNvPr id="9" name="สี่เหลี่ยมผืนผ้า 8"/>
          <p:cNvSpPr/>
          <p:nvPr/>
        </p:nvSpPr>
        <p:spPr bwMode="ltGray">
          <a:xfrm>
            <a:off x="1" y="0"/>
            <a:ext cx="9143999" cy="385157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ชื่อเรื่อง 1"/>
          <p:cNvSpPr>
            <a:spLocks noGrp="1"/>
          </p:cNvSpPr>
          <p:nvPr>
            <p:ph type="ctrTitle"/>
          </p:nvPr>
        </p:nvSpPr>
        <p:spPr>
          <a:xfrm>
            <a:off x="685800" y="2516886"/>
            <a:ext cx="8077200" cy="1255014"/>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th-TH" smtClean="0"/>
              <a:t>คลิกเพื่อแก้ไขลักษณะชื่อเรื่องต้นแบบ</a:t>
            </a:r>
            <a:endParaRPr kumimoji="0" lang="en-US"/>
          </a:p>
        </p:txBody>
      </p:sp>
      <p:sp>
        <p:nvSpPr>
          <p:cNvPr id="3" name="ชื่อเรื่องรอง 2"/>
          <p:cNvSpPr>
            <a:spLocks noGrp="1"/>
          </p:cNvSpPr>
          <p:nvPr>
            <p:ph type="subTitle" idx="1"/>
          </p:nvPr>
        </p:nvSpPr>
        <p:spPr>
          <a:xfrm>
            <a:off x="685800" y="1371600"/>
            <a:ext cx="8077200" cy="1124712"/>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th-TH" smtClean="0"/>
              <a:t>คลิกเพื่อแก้ไขลักษณะชื่อเรื่องรองต้นแบบ</a:t>
            </a:r>
            <a:endParaRPr kumimoji="0" lang="en-US"/>
          </a:p>
        </p:txBody>
      </p:sp>
      <p:sp>
        <p:nvSpPr>
          <p:cNvPr id="4" name="ตัวแทนวันที่ 3"/>
          <p:cNvSpPr>
            <a:spLocks noGrp="1"/>
          </p:cNvSpPr>
          <p:nvPr>
            <p:ph type="dt" sz="half" idx="10"/>
          </p:nvPr>
        </p:nvSpPr>
        <p:spPr/>
        <p:txBody>
          <a:bodyPr/>
          <a:lstStyle/>
          <a:p>
            <a:fld id="{153AF7CB-04CA-4DB0-B354-5DC4A9ED628A}"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a:t>
            </a:fld>
            <a:endParaRPr lang="en-US"/>
          </a:p>
        </p:txBody>
      </p:sp>
      <p:sp>
        <p:nvSpPr>
          <p:cNvPr id="10" name="สี่เหลี่ยมผืนผ้า 9"/>
          <p:cNvSpPr/>
          <p:nvPr/>
        </p:nvSpPr>
        <p:spPr bwMode="invGray">
          <a:xfrm>
            <a:off x="0" y="3846251"/>
            <a:ext cx="9144000" cy="3429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ชื่อเรื่องและข้อความแนวตั้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extLst/>
          </a:lstStyle>
          <a:p>
            <a:r>
              <a:rPr kumimoji="0" lang="th-TH" smtClean="0"/>
              <a:t>คลิกเพื่อแก้ไขลักษณะชื่อเรื่องต้นแบบ</a:t>
            </a:r>
            <a:endParaRPr kumimoji="0" lang="en-US"/>
          </a:p>
        </p:txBody>
      </p:sp>
      <p:sp>
        <p:nvSpPr>
          <p:cNvPr id="3" name="ตัวแทนข้อความแนวตั้ง 2"/>
          <p:cNvSpPr>
            <a:spLocks noGrp="1"/>
          </p:cNvSpPr>
          <p:nvPr>
            <p:ph type="body" orient="vert" idx="1"/>
          </p:nvPr>
        </p:nvSpPr>
        <p:spPr/>
        <p:txBody>
          <a:bodyPr vert="eaVert"/>
          <a:lstStyle>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แทนวันที่ 3"/>
          <p:cNvSpPr>
            <a:spLocks noGrp="1"/>
          </p:cNvSpPr>
          <p:nvPr>
            <p:ph type="dt" sz="half" idx="10"/>
          </p:nvPr>
        </p:nvSpPr>
        <p:spPr/>
        <p:txBody>
          <a:bodyPr/>
          <a:lstStyle/>
          <a:p>
            <a:fld id="{52815F3C-571E-4D69-A6CB-63CD7191AD4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ข้อความและชื่อเรื่องแนวตั้ง">
    <p:spTree>
      <p:nvGrpSpPr>
        <p:cNvPr id="1" name=""/>
        <p:cNvGrpSpPr/>
        <p:nvPr/>
      </p:nvGrpSpPr>
      <p:grpSpPr>
        <a:xfrm>
          <a:off x="0" y="0"/>
          <a:ext cx="0" cy="0"/>
          <a:chOff x="0" y="0"/>
          <a:chExt cx="0" cy="0"/>
        </a:xfrm>
      </p:grpSpPr>
      <p:sp>
        <p:nvSpPr>
          <p:cNvPr id="9" name="สี่เหลี่ยมผืนผ้า 8"/>
          <p:cNvSpPr/>
          <p:nvPr/>
        </p:nvSpPr>
        <p:spPr bwMode="invGray">
          <a:xfrm>
            <a:off x="6598920" y="0"/>
            <a:ext cx="45720" cy="51435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สี่เหลี่ยมผืนผ้า 7"/>
          <p:cNvSpPr/>
          <p:nvPr/>
        </p:nvSpPr>
        <p:spPr bwMode="ltGray">
          <a:xfrm>
            <a:off x="6647688" y="0"/>
            <a:ext cx="2514601" cy="51435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ชื่อเรื่องแนวตั้ง 1"/>
          <p:cNvSpPr>
            <a:spLocks noGrp="1"/>
          </p:cNvSpPr>
          <p:nvPr>
            <p:ph type="title" orient="vert"/>
          </p:nvPr>
        </p:nvSpPr>
        <p:spPr>
          <a:xfrm>
            <a:off x="6781800" y="205980"/>
            <a:ext cx="1905000" cy="4388644"/>
          </a:xfrm>
        </p:spPr>
        <p:txBody>
          <a:bodyPr vert="eaVert"/>
          <a:lstStyle>
            <a:extLst/>
          </a:lstStyle>
          <a:p>
            <a:r>
              <a:rPr kumimoji="0" lang="th-TH" smtClean="0"/>
              <a:t>คลิกเพื่อแก้ไขลักษณะชื่อเรื่องต้นแบบ</a:t>
            </a:r>
            <a:endParaRPr kumimoji="0" lang="en-US"/>
          </a:p>
        </p:txBody>
      </p:sp>
      <p:sp>
        <p:nvSpPr>
          <p:cNvPr id="3" name="ตัวแทนข้อความแนวตั้ง 2"/>
          <p:cNvSpPr>
            <a:spLocks noGrp="1"/>
          </p:cNvSpPr>
          <p:nvPr>
            <p:ph type="body" orient="vert" idx="1"/>
          </p:nvPr>
        </p:nvSpPr>
        <p:spPr>
          <a:xfrm>
            <a:off x="457200" y="228600"/>
            <a:ext cx="6019800" cy="4388644"/>
          </a:xfrm>
        </p:spPr>
        <p:txBody>
          <a:bodyPr vert="eaVert"/>
          <a:lstStyle>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แทนวันที่ 3"/>
          <p:cNvSpPr>
            <a:spLocks noGrp="1"/>
          </p:cNvSpPr>
          <p:nvPr>
            <p:ph type="dt" sz="half" idx="10"/>
          </p:nvPr>
        </p:nvSpPr>
        <p:spPr/>
        <p:txBody>
          <a:bodyPr/>
          <a:lstStyle/>
          <a:p>
            <a:fld id="{C9E93904-6429-4731-9F8C-41EAF4B5A0EA}" type="datetime4">
              <a:rPr lang="en-US" smtClean="0"/>
              <a:t>January 6, 2012</a:t>
            </a:fld>
            <a:endParaRPr lang="en-US"/>
          </a:p>
        </p:txBody>
      </p:sp>
      <p:sp>
        <p:nvSpPr>
          <p:cNvPr id="5" name="ตัวแทนท้ายกระดาษ 4"/>
          <p:cNvSpPr>
            <a:spLocks noGrp="1"/>
          </p:cNvSpPr>
          <p:nvPr>
            <p:ph type="ftr" sz="quarter" idx="11"/>
          </p:nvPr>
        </p:nvSpPr>
        <p:spPr>
          <a:xfrm>
            <a:off x="2640597" y="4783095"/>
            <a:ext cx="3836404" cy="273844"/>
          </a:xfrm>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ชื่อเรื่องและเนื้อหา">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457200" y="116586"/>
            <a:ext cx="8229600" cy="939546"/>
          </a:xfrm>
        </p:spPr>
        <p:txBody>
          <a:bodyPr/>
          <a:lstStyle>
            <a:extLst/>
          </a:lstStyle>
          <a:p>
            <a:r>
              <a:rPr kumimoji="0" lang="th-TH" smtClean="0"/>
              <a:t>คลิกเพื่อแก้ไขลักษณะชื่อเรื่องต้นแบบ</a:t>
            </a:r>
            <a:endParaRPr kumimoji="0" lang="en-US"/>
          </a:p>
        </p:txBody>
      </p:sp>
      <p:sp>
        <p:nvSpPr>
          <p:cNvPr id="3" name="ตัวแทนเนื้อหา 2"/>
          <p:cNvSpPr>
            <a:spLocks noGrp="1"/>
          </p:cNvSpPr>
          <p:nvPr>
            <p:ph idx="1"/>
          </p:nvPr>
        </p:nvSpPr>
        <p:spPr/>
        <p:txBody>
          <a:bodyPr/>
          <a:lstStyle>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ส่วนหัวของส่วน">
    <p:bg>
      <p:bgRef idx="1002">
        <a:schemeClr val="bg2"/>
      </p:bgRef>
    </p:bg>
    <p:spTree>
      <p:nvGrpSpPr>
        <p:cNvPr id="1" name=""/>
        <p:cNvGrpSpPr/>
        <p:nvPr/>
      </p:nvGrpSpPr>
      <p:grpSpPr>
        <a:xfrm>
          <a:off x="0" y="0"/>
          <a:ext cx="0" cy="0"/>
          <a:chOff x="0" y="0"/>
          <a:chExt cx="0" cy="0"/>
        </a:xfrm>
      </p:grpSpPr>
      <p:sp>
        <p:nvSpPr>
          <p:cNvPr id="9" name="สี่เหลี่ยมผืนผ้า 8"/>
          <p:cNvSpPr/>
          <p:nvPr/>
        </p:nvSpPr>
        <p:spPr bwMode="ltGray">
          <a:xfrm>
            <a:off x="0" y="1"/>
            <a:ext cx="9144000" cy="195189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สี่เหลี่ยมผืนผ้า 11"/>
          <p:cNvSpPr/>
          <p:nvPr/>
        </p:nvSpPr>
        <p:spPr bwMode="invGray">
          <a:xfrm>
            <a:off x="0" y="1951890"/>
            <a:ext cx="9144000" cy="3429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ชื่อเรื่อง 1"/>
          <p:cNvSpPr>
            <a:spLocks noGrp="1"/>
          </p:cNvSpPr>
          <p:nvPr>
            <p:ph type="title"/>
          </p:nvPr>
        </p:nvSpPr>
        <p:spPr>
          <a:xfrm>
            <a:off x="749808" y="89154"/>
            <a:ext cx="8013192" cy="1227582"/>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th-TH" smtClean="0"/>
              <a:t>คลิกเพื่อแก้ไขลักษณะชื่อเรื่องต้นแบบ</a:t>
            </a:r>
            <a:endParaRPr kumimoji="0" lang="en-US"/>
          </a:p>
        </p:txBody>
      </p:sp>
      <p:sp>
        <p:nvSpPr>
          <p:cNvPr id="3" name="ตัวแทนข้อความ 2"/>
          <p:cNvSpPr>
            <a:spLocks noGrp="1"/>
          </p:cNvSpPr>
          <p:nvPr>
            <p:ph type="body" idx="1"/>
          </p:nvPr>
        </p:nvSpPr>
        <p:spPr>
          <a:xfrm>
            <a:off x="740664" y="1371600"/>
            <a:ext cx="8022336" cy="51435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th-TH" smtClean="0"/>
              <a:t>คลิกเพื่อแก้ไขลักษณะของข้อความต้นแบบ</a:t>
            </a:r>
          </a:p>
        </p:txBody>
      </p:sp>
      <p:sp>
        <p:nvSpPr>
          <p:cNvPr id="4" name="ตัวแทนวันที่ 3"/>
          <p:cNvSpPr>
            <a:spLocks noGrp="1"/>
          </p:cNvSpPr>
          <p:nvPr>
            <p:ph type="dt" sz="half" idx="10"/>
          </p:nvPr>
        </p:nvSpPr>
        <p:spPr/>
        <p:txBody>
          <a:bodyPr/>
          <a:lstStyle/>
          <a:p>
            <a:fld id="{52F7AB3B-FDA6-4B2E-96BD-A7B15DFB2685}"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เนื้อหา 2 ส่วน">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extLst/>
          </a:lstStyle>
          <a:p>
            <a:r>
              <a:rPr kumimoji="0" lang="th-TH" smtClean="0"/>
              <a:t>คลิกเพื่อแก้ไขลักษณะชื่อเรื่องต้นแบบ</a:t>
            </a:r>
            <a:endParaRPr kumimoji="0" lang="en-US"/>
          </a:p>
        </p:txBody>
      </p:sp>
      <p:sp>
        <p:nvSpPr>
          <p:cNvPr id="3" name="ตัวแทนเนื้อหา 2"/>
          <p:cNvSpPr>
            <a:spLocks noGrp="1"/>
          </p:cNvSpPr>
          <p:nvPr>
            <p:ph sz="half" idx="1"/>
          </p:nvPr>
        </p:nvSpPr>
        <p:spPr>
          <a:xfrm>
            <a:off x="457200" y="1330452"/>
            <a:ext cx="4038600" cy="3467862"/>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แทนเนื้อหา 3"/>
          <p:cNvSpPr>
            <a:spLocks noGrp="1"/>
          </p:cNvSpPr>
          <p:nvPr>
            <p:ph sz="half" idx="2"/>
          </p:nvPr>
        </p:nvSpPr>
        <p:spPr>
          <a:xfrm>
            <a:off x="4648200" y="1330452"/>
            <a:ext cx="4038600" cy="3467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5" name="ตัวแทนวันที่ 4"/>
          <p:cNvSpPr>
            <a:spLocks noGrp="1"/>
          </p:cNvSpPr>
          <p:nvPr>
            <p:ph type="dt" sz="half" idx="10"/>
          </p:nvPr>
        </p:nvSpPr>
        <p:spPr/>
        <p:txBody>
          <a:bodyPr/>
          <a:lstStyle/>
          <a:p>
            <a:fld id="{01C14F48-21C8-40A4-9042-0763672AA7E4}" type="datetime4">
              <a:rPr lang="en-US" smtClean="0"/>
              <a:t>January 6, 2012</a:t>
            </a:fld>
            <a:endParaRPr lang="en-US"/>
          </a:p>
        </p:txBody>
      </p:sp>
      <p:sp>
        <p:nvSpPr>
          <p:cNvPr id="6" name="ตัวแทนท้ายกระดาษ 5"/>
          <p:cNvSpPr>
            <a:spLocks noGrp="1"/>
          </p:cNvSpPr>
          <p:nvPr>
            <p:ph type="ftr" sz="quarter" idx="11"/>
          </p:nvPr>
        </p:nvSpPr>
        <p:spPr/>
        <p:txBody>
          <a:bodyPr/>
          <a:lstStyle/>
          <a:p>
            <a:r>
              <a:rPr lang="en-US" smtClean="0"/>
              <a:t>IT Quality and Software Test - Software Review Techniques</a:t>
            </a:r>
            <a:endParaRPr lang="en-US"/>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การเปรียบเทียบ">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lvl1pPr>
              <a:defRPr/>
            </a:lvl1pPr>
            <a:extLst/>
          </a:lstStyle>
          <a:p>
            <a:r>
              <a:rPr kumimoji="0" lang="th-TH" smtClean="0"/>
              <a:t>คลิกเพื่อแก้ไขลักษณะชื่อเรื่องต้นแบบ</a:t>
            </a:r>
            <a:endParaRPr kumimoji="0" lang="en-US"/>
          </a:p>
        </p:txBody>
      </p:sp>
      <p:sp>
        <p:nvSpPr>
          <p:cNvPr id="3" name="ตัวแทนข้อความ 2"/>
          <p:cNvSpPr>
            <a:spLocks noGrp="1"/>
          </p:cNvSpPr>
          <p:nvPr>
            <p:ph type="body" idx="1"/>
          </p:nvPr>
        </p:nvSpPr>
        <p:spPr>
          <a:xfrm>
            <a:off x="457200" y="1274241"/>
            <a:ext cx="4040188" cy="536516"/>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th-TH" smtClean="0"/>
              <a:t>คลิกเพื่อแก้ไขลักษณะของข้อความต้นแบบ</a:t>
            </a:r>
          </a:p>
        </p:txBody>
      </p:sp>
      <p:sp>
        <p:nvSpPr>
          <p:cNvPr id="4" name="ตัวแทนเนื้อหา 3"/>
          <p:cNvSpPr>
            <a:spLocks noGrp="1"/>
          </p:cNvSpPr>
          <p:nvPr>
            <p:ph sz="half" idx="2"/>
          </p:nvPr>
        </p:nvSpPr>
        <p:spPr>
          <a:xfrm>
            <a:off x="457200" y="1837134"/>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5" name="ตัวแทนข้อความ 4"/>
          <p:cNvSpPr>
            <a:spLocks noGrp="1"/>
          </p:cNvSpPr>
          <p:nvPr>
            <p:ph type="body" sz="quarter" idx="3"/>
          </p:nvPr>
        </p:nvSpPr>
        <p:spPr>
          <a:xfrm>
            <a:off x="4645026" y="1274241"/>
            <a:ext cx="4041775" cy="536516"/>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th-TH" smtClean="0"/>
              <a:t>คลิกเพื่อแก้ไขลักษณะของข้อความต้นแบบ</a:t>
            </a:r>
          </a:p>
        </p:txBody>
      </p:sp>
      <p:sp>
        <p:nvSpPr>
          <p:cNvPr id="6" name="ตัวแทนเนื้อหา 5"/>
          <p:cNvSpPr>
            <a:spLocks noGrp="1"/>
          </p:cNvSpPr>
          <p:nvPr>
            <p:ph sz="quarter" idx="4"/>
          </p:nvPr>
        </p:nvSpPr>
        <p:spPr>
          <a:xfrm>
            <a:off x="4645026" y="1837134"/>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7" name="ตัวแทนวันที่ 6"/>
          <p:cNvSpPr>
            <a:spLocks noGrp="1"/>
          </p:cNvSpPr>
          <p:nvPr>
            <p:ph type="dt" sz="half" idx="10"/>
          </p:nvPr>
        </p:nvSpPr>
        <p:spPr/>
        <p:txBody>
          <a:bodyPr/>
          <a:lstStyle/>
          <a:p>
            <a:fld id="{8D593F4C-C32A-41C6-9BD7-B4D8F451D345}" type="datetime4">
              <a:rPr lang="en-US" smtClean="0"/>
              <a:t>January 6, 2012</a:t>
            </a:fld>
            <a:endParaRPr lang="en-US"/>
          </a:p>
        </p:txBody>
      </p:sp>
      <p:sp>
        <p:nvSpPr>
          <p:cNvPr id="8" name="ตัวแทนท้ายกระดาษ 7"/>
          <p:cNvSpPr>
            <a:spLocks noGrp="1"/>
          </p:cNvSpPr>
          <p:nvPr>
            <p:ph type="ftr" sz="quarter" idx="11"/>
          </p:nvPr>
        </p:nvSpPr>
        <p:spPr/>
        <p:txBody>
          <a:bodyPr/>
          <a:lstStyle/>
          <a:p>
            <a:r>
              <a:rPr lang="en-US" smtClean="0"/>
              <a:t>IT Quality and Software Test - Software Review Techniques</a:t>
            </a:r>
            <a:endParaRPr lang="en-US"/>
          </a:p>
        </p:txBody>
      </p:sp>
      <p:sp>
        <p:nvSpPr>
          <p:cNvPr id="9" name="ตัวแทนหมายเลขภาพนิ่ง 8"/>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เฉพาะชื่อเรื่อ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extLst/>
          </a:lstStyle>
          <a:p>
            <a:r>
              <a:rPr kumimoji="0" lang="th-TH" smtClean="0"/>
              <a:t>คลิกเพื่อแก้ไขลักษณะชื่อเรื่องต้นแบบ</a:t>
            </a:r>
            <a:endParaRPr kumimoji="0" lang="en-US"/>
          </a:p>
        </p:txBody>
      </p:sp>
      <p:sp>
        <p:nvSpPr>
          <p:cNvPr id="3" name="ตัวแทนวันที่ 2"/>
          <p:cNvSpPr>
            <a:spLocks noGrp="1"/>
          </p:cNvSpPr>
          <p:nvPr>
            <p:ph type="dt" sz="half" idx="10"/>
          </p:nvPr>
        </p:nvSpPr>
        <p:spPr/>
        <p:txBody>
          <a:bodyPr/>
          <a:lstStyle/>
          <a:p>
            <a:fld id="{3FA83C8C-CEAC-48DD-B569-031368354A12}" type="datetime4">
              <a:rPr lang="en-US" smtClean="0"/>
              <a:t>January 6, 2012</a:t>
            </a:fld>
            <a:endParaRPr lang="en-US"/>
          </a:p>
        </p:txBody>
      </p:sp>
      <p:sp>
        <p:nvSpPr>
          <p:cNvPr id="4" name="ตัวแทนท้ายกระดาษ 3"/>
          <p:cNvSpPr>
            <a:spLocks noGrp="1"/>
          </p:cNvSpPr>
          <p:nvPr>
            <p:ph type="ftr" sz="quarter" idx="11"/>
          </p:nvPr>
        </p:nvSpPr>
        <p:spPr/>
        <p:txBody>
          <a:bodyPr/>
          <a:lstStyle/>
          <a:p>
            <a:r>
              <a:rPr lang="en-US" smtClean="0"/>
              <a:t>IT Quality and Software Test - Software Review Techniques</a:t>
            </a:r>
            <a:endParaRPr lang="en-US"/>
          </a:p>
        </p:txBody>
      </p:sp>
      <p:sp>
        <p:nvSpPr>
          <p:cNvPr id="5" name="ตัวแทนหมายเลขภาพนิ่ง 4"/>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ว่างเปล่า">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เนื้อหา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67838" y="114300"/>
            <a:ext cx="2523744" cy="733806"/>
          </a:xfrm>
        </p:spPr>
        <p:txBody>
          <a:bodyPr vert="horz" lIns="73152" rIns="45720" bIns="0" rtlCol="0" anchor="b">
            <a:normAutofit/>
            <a:sp3d prstMaterial="matte"/>
          </a:bodyPr>
          <a:lstStyle>
            <a:lvl1pPr algn="l">
              <a:defRPr sz="2000" b="0"/>
            </a:lvl1pPr>
            <a:extLst/>
          </a:lstStyle>
          <a:p>
            <a:r>
              <a:rPr kumimoji="0" lang="th-TH" smtClean="0"/>
              <a:t>คลิกเพื่อแก้ไขลักษณะชื่อเรื่องต้นแบบ</a:t>
            </a:r>
            <a:endParaRPr kumimoji="0" lang="en-US"/>
          </a:p>
        </p:txBody>
      </p:sp>
      <p:sp>
        <p:nvSpPr>
          <p:cNvPr id="3" name="ตัวแทนเนื้อหา 2"/>
          <p:cNvSpPr>
            <a:spLocks noGrp="1"/>
          </p:cNvSpPr>
          <p:nvPr>
            <p:ph idx="1"/>
          </p:nvPr>
        </p:nvSpPr>
        <p:spPr>
          <a:xfrm>
            <a:off x="3019378" y="1307350"/>
            <a:ext cx="5920641" cy="341916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แทนข้อความ 3"/>
          <p:cNvSpPr>
            <a:spLocks noGrp="1"/>
          </p:cNvSpPr>
          <p:nvPr>
            <p:ph type="body" sz="half" idx="2"/>
          </p:nvPr>
        </p:nvSpPr>
        <p:spPr>
          <a:xfrm>
            <a:off x="167838" y="1297514"/>
            <a:ext cx="2468880" cy="342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th-TH" smtClean="0"/>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4309EFB6-6C22-4781-882E-EF56DED3EB0B}" type="datetime4">
              <a:rPr lang="en-US" smtClean="0"/>
              <a:t>January 6, 2012</a:t>
            </a:fld>
            <a:endParaRPr lang="en-US"/>
          </a:p>
        </p:txBody>
      </p:sp>
      <p:sp>
        <p:nvSpPr>
          <p:cNvPr id="6" name="ตัวแทนท้ายกระดาษ 5"/>
          <p:cNvSpPr>
            <a:spLocks noGrp="1"/>
          </p:cNvSpPr>
          <p:nvPr>
            <p:ph type="ftr" sz="quarter" idx="11"/>
          </p:nvPr>
        </p:nvSpPr>
        <p:spPr/>
        <p:txBody>
          <a:bodyPr/>
          <a:lstStyle/>
          <a:p>
            <a:r>
              <a:rPr lang="en-US" smtClean="0"/>
              <a:t>IT Quality and Software Test - Software Review Techniques</a:t>
            </a:r>
            <a:endParaRPr lang="en-US"/>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a:t>
            </a:fld>
            <a:endParaRPr lang="en-US"/>
          </a:p>
        </p:txBody>
      </p:sp>
      <p:sp>
        <p:nvSpPr>
          <p:cNvPr id="12" name="สี่เหลี่ยมผืนผ้า 11"/>
          <p:cNvSpPr/>
          <p:nvPr/>
        </p:nvSpPr>
        <p:spPr bwMode="invGray">
          <a:xfrm>
            <a:off x="2855737" y="0"/>
            <a:ext cx="45720" cy="1090422"/>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สี่เหลี่ยมผืนผ้า 8"/>
          <p:cNvSpPr/>
          <p:nvPr/>
        </p:nvSpPr>
        <p:spPr bwMode="invGray">
          <a:xfrm>
            <a:off x="2855737" y="0"/>
            <a:ext cx="45720" cy="1090422"/>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รูปภาพพร้อมคำอธิบายภาพ">
    <p:bg>
      <p:bgRef idx="1001">
        <a:schemeClr val="bg2"/>
      </p:bgRef>
    </p:bg>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64592" y="116586"/>
            <a:ext cx="2525150" cy="733806"/>
          </a:xfrm>
        </p:spPr>
        <p:txBody>
          <a:bodyPr lIns="73152" bIns="0" anchor="b">
            <a:sp3d prstMaterial="matte"/>
          </a:bodyPr>
          <a:lstStyle>
            <a:lvl1pPr algn="l">
              <a:defRPr sz="2000" b="0"/>
            </a:lvl1pPr>
            <a:extLst/>
          </a:lstStyle>
          <a:p>
            <a:r>
              <a:rPr kumimoji="0" lang="th-TH" smtClean="0"/>
              <a:t>คลิกเพื่อแก้ไขลักษณะชื่อเรื่องต้นแบบ</a:t>
            </a:r>
            <a:endParaRPr kumimoji="0" lang="en-US"/>
          </a:p>
        </p:txBody>
      </p:sp>
      <p:sp>
        <p:nvSpPr>
          <p:cNvPr id="3" name="ตัวแทนรูปภาพ 2"/>
          <p:cNvSpPr>
            <a:spLocks noGrp="1"/>
          </p:cNvSpPr>
          <p:nvPr>
            <p:ph type="pic" idx="1"/>
          </p:nvPr>
        </p:nvSpPr>
        <p:spPr>
          <a:xfrm>
            <a:off x="2903806" y="1113606"/>
            <a:ext cx="6247397" cy="4029894"/>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th-TH" smtClean="0"/>
              <a:t>คลิกไอคอนเพื่อเพิ่มรูปภาพ</a:t>
            </a:r>
            <a:endParaRPr kumimoji="0" lang="en-US" dirty="0"/>
          </a:p>
        </p:txBody>
      </p:sp>
      <p:sp>
        <p:nvSpPr>
          <p:cNvPr id="4" name="ตัวแทนข้อความ 3"/>
          <p:cNvSpPr>
            <a:spLocks noGrp="1"/>
          </p:cNvSpPr>
          <p:nvPr>
            <p:ph type="body" sz="half" idx="2"/>
          </p:nvPr>
        </p:nvSpPr>
        <p:spPr>
          <a:xfrm>
            <a:off x="164592" y="1296162"/>
            <a:ext cx="2468880" cy="342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th-TH" smtClean="0"/>
              <a:t>คลิกเพื่อแก้ไขลักษณะของข้อความต้นแบบ</a:t>
            </a:r>
          </a:p>
        </p:txBody>
      </p:sp>
      <p:sp>
        <p:nvSpPr>
          <p:cNvPr id="5" name="ตัวแทนวันที่ 4"/>
          <p:cNvSpPr>
            <a:spLocks noGrp="1"/>
          </p:cNvSpPr>
          <p:nvPr>
            <p:ph type="dt" sz="half" idx="10"/>
          </p:nvPr>
        </p:nvSpPr>
        <p:spPr>
          <a:xfrm>
            <a:off x="164592" y="877824"/>
            <a:ext cx="2523744" cy="150876"/>
          </a:xfrm>
        </p:spPr>
        <p:txBody>
          <a:bodyPr/>
          <a:lstStyle/>
          <a:p>
            <a:fld id="{1986929A-02D2-4CA6-8622-8930A8B59323}" type="datetime4">
              <a:rPr lang="en-US" smtClean="0"/>
              <a:t>January 6, 2012</a:t>
            </a:fld>
            <a:endParaRPr lang="en-US"/>
          </a:p>
        </p:txBody>
      </p:sp>
      <p:sp>
        <p:nvSpPr>
          <p:cNvPr id="11" name="สี่เหลี่ยมผืนผ้า 10"/>
          <p:cNvSpPr/>
          <p:nvPr/>
        </p:nvSpPr>
        <p:spPr>
          <a:xfrm>
            <a:off x="2855737" y="0"/>
            <a:ext cx="45720" cy="51435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สี่เหลี่ยมผืนผ้า 8"/>
          <p:cNvSpPr/>
          <p:nvPr/>
        </p:nvSpPr>
        <p:spPr bwMode="invGray">
          <a:xfrm>
            <a:off x="2855737" y="0"/>
            <a:ext cx="45720" cy="51435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ตัวแทนท้ายกระดาษ 5"/>
          <p:cNvSpPr>
            <a:spLocks noGrp="1"/>
          </p:cNvSpPr>
          <p:nvPr>
            <p:ph type="ftr" sz="quarter" idx="11"/>
          </p:nvPr>
        </p:nvSpPr>
        <p:spPr>
          <a:xfrm>
            <a:off x="3035808" y="877824"/>
            <a:ext cx="5193792" cy="150876"/>
          </a:xfrm>
        </p:spPr>
        <p:txBody>
          <a:bodyPr/>
          <a:lstStyle>
            <a:lvl1pPr>
              <a:defRPr>
                <a:solidFill>
                  <a:schemeClr val="bg1">
                    <a:shade val="50000"/>
                  </a:schemeClr>
                </a:solidFill>
              </a:defRPr>
            </a:lvl1pPr>
          </a:lstStyle>
          <a:p>
            <a:r>
              <a:rPr lang="en-US" smtClean="0"/>
              <a:t>IT Quality and Software Test - Software Review Techniques</a:t>
            </a:r>
            <a:endParaRPr lang="en-US"/>
          </a:p>
        </p:txBody>
      </p:sp>
      <p:sp>
        <p:nvSpPr>
          <p:cNvPr id="7" name="ตัวแทนหมายเลขภาพนิ่ง 6"/>
          <p:cNvSpPr>
            <a:spLocks noGrp="1"/>
          </p:cNvSpPr>
          <p:nvPr>
            <p:ph type="sldNum" sz="quarter" idx="12"/>
          </p:nvPr>
        </p:nvSpPr>
        <p:spPr>
          <a:xfrm>
            <a:off x="8339328" y="877824"/>
            <a:ext cx="733864" cy="150876"/>
          </a:xfrm>
        </p:spPr>
        <p:txBody>
          <a:bodyPr/>
          <a:lstStyle/>
          <a:p>
            <a:fld id="{784F39FF-7824-4F1E-8D3E-CE6ED792475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สี่เหลี่ยมผืนผ้า 9"/>
          <p:cNvSpPr/>
          <p:nvPr/>
        </p:nvSpPr>
        <p:spPr bwMode="invGray">
          <a:xfrm>
            <a:off x="0" y="1076921"/>
            <a:ext cx="9144000" cy="3429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สี่เหลี่ยมผืนผ้า 6"/>
          <p:cNvSpPr/>
          <p:nvPr/>
        </p:nvSpPr>
        <p:spPr bwMode="ltGray">
          <a:xfrm>
            <a:off x="1" y="0"/>
            <a:ext cx="9143999" cy="10753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ตัวแทนชื่อเรื่อง 1"/>
          <p:cNvSpPr>
            <a:spLocks noGrp="1"/>
          </p:cNvSpPr>
          <p:nvPr>
            <p:ph type="title"/>
          </p:nvPr>
        </p:nvSpPr>
        <p:spPr>
          <a:xfrm>
            <a:off x="457200" y="114300"/>
            <a:ext cx="8229600" cy="938297"/>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th-TH" smtClean="0"/>
              <a:t>คลิกเพื่อแก้ไขลักษณะชื่อเรื่องต้นแบบ</a:t>
            </a:r>
            <a:endParaRPr kumimoji="0" lang="en-US"/>
          </a:p>
        </p:txBody>
      </p:sp>
      <p:sp>
        <p:nvSpPr>
          <p:cNvPr id="3" name="ตัวแทนข้อความ 2"/>
          <p:cNvSpPr>
            <a:spLocks noGrp="1"/>
          </p:cNvSpPr>
          <p:nvPr>
            <p:ph type="body" idx="1"/>
          </p:nvPr>
        </p:nvSpPr>
        <p:spPr>
          <a:xfrm>
            <a:off x="457200" y="1331394"/>
            <a:ext cx="8229600" cy="3469207"/>
          </a:xfrm>
          <a:prstGeom prst="rect">
            <a:avLst/>
          </a:prstGeom>
        </p:spPr>
        <p:txBody>
          <a:bodyPr vert="horz" lIns="54864" tIns="91440" rtlCol="0">
            <a:normAutofit/>
          </a:bodyPr>
          <a:lstStyle>
            <a:extLst/>
          </a:lstStyle>
          <a:p>
            <a:pPr lvl="0" eaLnBrk="1" latinLnBrk="0" hangingPunct="1"/>
            <a:r>
              <a:rPr kumimoji="0" lang="th-TH" smtClean="0"/>
              <a:t>คลิกเพื่อแก้ไขลักษณะของข้อความต้นแบบ</a:t>
            </a:r>
          </a:p>
          <a:p>
            <a:pPr lvl="1" eaLnBrk="1" latinLnBrk="0" hangingPunct="1"/>
            <a:r>
              <a:rPr kumimoji="0" lang="th-TH" smtClean="0"/>
              <a:t>ระดับที่สอง</a:t>
            </a:r>
          </a:p>
          <a:p>
            <a:pPr lvl="2" eaLnBrk="1" latinLnBrk="0" hangingPunct="1"/>
            <a:r>
              <a:rPr kumimoji="0" lang="th-TH" smtClean="0"/>
              <a:t>ระดับที่สาม</a:t>
            </a:r>
          </a:p>
          <a:p>
            <a:pPr lvl="3" eaLnBrk="1" latinLnBrk="0" hangingPunct="1"/>
            <a:r>
              <a:rPr kumimoji="0" lang="th-TH" smtClean="0"/>
              <a:t>ระดับที่สี่</a:t>
            </a:r>
          </a:p>
          <a:p>
            <a:pPr lvl="4" eaLnBrk="1" latinLnBrk="0" hangingPunct="1"/>
            <a:r>
              <a:rPr kumimoji="0" lang="th-TH" smtClean="0"/>
              <a:t>ระดับที่ห้า</a:t>
            </a:r>
            <a:endParaRPr kumimoji="0" lang="en-US"/>
          </a:p>
        </p:txBody>
      </p:sp>
      <p:sp>
        <p:nvSpPr>
          <p:cNvPr id="4" name="ตัวแทนวันที่ 3"/>
          <p:cNvSpPr>
            <a:spLocks noGrp="1"/>
          </p:cNvSpPr>
          <p:nvPr>
            <p:ph type="dt" sz="half" idx="2"/>
          </p:nvPr>
        </p:nvSpPr>
        <p:spPr>
          <a:xfrm>
            <a:off x="457200" y="4857749"/>
            <a:ext cx="2133600" cy="20574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2997EF9-CED7-4712-B525-B082BB41213F}" type="datetime4">
              <a:rPr lang="en-US" smtClean="0"/>
              <a:t>January 6, 2012</a:t>
            </a:fld>
            <a:endParaRPr lang="en-US"/>
          </a:p>
        </p:txBody>
      </p:sp>
      <p:sp>
        <p:nvSpPr>
          <p:cNvPr id="5" name="ตัวแทนท้ายกระดาษ 4"/>
          <p:cNvSpPr>
            <a:spLocks noGrp="1"/>
          </p:cNvSpPr>
          <p:nvPr>
            <p:ph type="ftr" sz="quarter" idx="3"/>
          </p:nvPr>
        </p:nvSpPr>
        <p:spPr>
          <a:xfrm>
            <a:off x="2640597" y="4857749"/>
            <a:ext cx="5507719" cy="20574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4"/>
          </p:nvPr>
        </p:nvSpPr>
        <p:spPr>
          <a:xfrm>
            <a:off x="8204396" y="4857749"/>
            <a:ext cx="733864" cy="20574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84F39FF-7824-4F1E-8D3E-CE6ED792475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8.xml"/><Relationship Id="rId1" Type="http://schemas.openxmlformats.org/officeDocument/2006/relationships/slideLayout" Target="../slideLayouts/slideLayout7.xml"/><Relationship Id="rId4" Type="http://schemas.openxmlformats.org/officeDocument/2006/relationships/slide" Target="slide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8.xml"/><Relationship Id="rId1" Type="http://schemas.openxmlformats.org/officeDocument/2006/relationships/slideLayout" Target="../slideLayouts/slideLayout7.xml"/><Relationship Id="rId4" Type="http://schemas.openxmlformats.org/officeDocument/2006/relationships/slide" Target="slide18.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8.xml"/><Relationship Id="rId1" Type="http://schemas.openxmlformats.org/officeDocument/2006/relationships/slideLayout" Target="../slideLayouts/slideLayout7.xml"/><Relationship Id="rId4" Type="http://schemas.openxmlformats.org/officeDocument/2006/relationships/slide" Target="slide18.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IEE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8.xml"/><Relationship Id="rId1" Type="http://schemas.openxmlformats.org/officeDocument/2006/relationships/slideLayout" Target="../slideLayouts/slideLayout7.xml"/><Relationship Id="rId4" Type="http://schemas.openxmlformats.org/officeDocument/2006/relationships/slide" Target="slide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733550"/>
            <a:ext cx="8077200" cy="1255014"/>
          </a:xfrm>
        </p:spPr>
        <p:txBody>
          <a:bodyPr>
            <a:noAutofit/>
          </a:bodyPr>
          <a:lstStyle/>
          <a:p>
            <a:r>
              <a:rPr lang="en-US" sz="6000" b="1" dirty="0">
                <a:effectLst>
                  <a:outerShdw blurRad="38100" dist="38100" dir="2700000" algn="tl">
                    <a:srgbClr val="000000">
                      <a:alpha val="43137"/>
                    </a:srgbClr>
                  </a:outerShdw>
                </a:effectLst>
                <a:latin typeface="Calibri" pitchFamily="34" charset="0"/>
                <a:cs typeface="Calibri" pitchFamily="34" charset="0"/>
              </a:rPr>
              <a:t>S</a:t>
            </a:r>
            <a:r>
              <a:rPr lang="en-US" sz="6000" b="1" dirty="0" smtClean="0">
                <a:effectLst>
                  <a:outerShdw blurRad="38100" dist="38100" dir="2700000" algn="tl">
                    <a:srgbClr val="000000">
                      <a:alpha val="43137"/>
                    </a:srgbClr>
                  </a:outerShdw>
                </a:effectLst>
                <a:latin typeface="Calibri" pitchFamily="34" charset="0"/>
                <a:cs typeface="Calibri" pitchFamily="34" charset="0"/>
              </a:rPr>
              <a:t>oftware Review </a:t>
            </a:r>
            <a:r>
              <a:rPr lang="en-US" sz="6000" b="1" dirty="0">
                <a:effectLst>
                  <a:outerShdw blurRad="38100" dist="38100" dir="2700000" algn="tl">
                    <a:srgbClr val="000000">
                      <a:alpha val="43137"/>
                    </a:srgbClr>
                  </a:outerShdw>
                </a:effectLst>
                <a:latin typeface="Calibri" pitchFamily="34" charset="0"/>
                <a:cs typeface="Calibri" pitchFamily="34" charset="0"/>
              </a:rPr>
              <a:t>T</a:t>
            </a:r>
            <a:r>
              <a:rPr lang="en-US" sz="6000" b="1" dirty="0" smtClean="0">
                <a:effectLst>
                  <a:outerShdw blurRad="38100" dist="38100" dir="2700000" algn="tl">
                    <a:srgbClr val="000000">
                      <a:alpha val="43137"/>
                    </a:srgbClr>
                  </a:outerShdw>
                </a:effectLst>
                <a:latin typeface="Calibri" pitchFamily="34" charset="0"/>
                <a:cs typeface="Calibri" pitchFamily="34" charset="0"/>
              </a:rPr>
              <a:t>echniques</a:t>
            </a:r>
            <a:endParaRPr lang="en-US" sz="6000" b="1" dirty="0">
              <a:effectLst>
                <a:outerShdw blurRad="38100" dist="38100" dir="2700000" algn="tl">
                  <a:srgbClr val="000000">
                    <a:alpha val="43137"/>
                  </a:srgbClr>
                </a:outerShdw>
              </a:effectLst>
              <a:latin typeface="Calibri" pitchFamily="34" charset="0"/>
              <a:cs typeface="Calibri" pitchFamily="34" charset="0"/>
            </a:endParaRPr>
          </a:p>
        </p:txBody>
      </p:sp>
      <p:sp>
        <p:nvSpPr>
          <p:cNvPr id="3" name="Subtitle 2"/>
          <p:cNvSpPr>
            <a:spLocks noGrp="1"/>
          </p:cNvSpPr>
          <p:nvPr>
            <p:ph type="subTitle" idx="1"/>
          </p:nvPr>
        </p:nvSpPr>
        <p:spPr>
          <a:xfrm>
            <a:off x="533400" y="3638550"/>
            <a:ext cx="8077200" cy="1124712"/>
          </a:xfrm>
        </p:spPr>
        <p:txBody>
          <a:bodyPr>
            <a:noAutofit/>
          </a:bodyPr>
          <a:lstStyle/>
          <a:p>
            <a:r>
              <a:rPr lang="en-US" sz="1400" dirty="0"/>
              <a:t>● </a:t>
            </a:r>
            <a:r>
              <a:rPr lang="en-US" sz="1400" dirty="0" smtClean="0"/>
              <a:t>IEEE </a:t>
            </a:r>
            <a:r>
              <a:rPr lang="en-US" sz="1400" dirty="0"/>
              <a:t>1028 generic process for formal reviews</a:t>
            </a:r>
          </a:p>
          <a:p>
            <a:r>
              <a:rPr lang="en-US" sz="1400" dirty="0"/>
              <a:t>● Activities, roles and responsibilities of a typical formal review</a:t>
            </a:r>
          </a:p>
          <a:p>
            <a:r>
              <a:rPr lang="en-US" sz="1400" dirty="0"/>
              <a:t>● Types of reviews: Informal review, technical review, walkthrough, and </a:t>
            </a:r>
            <a:r>
              <a:rPr lang="en-US" sz="1400" dirty="0" smtClean="0"/>
              <a:t>inspection</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a:xfrm>
            <a:off x="457200" y="1276350"/>
            <a:ext cx="8229600" cy="3469207"/>
          </a:xfrm>
        </p:spPr>
        <p:txBody>
          <a:bodyPr>
            <a:normAutofit/>
          </a:bodyPr>
          <a:lstStyle/>
          <a:p>
            <a:pPr marL="118872" lvl="0" indent="0">
              <a:buNone/>
            </a:pPr>
            <a:r>
              <a:rPr lang="en-US" b="1" i="1" u="sng" dirty="0">
                <a:latin typeface="Calibri" pitchFamily="34" charset="0"/>
                <a:cs typeface="Calibri" pitchFamily="34" charset="0"/>
              </a:rPr>
              <a:t>Software P</a:t>
            </a:r>
            <a:r>
              <a:rPr lang="en-US" b="1" i="1" u="sng" dirty="0" smtClean="0">
                <a:latin typeface="Calibri" pitchFamily="34" charset="0"/>
                <a:cs typeface="Calibri" pitchFamily="34" charset="0"/>
              </a:rPr>
              <a:t>eer Reviews</a:t>
            </a:r>
          </a:p>
          <a:p>
            <a:r>
              <a:rPr lang="en-US" sz="2400" dirty="0" smtClean="0">
                <a:latin typeface="Calibri" pitchFamily="34" charset="0"/>
                <a:cs typeface="Calibri" pitchFamily="34" charset="0"/>
              </a:rPr>
              <a:t>When </a:t>
            </a:r>
            <a:r>
              <a:rPr lang="en-US" sz="2400" dirty="0">
                <a:latin typeface="Calibri" pitchFamily="34" charset="0"/>
                <a:cs typeface="Calibri" pitchFamily="34" charset="0"/>
              </a:rPr>
              <a:t>performed as part of each Software development </a:t>
            </a:r>
            <a:r>
              <a:rPr lang="en-US" sz="2400" dirty="0"/>
              <a:t>process activity, </a:t>
            </a:r>
            <a:endParaRPr lang="en-US" sz="2400" dirty="0" smtClean="0"/>
          </a:p>
          <a:p>
            <a:pPr lvl="1"/>
            <a:r>
              <a:rPr lang="en-US" sz="2400" dirty="0" smtClean="0"/>
              <a:t>A peer </a:t>
            </a:r>
            <a:r>
              <a:rPr lang="en-US" sz="2400" dirty="0"/>
              <a:t>reviews </a:t>
            </a:r>
            <a:endParaRPr lang="en-US" sz="2400" dirty="0" smtClean="0"/>
          </a:p>
          <a:p>
            <a:pPr lvl="2"/>
            <a:r>
              <a:rPr lang="en-US" sz="2000" dirty="0" smtClean="0"/>
              <a:t>identify </a:t>
            </a:r>
            <a:r>
              <a:rPr lang="en-US" sz="2000" dirty="0"/>
              <a:t>problems that can be </a:t>
            </a:r>
            <a:r>
              <a:rPr lang="en-US" sz="2000" i="1" dirty="0"/>
              <a:t>fixed early </a:t>
            </a:r>
            <a:r>
              <a:rPr lang="en-US" sz="2000" dirty="0"/>
              <a:t>in the lifecycle. </a:t>
            </a:r>
            <a:endParaRPr lang="en-US" sz="2000" dirty="0" smtClean="0"/>
          </a:p>
          <a:p>
            <a:pPr lvl="2"/>
            <a:r>
              <a:rPr lang="en-US" sz="2000" dirty="0" smtClean="0"/>
              <a:t>identifies </a:t>
            </a:r>
            <a:r>
              <a:rPr lang="en-US" sz="2000" dirty="0"/>
              <a:t>a requirements problem during </a:t>
            </a:r>
            <a:r>
              <a:rPr lang="en-US" sz="2000" i="1" dirty="0"/>
              <a:t>the Requirements analysis activity</a:t>
            </a:r>
            <a:r>
              <a:rPr lang="en-US" sz="2000" dirty="0"/>
              <a:t> is cheaper and easier to fix than during the Software architecture or Software testing activities.</a:t>
            </a:r>
          </a:p>
          <a:p>
            <a:endParaRPr lang="en-US" sz="28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10</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63813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a:xfrm>
            <a:off x="457200" y="1331394"/>
            <a:ext cx="4876800" cy="3469207"/>
          </a:xfrm>
        </p:spPr>
        <p:txBody>
          <a:bodyPr>
            <a:normAutofit/>
          </a:bodyPr>
          <a:lstStyle/>
          <a:p>
            <a:pPr marL="118872" lvl="0" indent="0">
              <a:buNone/>
            </a:pPr>
            <a:r>
              <a:rPr lang="en-US" b="1" i="1" u="sng" dirty="0">
                <a:latin typeface="Calibri" pitchFamily="34" charset="0"/>
                <a:cs typeface="Calibri" pitchFamily="34" charset="0"/>
              </a:rPr>
              <a:t>Software P</a:t>
            </a:r>
            <a:r>
              <a:rPr lang="en-US" b="1" i="1" u="sng" dirty="0" smtClean="0">
                <a:latin typeface="Calibri" pitchFamily="34" charset="0"/>
                <a:cs typeface="Calibri" pitchFamily="34" charset="0"/>
              </a:rPr>
              <a:t>eer Reviews</a:t>
            </a:r>
          </a:p>
          <a:p>
            <a:r>
              <a:rPr lang="en-US" sz="2600" dirty="0" smtClean="0"/>
              <a:t>"</a:t>
            </a:r>
            <a:r>
              <a:rPr lang="en-US" sz="2600" dirty="0"/>
              <a:t>a favorable return on investment for software inspections; savings exceeds costs by 4 to 1". </a:t>
            </a:r>
            <a:endParaRPr lang="en-US" sz="2600" dirty="0" smtClean="0"/>
          </a:p>
          <a:p>
            <a:pPr marL="118872" indent="0" algn="r">
              <a:buNone/>
            </a:pPr>
            <a:r>
              <a:rPr lang="en-US" sz="1800" i="1" dirty="0" smtClean="0">
                <a:solidFill>
                  <a:schemeClr val="tx1">
                    <a:lumMod val="50000"/>
                    <a:lumOff val="50000"/>
                  </a:schemeClr>
                </a:solidFill>
              </a:rPr>
              <a:t>The </a:t>
            </a:r>
            <a:r>
              <a:rPr lang="en-US" sz="1800" i="1" dirty="0">
                <a:solidFill>
                  <a:schemeClr val="tx1">
                    <a:lumMod val="50000"/>
                    <a:lumOff val="50000"/>
                  </a:schemeClr>
                </a:solidFill>
              </a:rPr>
              <a:t>National Software Quality </a:t>
            </a:r>
            <a:r>
              <a:rPr lang="en-US" sz="1800" i="1" dirty="0" smtClean="0">
                <a:solidFill>
                  <a:schemeClr val="tx1">
                    <a:lumMod val="50000"/>
                    <a:lumOff val="50000"/>
                  </a:schemeClr>
                </a:solidFill>
              </a:rPr>
              <a:t>Experiment</a:t>
            </a: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11</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
        <p:nvSpPr>
          <p:cNvPr id="8" name="สี่เหลี่ยมผืนผ้า 7"/>
          <p:cNvSpPr/>
          <p:nvPr/>
        </p:nvSpPr>
        <p:spPr>
          <a:xfrm>
            <a:off x="4572000" y="4533795"/>
            <a:ext cx="4343400" cy="261610"/>
          </a:xfrm>
          <a:prstGeom prst="rect">
            <a:avLst/>
          </a:prstGeom>
        </p:spPr>
        <p:txBody>
          <a:bodyPr wrap="square">
            <a:spAutoFit/>
          </a:bodyPr>
          <a:lstStyle/>
          <a:p>
            <a:r>
              <a:rPr lang="en-US" sz="1100" dirty="0" smtClean="0">
                <a:latin typeface="Calibri" pitchFamily="34" charset="0"/>
                <a:cs typeface="Calibri" pitchFamily="34" charset="0"/>
              </a:rPr>
              <a:t>Image Source</a:t>
            </a:r>
            <a:r>
              <a:rPr lang="en-US" sz="1100" dirty="0">
                <a:latin typeface="Calibri" pitchFamily="34" charset="0"/>
                <a:cs typeface="Calibri" pitchFamily="34" charset="0"/>
              </a:rPr>
              <a:t>: </a:t>
            </a:r>
            <a:r>
              <a:rPr lang="en-US" sz="1100" dirty="0"/>
              <a:t>http://www.cwrl.utexas.edu/content/peer-review-sword</a:t>
            </a:r>
            <a:endParaRPr lang="en-US" sz="1100" dirty="0">
              <a:latin typeface="Calibri" pitchFamily="34" charset="0"/>
              <a:cs typeface="Calibri" pitchFamily="34" charset="0"/>
            </a:endParaRPr>
          </a:p>
        </p:txBody>
      </p:sp>
      <p:pic>
        <p:nvPicPr>
          <p:cNvPr id="1026" name="Picture 2" descr="E:\Dropbox\uwe\Review\peer_review_james_ya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504950"/>
            <a:ext cx="2884290" cy="2081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477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E:\uwe\peer-review-proce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7149" y="1780095"/>
            <a:ext cx="5589587" cy="2783614"/>
          </a:xfrm>
          <a:prstGeom prst="rect">
            <a:avLst/>
          </a:prstGeom>
          <a:noFill/>
          <a:extLst>
            <a:ext uri="{909E8E84-426E-40DD-AFC4-6F175D3DCCD1}">
              <a14:hiddenFill xmlns:a14="http://schemas.microsoft.com/office/drawing/2010/main">
                <a:solidFill>
                  <a:srgbClr val="FFFFFF"/>
                </a:solidFill>
              </a14:hiddenFill>
            </a:ext>
          </a:extLst>
        </p:spPr>
      </p:pic>
      <p:sp>
        <p:nvSpPr>
          <p:cNvPr id="3" name="ตัวแทนเนื้อหา 2"/>
          <p:cNvSpPr>
            <a:spLocks noGrp="1"/>
          </p:cNvSpPr>
          <p:nvPr>
            <p:ph idx="1"/>
          </p:nvPr>
        </p:nvSpPr>
        <p:spPr>
          <a:xfrm>
            <a:off x="381000" y="1191472"/>
            <a:ext cx="8229600" cy="3469207"/>
          </a:xfrm>
        </p:spPr>
        <p:txBody>
          <a:bodyPr/>
          <a:lstStyle/>
          <a:p>
            <a:r>
              <a:rPr lang="en-US" b="1" dirty="0" smtClean="0"/>
              <a:t>Example of Peer </a:t>
            </a:r>
            <a:r>
              <a:rPr lang="en-US" b="1" dirty="0"/>
              <a:t>Review Process</a:t>
            </a: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12</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
        <p:nvSpPr>
          <p:cNvPr id="8" name="สี่เหลี่ยมผืนผ้า 7"/>
          <p:cNvSpPr/>
          <p:nvPr/>
        </p:nvSpPr>
        <p:spPr>
          <a:xfrm>
            <a:off x="5257800" y="4432904"/>
            <a:ext cx="3657600" cy="430887"/>
          </a:xfrm>
          <a:prstGeom prst="rect">
            <a:avLst/>
          </a:prstGeom>
        </p:spPr>
        <p:txBody>
          <a:bodyPr wrap="square">
            <a:spAutoFit/>
          </a:bodyPr>
          <a:lstStyle/>
          <a:p>
            <a:pPr algn="r"/>
            <a:r>
              <a:rPr lang="en-US" sz="1100" dirty="0" smtClean="0">
                <a:latin typeface="Calibri" pitchFamily="34" charset="0"/>
                <a:cs typeface="Calibri" pitchFamily="34" charset="0"/>
              </a:rPr>
              <a:t>Source</a:t>
            </a:r>
            <a:r>
              <a:rPr lang="en-US" sz="1100" dirty="0">
                <a:latin typeface="Calibri" pitchFamily="34" charset="0"/>
                <a:cs typeface="Calibri" pitchFamily="34" charset="0"/>
              </a:rPr>
              <a:t>: </a:t>
            </a:r>
            <a:r>
              <a:rPr lang="en-US" sz="1100" dirty="0"/>
              <a:t>http://smartbear.com/products/document-review/how-to-use-peerreview-complete/</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2406413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13</a:t>
            </a:fld>
            <a:endParaRPr lang="en-US"/>
          </a:p>
        </p:txBody>
      </p:sp>
      <p:sp>
        <p:nvSpPr>
          <p:cNvPr id="5" name="สี่เหลี่ยมผืนผ้า 4">
            <a:hlinkClick r:id="rId2" action="ppaction://hlinksldjump"/>
          </p:cNvPr>
          <p:cNvSpPr/>
          <p:nvPr/>
        </p:nvSpPr>
        <p:spPr>
          <a:xfrm>
            <a:off x="914400" y="1675838"/>
            <a:ext cx="5867400" cy="584775"/>
          </a:xfrm>
          <a:prstGeom prst="rect">
            <a:avLst/>
          </a:prstGeom>
        </p:spPr>
        <p:txBody>
          <a:bodyPr wrap="square">
            <a:spAutoFit/>
          </a:bodyPr>
          <a:lstStyle/>
          <a:p>
            <a:pPr marL="690372" lvl="0" indent="-571500">
              <a:buFont typeface="Arial" pitchFamily="34" charset="0"/>
              <a:buChar char="•"/>
            </a:pPr>
            <a:r>
              <a:rPr lang="en-US" sz="3200" b="1" i="1" dirty="0">
                <a:solidFill>
                  <a:srgbClr val="FF7C80"/>
                </a:solidFill>
                <a:latin typeface="Calibri" pitchFamily="34" charset="0"/>
                <a:cs typeface="Calibri" pitchFamily="34" charset="0"/>
              </a:rPr>
              <a:t>Software Peer Reviews</a:t>
            </a:r>
          </a:p>
        </p:txBody>
      </p:sp>
      <p:sp>
        <p:nvSpPr>
          <p:cNvPr id="6" name="ชื่อเรื่อง 1"/>
          <p:cNvSpPr txBox="1">
            <a:spLocks/>
          </p:cNvSpPr>
          <p:nvPr/>
        </p:nvSpPr>
        <p:spPr>
          <a:xfrm>
            <a:off x="457200" y="590550"/>
            <a:ext cx="8229600" cy="939546"/>
          </a:xfrm>
          <a:prstGeom prst="rect">
            <a:avLst/>
          </a:prstGeom>
        </p:spPr>
        <p:txBody>
          <a:bodyPr>
            <a:normAutofit/>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sz="4000" dirty="0" smtClean="0">
                <a:effectLst>
                  <a:outerShdw blurRad="38100" dist="38100" dir="2700000" algn="tl">
                    <a:srgbClr val="000000">
                      <a:alpha val="43137"/>
                    </a:srgbClr>
                  </a:outerShdw>
                </a:effectLst>
              </a:rPr>
              <a:t>Categories of Software Reviews</a:t>
            </a:r>
            <a:endParaRPr lang="th-TH" sz="4000" dirty="0">
              <a:effectLst>
                <a:outerShdw blurRad="38100" dist="38100" dir="2700000" algn="tl">
                  <a:srgbClr val="000000">
                    <a:alpha val="43137"/>
                  </a:srgbClr>
                </a:outerShdw>
              </a:effectLst>
            </a:endParaRPr>
          </a:p>
        </p:txBody>
      </p:sp>
      <p:sp>
        <p:nvSpPr>
          <p:cNvPr id="7" name="สี่เหลี่ยมผืนผ้า 6">
            <a:hlinkClick r:id="rId3" action="ppaction://hlinksldjump"/>
          </p:cNvPr>
          <p:cNvSpPr/>
          <p:nvPr/>
        </p:nvSpPr>
        <p:spPr>
          <a:xfrm>
            <a:off x="1295400" y="2455057"/>
            <a:ext cx="6934200" cy="584775"/>
          </a:xfrm>
          <a:prstGeom prst="rect">
            <a:avLst/>
          </a:prstGeom>
        </p:spPr>
        <p:txBody>
          <a:bodyPr wrap="square">
            <a:spAutoFit/>
          </a:bodyPr>
          <a:lstStyle/>
          <a:p>
            <a:pPr marL="457200" indent="-457200">
              <a:buFont typeface="Arial" pitchFamily="34" charset="0"/>
              <a:buChar char="•"/>
            </a:pPr>
            <a:r>
              <a:rPr lang="en-US" sz="3200" b="1" i="1" dirty="0">
                <a:solidFill>
                  <a:srgbClr val="FF7C80"/>
                </a:solidFill>
              </a:rPr>
              <a:t>Software management reviews</a:t>
            </a:r>
            <a:r>
              <a:rPr lang="en-US" sz="3200" i="1" dirty="0">
                <a:solidFill>
                  <a:srgbClr val="FF7C80"/>
                </a:solidFill>
              </a:rPr>
              <a:t> </a:t>
            </a:r>
          </a:p>
        </p:txBody>
      </p:sp>
      <p:sp>
        <p:nvSpPr>
          <p:cNvPr id="8" name="สี่เหลี่ยมผืนผ้า 7">
            <a:hlinkClick r:id="rId4" action="ppaction://hlinksldjump"/>
          </p:cNvPr>
          <p:cNvSpPr/>
          <p:nvPr/>
        </p:nvSpPr>
        <p:spPr>
          <a:xfrm>
            <a:off x="1563372" y="3282375"/>
            <a:ext cx="4569456" cy="584775"/>
          </a:xfrm>
          <a:prstGeom prst="rect">
            <a:avLst/>
          </a:prstGeom>
        </p:spPr>
        <p:txBody>
          <a:bodyPr wrap="none">
            <a:spAutoFit/>
          </a:bodyPr>
          <a:lstStyle/>
          <a:p>
            <a:pPr marL="457200" indent="-457200">
              <a:buFont typeface="Arial" pitchFamily="34" charset="0"/>
              <a:buChar char="•"/>
            </a:pPr>
            <a:r>
              <a:rPr lang="en-US" sz="3200" b="1" i="1" dirty="0">
                <a:solidFill>
                  <a:srgbClr val="FF7C80"/>
                </a:solidFill>
                <a:latin typeface="Calibri" pitchFamily="34" charset="0"/>
                <a:cs typeface="Calibri" pitchFamily="34" charset="0"/>
              </a:rPr>
              <a:t>Software audit reviews</a:t>
            </a:r>
            <a:endParaRPr lang="th-TH" sz="3200" b="1" i="1" dirty="0">
              <a:solidFill>
                <a:srgbClr val="FF7C80"/>
              </a:solidFill>
              <a:latin typeface="Calibri" pitchFamily="34" charset="0"/>
              <a:cs typeface="Calibri" pitchFamily="34" charset="0"/>
            </a:endParaRPr>
          </a:p>
        </p:txBody>
      </p:sp>
    </p:spTree>
    <p:extLst>
      <p:ext uri="{BB962C8B-B14F-4D97-AF65-F5344CB8AC3E}">
        <p14:creationId xmlns:p14="http://schemas.microsoft.com/office/powerpoint/2010/main" val="7172469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p:txBody>
          <a:bodyPr>
            <a:normAutofit/>
          </a:bodyPr>
          <a:lstStyle/>
          <a:p>
            <a:pPr marL="118872" lvl="0" indent="0">
              <a:buNone/>
            </a:pPr>
            <a:r>
              <a:rPr lang="en-US" b="1" i="1" u="sng" dirty="0">
                <a:latin typeface="Calibri" pitchFamily="34" charset="0"/>
                <a:cs typeface="Calibri" pitchFamily="34" charset="0"/>
              </a:rPr>
              <a:t>Software management reviews </a:t>
            </a:r>
            <a:endParaRPr lang="en-US" b="1" i="1" u="sng" dirty="0" smtClean="0">
              <a:latin typeface="Calibri" pitchFamily="34" charset="0"/>
              <a:cs typeface="Calibri" pitchFamily="34" charset="0"/>
            </a:endParaRPr>
          </a:p>
          <a:p>
            <a:pPr marL="118872" lvl="0" indent="0">
              <a:buNone/>
            </a:pPr>
            <a:r>
              <a:rPr lang="en-US" sz="2800" b="1" dirty="0" smtClean="0"/>
              <a:t>	...</a:t>
            </a:r>
            <a:r>
              <a:rPr lang="en-US" sz="2800" dirty="0"/>
              <a:t> are conducted by management representatives to evaluate the status of work done and to make decisions regarding downstream activities.</a:t>
            </a:r>
          </a:p>
          <a:p>
            <a:pPr marL="118872" lvl="0" indent="0">
              <a:buNone/>
            </a:pPr>
            <a:endParaRPr lang="en-US" b="1" i="1" u="sng" dirty="0" smtClean="0">
              <a:latin typeface="Calibri" pitchFamily="34" charset="0"/>
              <a:cs typeface="Calibri" pitchFamily="34" charset="0"/>
            </a:endParaRPr>
          </a:p>
          <a:p>
            <a:endParaRPr lang="en-US" sz="26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14</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49654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p:txBody>
          <a:bodyPr>
            <a:normAutofit/>
          </a:bodyPr>
          <a:lstStyle/>
          <a:p>
            <a:pPr marL="118872" lvl="0" indent="0">
              <a:buNone/>
            </a:pPr>
            <a:r>
              <a:rPr lang="en-US" b="1" i="1" u="sng" dirty="0">
                <a:latin typeface="Calibri" pitchFamily="34" charset="0"/>
                <a:cs typeface="Calibri" pitchFamily="34" charset="0"/>
              </a:rPr>
              <a:t>Software management reviews </a:t>
            </a:r>
            <a:endParaRPr lang="en-US" b="1" i="1" u="sng" dirty="0" smtClean="0">
              <a:latin typeface="Calibri" pitchFamily="34" charset="0"/>
              <a:cs typeface="Calibri" pitchFamily="34" charset="0"/>
            </a:endParaRPr>
          </a:p>
          <a:p>
            <a:pPr marL="438912" lvl="1" indent="-320040">
              <a:spcBef>
                <a:spcPts val="0"/>
              </a:spcBef>
              <a:buClr>
                <a:schemeClr val="accent1"/>
              </a:buClr>
              <a:buSzPct val="80000"/>
              <a:buFont typeface="Wingdings 2"/>
              <a:buChar char=""/>
            </a:pPr>
            <a:r>
              <a:rPr lang="en-US" dirty="0" smtClean="0"/>
              <a:t>A management </a:t>
            </a:r>
            <a:r>
              <a:rPr lang="en-US" dirty="0"/>
              <a:t>study into a project's status and allocation of resources. </a:t>
            </a:r>
            <a:endParaRPr lang="en-US" dirty="0" smtClean="0"/>
          </a:p>
          <a:p>
            <a:pPr marL="118872" indent="0">
              <a:buNone/>
            </a:pPr>
            <a:endParaRPr lang="en-US" dirty="0"/>
          </a:p>
          <a:p>
            <a:pPr marL="118872" lvl="0" indent="0">
              <a:buNone/>
            </a:pPr>
            <a:endParaRPr lang="en-US" b="1" i="1" u="sng" dirty="0" smtClean="0">
              <a:latin typeface="Calibri" pitchFamily="34" charset="0"/>
              <a:cs typeface="Calibri" pitchFamily="34" charset="0"/>
            </a:endParaRPr>
          </a:p>
          <a:p>
            <a:endParaRPr lang="en-US" sz="26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15</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706097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a:xfrm>
            <a:off x="457200" y="1200150"/>
            <a:ext cx="8229600" cy="3469207"/>
          </a:xfrm>
        </p:spPr>
        <p:txBody>
          <a:bodyPr>
            <a:normAutofit/>
          </a:bodyPr>
          <a:lstStyle/>
          <a:p>
            <a:pPr marL="118872" lvl="0" indent="0">
              <a:buNone/>
            </a:pPr>
            <a:r>
              <a:rPr lang="en-US" b="1" i="1" u="sng" dirty="0">
                <a:latin typeface="Calibri" pitchFamily="34" charset="0"/>
                <a:cs typeface="Calibri" pitchFamily="34" charset="0"/>
              </a:rPr>
              <a:t>Software management reviews </a:t>
            </a:r>
            <a:endParaRPr lang="en-US" b="1" i="1" u="sng" dirty="0" smtClean="0">
              <a:latin typeface="Calibri" pitchFamily="34" charset="0"/>
              <a:cs typeface="Calibri" pitchFamily="34" charset="0"/>
            </a:endParaRPr>
          </a:p>
          <a:p>
            <a:pPr marL="438912" lvl="3" indent="-320040">
              <a:spcBef>
                <a:spcPts val="0"/>
              </a:spcBef>
              <a:buClr>
                <a:schemeClr val="accent1"/>
              </a:buClr>
              <a:buSzPct val="80000"/>
              <a:buFont typeface="Wingdings 2"/>
              <a:buChar char=""/>
            </a:pPr>
            <a:r>
              <a:rPr lang="en-US" sz="2400" dirty="0" smtClean="0"/>
              <a:t>A </a:t>
            </a:r>
            <a:r>
              <a:rPr lang="en-US" sz="2400" b="1" dirty="0" smtClean="0"/>
              <a:t>management </a:t>
            </a:r>
            <a:r>
              <a:rPr lang="en-US" sz="2400" b="1" dirty="0"/>
              <a:t>review</a:t>
            </a:r>
            <a:r>
              <a:rPr lang="en-US" sz="2400" dirty="0"/>
              <a:t> is defined by the IEEE as: </a:t>
            </a:r>
          </a:p>
          <a:p>
            <a:pPr marL="850392" lvl="5" indent="-320040">
              <a:spcBef>
                <a:spcPts val="0"/>
              </a:spcBef>
              <a:buClr>
                <a:schemeClr val="accent1"/>
              </a:buClr>
              <a:buSzPct val="80000"/>
              <a:buFont typeface="Wingdings 2"/>
              <a:buChar char=""/>
            </a:pPr>
            <a:r>
              <a:rPr lang="en-US" i="1" dirty="0" smtClean="0"/>
              <a:t>Management </a:t>
            </a:r>
            <a:r>
              <a:rPr lang="en-US" i="1" dirty="0"/>
              <a:t>reviews </a:t>
            </a:r>
            <a:endParaRPr lang="en-US" i="1" dirty="0" smtClean="0"/>
          </a:p>
          <a:p>
            <a:pPr marL="1051560" lvl="6" indent="-320040">
              <a:spcBef>
                <a:spcPts val="0"/>
              </a:spcBef>
              <a:buSzPct val="80000"/>
              <a:buFont typeface="Wingdings 2"/>
              <a:buChar char=""/>
            </a:pPr>
            <a:r>
              <a:rPr lang="en-US" sz="2000" dirty="0" smtClean="0"/>
              <a:t>support </a:t>
            </a:r>
            <a:r>
              <a:rPr lang="en-US" sz="2000" dirty="0"/>
              <a:t>decisions about corrective actions, changes in the allocation of resources, or changes to the scope of the </a:t>
            </a:r>
            <a:r>
              <a:rPr lang="en-US" sz="2000" dirty="0" smtClean="0"/>
              <a:t>project.</a:t>
            </a:r>
            <a:endParaRPr lang="en-US" sz="3200" dirty="0"/>
          </a:p>
          <a:p>
            <a:pPr marL="1051560" lvl="6" indent="-320040">
              <a:spcBef>
                <a:spcPts val="0"/>
              </a:spcBef>
              <a:buSzPct val="80000"/>
              <a:buFont typeface="Wingdings 2"/>
              <a:buChar char=""/>
            </a:pPr>
            <a:r>
              <a:rPr lang="en-US" sz="2000" dirty="0"/>
              <a:t>a</a:t>
            </a:r>
            <a:r>
              <a:rPr lang="en-US" sz="2000" dirty="0" smtClean="0"/>
              <a:t>re </a:t>
            </a:r>
            <a:r>
              <a:rPr lang="en-US" sz="2000" dirty="0"/>
              <a:t>carried out by, or on behalf of, the management personnel having direct responsibility for the system</a:t>
            </a:r>
            <a:r>
              <a:rPr lang="en-US" sz="2000" dirty="0" smtClean="0"/>
              <a:t>.</a:t>
            </a:r>
          </a:p>
          <a:p>
            <a:pPr marL="1051560" lvl="6" indent="-320040">
              <a:spcBef>
                <a:spcPts val="0"/>
              </a:spcBef>
              <a:buSzPct val="80000"/>
              <a:buFont typeface="Wingdings 2"/>
              <a:buChar char=""/>
            </a:pPr>
            <a:r>
              <a:rPr lang="en-US" sz="2000" dirty="0"/>
              <a:t>Management reviews identify consistency with and deviations from plans, or adequacies and inadequacies of management procedures.</a:t>
            </a:r>
          </a:p>
          <a:p>
            <a:pPr marL="118872" lvl="0" indent="0">
              <a:buNone/>
            </a:pPr>
            <a:endParaRPr lang="en-US" b="1" i="1" u="sng" dirty="0" smtClean="0">
              <a:latin typeface="Calibri" pitchFamily="34" charset="0"/>
              <a:cs typeface="Calibri" pitchFamily="34" charset="0"/>
            </a:endParaRPr>
          </a:p>
          <a:p>
            <a:endParaRPr lang="en-US" sz="26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16</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52401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17</a:t>
            </a:fld>
            <a:endParaRPr lang="en-US"/>
          </a:p>
        </p:txBody>
      </p:sp>
      <p:sp>
        <p:nvSpPr>
          <p:cNvPr id="5" name="สี่เหลี่ยมผืนผ้า 4">
            <a:hlinkClick r:id="rId2" action="ppaction://hlinksldjump"/>
          </p:cNvPr>
          <p:cNvSpPr/>
          <p:nvPr/>
        </p:nvSpPr>
        <p:spPr>
          <a:xfrm>
            <a:off x="914400" y="1675838"/>
            <a:ext cx="5867400" cy="584775"/>
          </a:xfrm>
          <a:prstGeom prst="rect">
            <a:avLst/>
          </a:prstGeom>
        </p:spPr>
        <p:txBody>
          <a:bodyPr wrap="square">
            <a:spAutoFit/>
          </a:bodyPr>
          <a:lstStyle/>
          <a:p>
            <a:pPr marL="690372" lvl="0" indent="-571500">
              <a:buFont typeface="Arial" pitchFamily="34" charset="0"/>
              <a:buChar char="•"/>
            </a:pPr>
            <a:r>
              <a:rPr lang="en-US" sz="3200" b="1" i="1" dirty="0">
                <a:solidFill>
                  <a:srgbClr val="FF7C80"/>
                </a:solidFill>
                <a:latin typeface="Calibri" pitchFamily="34" charset="0"/>
                <a:cs typeface="Calibri" pitchFamily="34" charset="0"/>
              </a:rPr>
              <a:t>Software Peer Reviews</a:t>
            </a:r>
          </a:p>
        </p:txBody>
      </p:sp>
      <p:sp>
        <p:nvSpPr>
          <p:cNvPr id="6" name="ชื่อเรื่อง 1"/>
          <p:cNvSpPr txBox="1">
            <a:spLocks/>
          </p:cNvSpPr>
          <p:nvPr/>
        </p:nvSpPr>
        <p:spPr>
          <a:xfrm>
            <a:off x="457200" y="590550"/>
            <a:ext cx="8229600" cy="939546"/>
          </a:xfrm>
          <a:prstGeom prst="rect">
            <a:avLst/>
          </a:prstGeom>
        </p:spPr>
        <p:txBody>
          <a:bodyPr>
            <a:normAutofit/>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sz="4000" dirty="0" smtClean="0">
                <a:effectLst>
                  <a:outerShdw blurRad="38100" dist="38100" dir="2700000" algn="tl">
                    <a:srgbClr val="000000">
                      <a:alpha val="43137"/>
                    </a:srgbClr>
                  </a:outerShdw>
                </a:effectLst>
              </a:rPr>
              <a:t>Categories of Software Reviews</a:t>
            </a:r>
            <a:endParaRPr lang="th-TH" sz="4000" dirty="0">
              <a:effectLst>
                <a:outerShdw blurRad="38100" dist="38100" dir="2700000" algn="tl">
                  <a:srgbClr val="000000">
                    <a:alpha val="43137"/>
                  </a:srgbClr>
                </a:outerShdw>
              </a:effectLst>
            </a:endParaRPr>
          </a:p>
        </p:txBody>
      </p:sp>
      <p:sp>
        <p:nvSpPr>
          <p:cNvPr id="7" name="สี่เหลี่ยมผืนผ้า 6">
            <a:hlinkClick r:id="rId3" action="ppaction://hlinksldjump"/>
          </p:cNvPr>
          <p:cNvSpPr/>
          <p:nvPr/>
        </p:nvSpPr>
        <p:spPr>
          <a:xfrm>
            <a:off x="1295400" y="2455057"/>
            <a:ext cx="6934200" cy="584775"/>
          </a:xfrm>
          <a:prstGeom prst="rect">
            <a:avLst/>
          </a:prstGeom>
        </p:spPr>
        <p:txBody>
          <a:bodyPr wrap="square">
            <a:spAutoFit/>
          </a:bodyPr>
          <a:lstStyle/>
          <a:p>
            <a:pPr marL="457200" indent="-457200">
              <a:buFont typeface="Arial" pitchFamily="34" charset="0"/>
              <a:buChar char="•"/>
            </a:pPr>
            <a:r>
              <a:rPr lang="en-US" sz="3200" b="1" i="1" dirty="0">
                <a:solidFill>
                  <a:srgbClr val="FF7C80"/>
                </a:solidFill>
              </a:rPr>
              <a:t>Software management reviews</a:t>
            </a:r>
            <a:r>
              <a:rPr lang="en-US" sz="3200" i="1" dirty="0">
                <a:solidFill>
                  <a:srgbClr val="FF7C80"/>
                </a:solidFill>
              </a:rPr>
              <a:t> </a:t>
            </a:r>
          </a:p>
        </p:txBody>
      </p:sp>
      <p:sp>
        <p:nvSpPr>
          <p:cNvPr id="8" name="สี่เหลี่ยมผืนผ้า 7">
            <a:hlinkClick r:id="rId4" action="ppaction://hlinksldjump"/>
          </p:cNvPr>
          <p:cNvSpPr/>
          <p:nvPr/>
        </p:nvSpPr>
        <p:spPr>
          <a:xfrm>
            <a:off x="1563372" y="3282375"/>
            <a:ext cx="4569456" cy="584775"/>
          </a:xfrm>
          <a:prstGeom prst="rect">
            <a:avLst/>
          </a:prstGeom>
        </p:spPr>
        <p:txBody>
          <a:bodyPr wrap="none">
            <a:spAutoFit/>
          </a:bodyPr>
          <a:lstStyle/>
          <a:p>
            <a:pPr marL="457200" indent="-457200">
              <a:buFont typeface="Arial" pitchFamily="34" charset="0"/>
              <a:buChar char="•"/>
            </a:pPr>
            <a:r>
              <a:rPr lang="en-US" sz="3200" b="1" i="1" dirty="0">
                <a:solidFill>
                  <a:srgbClr val="FF7C80"/>
                </a:solidFill>
                <a:latin typeface="Calibri" pitchFamily="34" charset="0"/>
                <a:cs typeface="Calibri" pitchFamily="34" charset="0"/>
              </a:rPr>
              <a:t>Software audit reviews</a:t>
            </a:r>
            <a:endParaRPr lang="th-TH" sz="3200" b="1" i="1" dirty="0">
              <a:solidFill>
                <a:srgbClr val="FF7C80"/>
              </a:solidFill>
              <a:latin typeface="Calibri" pitchFamily="34" charset="0"/>
              <a:cs typeface="Calibri" pitchFamily="34" charset="0"/>
            </a:endParaRPr>
          </a:p>
        </p:txBody>
      </p:sp>
    </p:spTree>
    <p:extLst>
      <p:ext uri="{BB962C8B-B14F-4D97-AF65-F5344CB8AC3E}">
        <p14:creationId xmlns:p14="http://schemas.microsoft.com/office/powerpoint/2010/main" val="717246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a:xfrm>
            <a:off x="457200" y="1331394"/>
            <a:ext cx="5867400" cy="3469207"/>
          </a:xfrm>
        </p:spPr>
        <p:txBody>
          <a:bodyPr>
            <a:normAutofit fontScale="92500"/>
          </a:bodyPr>
          <a:lstStyle/>
          <a:p>
            <a:pPr marL="118872" lvl="0" indent="0">
              <a:buNone/>
            </a:pPr>
            <a:r>
              <a:rPr lang="en-US" b="1" i="1" u="sng" dirty="0">
                <a:latin typeface="Calibri" pitchFamily="34" charset="0"/>
                <a:cs typeface="Calibri" pitchFamily="34" charset="0"/>
              </a:rPr>
              <a:t>Software audit </a:t>
            </a:r>
            <a:r>
              <a:rPr lang="en-US" b="1" i="1" u="sng" dirty="0" smtClean="0">
                <a:latin typeface="Calibri" pitchFamily="34" charset="0"/>
                <a:cs typeface="Calibri" pitchFamily="34" charset="0"/>
              </a:rPr>
              <a:t>reviews</a:t>
            </a:r>
          </a:p>
          <a:p>
            <a:pPr marL="118872" lvl="0" indent="0">
              <a:buNone/>
            </a:pPr>
            <a:r>
              <a:rPr lang="en-US" dirty="0">
                <a:latin typeface="Calibri" pitchFamily="34" charset="0"/>
                <a:cs typeface="Calibri" pitchFamily="34" charset="0"/>
              </a:rPr>
              <a:t>	</a:t>
            </a:r>
            <a:r>
              <a:rPr lang="en-US" dirty="0" smtClean="0">
                <a:latin typeface="Calibri" pitchFamily="34" charset="0"/>
                <a:cs typeface="Calibri" pitchFamily="34" charset="0"/>
              </a:rPr>
              <a:t>… </a:t>
            </a:r>
            <a:r>
              <a:rPr lang="en-US" dirty="0"/>
              <a:t>are conducted by personnel external to the software project, </a:t>
            </a:r>
            <a:r>
              <a:rPr lang="en-US" dirty="0" smtClean="0"/>
              <a:t>to evaluate</a:t>
            </a:r>
            <a:r>
              <a:rPr lang="en-US" dirty="0"/>
              <a:t> compliance </a:t>
            </a:r>
            <a:endParaRPr lang="en-US" dirty="0" smtClean="0"/>
          </a:p>
          <a:p>
            <a:pPr marL="118872" lvl="0" indent="0">
              <a:buNone/>
            </a:pPr>
            <a:r>
              <a:rPr lang="en-US" dirty="0" smtClean="0"/>
              <a:t>with </a:t>
            </a:r>
            <a:r>
              <a:rPr lang="en-US" dirty="0"/>
              <a:t>specifications, standards, contractual agreements, or other criteria.</a:t>
            </a:r>
            <a:endParaRPr lang="en-US" dirty="0">
              <a:latin typeface="Calibri" pitchFamily="34" charset="0"/>
              <a:cs typeface="Calibri" pitchFamily="34" charset="0"/>
            </a:endParaRPr>
          </a:p>
          <a:p>
            <a:pPr marL="118872" lvl="0" indent="0">
              <a:buNone/>
            </a:pPr>
            <a:endParaRPr lang="en-US" b="1" i="1" u="sng" dirty="0" smtClean="0">
              <a:latin typeface="Calibri" pitchFamily="34" charset="0"/>
              <a:cs typeface="Calibri" pitchFamily="34" charset="0"/>
            </a:endParaRPr>
          </a:p>
          <a:p>
            <a:endParaRPr lang="en-US" sz="26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18</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pic>
        <p:nvPicPr>
          <p:cNvPr id="13314" name="Picture 2" descr="E:\uwe\searching-man-74277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504950"/>
            <a:ext cx="2586517" cy="3228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9947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a:xfrm>
            <a:off x="457200" y="1331394"/>
            <a:ext cx="8534400" cy="3469207"/>
          </a:xfrm>
        </p:spPr>
        <p:txBody>
          <a:bodyPr>
            <a:normAutofit fontScale="92500" lnSpcReduction="10000"/>
          </a:bodyPr>
          <a:lstStyle/>
          <a:p>
            <a:pPr marL="118872" lvl="0" indent="0">
              <a:buNone/>
            </a:pPr>
            <a:r>
              <a:rPr lang="en-US" b="1" i="1" u="sng" dirty="0">
                <a:latin typeface="Calibri" pitchFamily="34" charset="0"/>
                <a:cs typeface="Calibri" pitchFamily="34" charset="0"/>
              </a:rPr>
              <a:t>Software audit </a:t>
            </a:r>
            <a:r>
              <a:rPr lang="en-US" b="1" i="1" u="sng" dirty="0" smtClean="0">
                <a:latin typeface="Calibri" pitchFamily="34" charset="0"/>
                <a:cs typeface="Calibri" pitchFamily="34" charset="0"/>
              </a:rPr>
              <a:t>reviews</a:t>
            </a:r>
            <a:endParaRPr lang="en-US" dirty="0"/>
          </a:p>
          <a:p>
            <a:pPr lvl="1"/>
            <a:r>
              <a:rPr lang="en-US" dirty="0"/>
              <a:t>a type of software review in which one or more auditors who are not members of the software development organization conduct </a:t>
            </a:r>
            <a:endParaRPr lang="en-US" dirty="0" smtClean="0"/>
          </a:p>
          <a:p>
            <a:pPr lvl="1"/>
            <a:r>
              <a:rPr lang="en-US" dirty="0" smtClean="0"/>
              <a:t>"</a:t>
            </a:r>
            <a:r>
              <a:rPr lang="en-US" dirty="0"/>
              <a:t>An independent examination of a software product, software process, or set of software processes to assess compliance with specifications, standards, contractual agreements, or other criteria"</a:t>
            </a:r>
            <a:endParaRPr lang="en-US" sz="4000" dirty="0"/>
          </a:p>
          <a:p>
            <a:pPr marL="118872" lvl="0" indent="0">
              <a:buNone/>
            </a:pPr>
            <a:endParaRPr lang="en-US" b="1" i="1" u="sng" dirty="0" smtClean="0">
              <a:latin typeface="Calibri" pitchFamily="34" charset="0"/>
              <a:cs typeface="Calibri" pitchFamily="34" charset="0"/>
            </a:endParaRPr>
          </a:p>
          <a:p>
            <a:endParaRPr lang="en-US" sz="26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19</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14134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1026" name="Picture 2" descr="E:\uwe\Man-With-Question-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438150"/>
            <a:ext cx="4294542" cy="4294543"/>
          </a:xfrm>
          <a:prstGeom prst="rect">
            <a:avLst/>
          </a:prstGeom>
          <a:noFill/>
          <a:extLst>
            <a:ext uri="{909E8E84-426E-40DD-AFC4-6F175D3DCCD1}">
              <a14:hiddenFill xmlns:a14="http://schemas.microsoft.com/office/drawing/2010/main">
                <a:solidFill>
                  <a:srgbClr val="FFFFFF"/>
                </a:solidFill>
              </a14:hiddenFill>
            </a:ext>
          </a:extLst>
        </p:spPr>
      </p:pic>
      <p:sp>
        <p:nvSpPr>
          <p:cNvPr id="6" name="ตัวแทนเนื้อหา 2">
            <a:hlinkClick r:id="" action="ppaction://noaction">
              <a:snd r:embed="rId4" name="chimes.wav"/>
            </a:hlinkClick>
          </p:cNvPr>
          <p:cNvSpPr txBox="1">
            <a:spLocks/>
          </p:cNvSpPr>
          <p:nvPr/>
        </p:nvSpPr>
        <p:spPr>
          <a:xfrm>
            <a:off x="381000" y="1581150"/>
            <a:ext cx="6324600" cy="2819400"/>
          </a:xfrm>
          <a:prstGeom prst="rect">
            <a:avLst/>
          </a:prstGeom>
        </p:spPr>
        <p:txBody>
          <a:bodyPr vert="horz" lIns="54864" tIns="91440" rtlCol="0">
            <a:norm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118872" indent="0" algn="ctr">
              <a:buFont typeface="Wingdings 2"/>
              <a:buNone/>
            </a:pPr>
            <a:r>
              <a:rPr lang="en-US" sz="4800" b="1" i="1" dirty="0" smtClean="0">
                <a:solidFill>
                  <a:srgbClr val="FFC000"/>
                </a:solidFill>
                <a:latin typeface="Calibri" pitchFamily="34" charset="0"/>
                <a:cs typeface="Calibri" pitchFamily="34" charset="0"/>
              </a:rPr>
              <a:t>WHAT  IS  A </a:t>
            </a:r>
          </a:p>
          <a:p>
            <a:pPr marL="118872" indent="0" algn="ctr">
              <a:buFont typeface="Wingdings 2"/>
              <a:buNone/>
            </a:pPr>
            <a:r>
              <a:rPr lang="en-US" sz="4800" b="1" i="1" dirty="0" smtClean="0">
                <a:solidFill>
                  <a:srgbClr val="FFC000"/>
                </a:solidFill>
                <a:latin typeface="Calibri" pitchFamily="34" charset="0"/>
                <a:cs typeface="Calibri" pitchFamily="34" charset="0"/>
              </a:rPr>
              <a:t>SOFTWARE REVIEW?</a:t>
            </a:r>
            <a:endParaRPr lang="en-US" sz="4800" dirty="0" smtClean="0">
              <a:solidFill>
                <a:srgbClr val="FFC000"/>
              </a:solidFill>
              <a:latin typeface="Calibri" pitchFamily="34" charset="0"/>
              <a:cs typeface="Calibri" pitchFamily="34" charset="0"/>
            </a:endParaRPr>
          </a:p>
          <a:p>
            <a:endParaRPr lang="th-TH" dirty="0">
              <a:solidFill>
                <a:srgbClr val="FF0000"/>
              </a:solidFill>
              <a:latin typeface="Calibri" pitchFamily="34" charset="0"/>
              <a:cs typeface="Calibri" pitchFamily="34" charset="0"/>
            </a:endParaRPr>
          </a:p>
        </p:txBody>
      </p:sp>
      <p:sp>
        <p:nvSpPr>
          <p:cNvPr id="8" name="ตัวแทนหมายเลขภาพนิ่ง 7"/>
          <p:cNvSpPr>
            <a:spLocks noGrp="1"/>
          </p:cNvSpPr>
          <p:nvPr>
            <p:ph type="sldNum" sz="quarter" idx="12"/>
          </p:nvPr>
        </p:nvSpPr>
        <p:spPr/>
        <p:txBody>
          <a:bodyPr/>
          <a:lstStyle/>
          <a:p>
            <a:fld id="{784F39FF-7824-4F1E-8D3E-CE6ED7924750}" type="slidenum">
              <a:rPr lang="en-US" smtClean="0"/>
              <a:pPr/>
              <a:t>2</a:t>
            </a:fld>
            <a:endParaRPr lang="en-US"/>
          </a:p>
        </p:txBody>
      </p:sp>
      <p:sp>
        <p:nvSpPr>
          <p:cNvPr id="9" name="ตัวแทนวันที่ 8"/>
          <p:cNvSpPr>
            <a:spLocks noGrp="1"/>
          </p:cNvSpPr>
          <p:nvPr>
            <p:ph type="dt" sz="half" idx="10"/>
          </p:nvPr>
        </p:nvSpPr>
        <p:spPr/>
        <p:txBody>
          <a:bodyPr/>
          <a:lstStyle/>
          <a:p>
            <a:fld id="{FEA1B127-E813-472E-A933-1395607244FB}" type="datetime4">
              <a:rPr lang="en-US" smtClean="0"/>
              <a:t>January 6, 2012</a:t>
            </a:fld>
            <a:endParaRPr lang="en-US"/>
          </a:p>
        </p:txBody>
      </p:sp>
      <p:sp>
        <p:nvSpPr>
          <p:cNvPr id="10" name="ตัวแทนท้ายกระดาษ 9"/>
          <p:cNvSpPr>
            <a:spLocks noGrp="1"/>
          </p:cNvSpPr>
          <p:nvPr>
            <p:ph type="ftr" sz="quarter" idx="11"/>
          </p:nvPr>
        </p:nvSpPr>
        <p:spPr/>
        <p:txBody>
          <a:bodyPr/>
          <a:lstStyle/>
          <a:p>
            <a:r>
              <a:rPr lang="en-US" dirty="0" smtClean="0"/>
              <a:t>IT Quality and Software Test - Software Review Techniques</a:t>
            </a:r>
            <a:endParaRPr lang="en-US" dirty="0"/>
          </a:p>
        </p:txBody>
      </p:sp>
    </p:spTree>
    <p:extLst>
      <p:ext uri="{BB962C8B-B14F-4D97-AF65-F5344CB8AC3E}">
        <p14:creationId xmlns:p14="http://schemas.microsoft.com/office/powerpoint/2010/main" val="2647426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a:xfrm>
            <a:off x="457200" y="1331394"/>
            <a:ext cx="8534400" cy="3469207"/>
          </a:xfrm>
        </p:spPr>
        <p:txBody>
          <a:bodyPr>
            <a:normAutofit/>
          </a:bodyPr>
          <a:lstStyle/>
          <a:p>
            <a:pPr marL="118872" lvl="0" indent="0">
              <a:buNone/>
            </a:pPr>
            <a:r>
              <a:rPr lang="en-US" b="1" i="1" u="sng" dirty="0">
                <a:latin typeface="Calibri" pitchFamily="34" charset="0"/>
                <a:cs typeface="Calibri" pitchFamily="34" charset="0"/>
              </a:rPr>
              <a:t>Software audit </a:t>
            </a:r>
            <a:r>
              <a:rPr lang="en-US" b="1" i="1" u="sng" dirty="0" smtClean="0">
                <a:latin typeface="Calibri" pitchFamily="34" charset="0"/>
                <a:cs typeface="Calibri" pitchFamily="34" charset="0"/>
              </a:rPr>
              <a:t>reviews</a:t>
            </a:r>
          </a:p>
          <a:p>
            <a:r>
              <a:rPr lang="en-US" dirty="0" smtClean="0"/>
              <a:t>The </a:t>
            </a:r>
            <a:r>
              <a:rPr lang="en-US" dirty="0"/>
              <a:t>purpose of a software audit </a:t>
            </a:r>
            <a:endParaRPr lang="en-US" dirty="0" smtClean="0"/>
          </a:p>
          <a:p>
            <a:pPr lvl="1"/>
            <a:r>
              <a:rPr lang="en-US" dirty="0"/>
              <a:t>T</a:t>
            </a:r>
            <a:r>
              <a:rPr lang="en-US" dirty="0" smtClean="0"/>
              <a:t>o </a:t>
            </a:r>
            <a:r>
              <a:rPr lang="en-US" dirty="0"/>
              <a:t>provide an independent evaluation of conformance of software products and processes to applicable regulations, standards, guidelines, plans, and procedures"</a:t>
            </a:r>
          </a:p>
          <a:p>
            <a:pPr marL="118872" lvl="0" indent="0">
              <a:buNone/>
            </a:pPr>
            <a:endParaRPr lang="en-US" b="1" i="1" u="sng" dirty="0" smtClean="0">
              <a:latin typeface="Calibri" pitchFamily="34" charset="0"/>
              <a:cs typeface="Calibri" pitchFamily="34" charset="0"/>
            </a:endParaRPr>
          </a:p>
          <a:p>
            <a:endParaRPr lang="en-US" sz="2600"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20</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47300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21</a:t>
            </a:fld>
            <a:endParaRPr lang="en-US"/>
          </a:p>
        </p:txBody>
      </p:sp>
      <p:sp>
        <p:nvSpPr>
          <p:cNvPr id="5" name="สี่เหลี่ยมผืนผ้า 4">
            <a:hlinkClick r:id="rId2" action="ppaction://hlinksldjump"/>
          </p:cNvPr>
          <p:cNvSpPr/>
          <p:nvPr/>
        </p:nvSpPr>
        <p:spPr>
          <a:xfrm>
            <a:off x="914400" y="1675838"/>
            <a:ext cx="5867400" cy="584775"/>
          </a:xfrm>
          <a:prstGeom prst="rect">
            <a:avLst/>
          </a:prstGeom>
        </p:spPr>
        <p:txBody>
          <a:bodyPr wrap="square">
            <a:spAutoFit/>
          </a:bodyPr>
          <a:lstStyle/>
          <a:p>
            <a:pPr marL="690372" lvl="0" indent="-571500">
              <a:buFont typeface="Arial" pitchFamily="34" charset="0"/>
              <a:buChar char="•"/>
            </a:pPr>
            <a:r>
              <a:rPr lang="en-US" sz="3200" b="1" i="1" dirty="0">
                <a:solidFill>
                  <a:srgbClr val="FF7C80"/>
                </a:solidFill>
                <a:latin typeface="Calibri" pitchFamily="34" charset="0"/>
                <a:cs typeface="Calibri" pitchFamily="34" charset="0"/>
              </a:rPr>
              <a:t>Software Peer Reviews</a:t>
            </a:r>
          </a:p>
        </p:txBody>
      </p:sp>
      <p:sp>
        <p:nvSpPr>
          <p:cNvPr id="6" name="ชื่อเรื่อง 1"/>
          <p:cNvSpPr txBox="1">
            <a:spLocks/>
          </p:cNvSpPr>
          <p:nvPr/>
        </p:nvSpPr>
        <p:spPr>
          <a:xfrm>
            <a:off x="457200" y="590550"/>
            <a:ext cx="8229600" cy="939546"/>
          </a:xfrm>
          <a:prstGeom prst="rect">
            <a:avLst/>
          </a:prstGeom>
        </p:spPr>
        <p:txBody>
          <a:bodyPr>
            <a:normAutofit/>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sz="4000" dirty="0" smtClean="0">
                <a:effectLst>
                  <a:outerShdw blurRad="38100" dist="38100" dir="2700000" algn="tl">
                    <a:srgbClr val="000000">
                      <a:alpha val="43137"/>
                    </a:srgbClr>
                  </a:outerShdw>
                </a:effectLst>
              </a:rPr>
              <a:t>Categories of Software Reviews</a:t>
            </a:r>
            <a:endParaRPr lang="th-TH" sz="4000" dirty="0">
              <a:effectLst>
                <a:outerShdw blurRad="38100" dist="38100" dir="2700000" algn="tl">
                  <a:srgbClr val="000000">
                    <a:alpha val="43137"/>
                  </a:srgbClr>
                </a:outerShdw>
              </a:effectLst>
            </a:endParaRPr>
          </a:p>
        </p:txBody>
      </p:sp>
      <p:sp>
        <p:nvSpPr>
          <p:cNvPr id="7" name="สี่เหลี่ยมผืนผ้า 6">
            <a:hlinkClick r:id="rId3" action="ppaction://hlinksldjump"/>
          </p:cNvPr>
          <p:cNvSpPr/>
          <p:nvPr/>
        </p:nvSpPr>
        <p:spPr>
          <a:xfrm>
            <a:off x="1295400" y="2455057"/>
            <a:ext cx="6934200" cy="584775"/>
          </a:xfrm>
          <a:prstGeom prst="rect">
            <a:avLst/>
          </a:prstGeom>
        </p:spPr>
        <p:txBody>
          <a:bodyPr wrap="square">
            <a:spAutoFit/>
          </a:bodyPr>
          <a:lstStyle/>
          <a:p>
            <a:pPr marL="457200" indent="-457200">
              <a:buFont typeface="Arial" pitchFamily="34" charset="0"/>
              <a:buChar char="•"/>
            </a:pPr>
            <a:r>
              <a:rPr lang="en-US" sz="3200" b="1" i="1" dirty="0">
                <a:solidFill>
                  <a:srgbClr val="FF7C80"/>
                </a:solidFill>
              </a:rPr>
              <a:t>Software management reviews</a:t>
            </a:r>
            <a:r>
              <a:rPr lang="en-US" sz="3200" i="1" dirty="0">
                <a:solidFill>
                  <a:srgbClr val="FF7C80"/>
                </a:solidFill>
              </a:rPr>
              <a:t> </a:t>
            </a:r>
          </a:p>
        </p:txBody>
      </p:sp>
      <p:sp>
        <p:nvSpPr>
          <p:cNvPr id="8" name="สี่เหลี่ยมผืนผ้า 7">
            <a:hlinkClick r:id="rId4" action="ppaction://hlinksldjump"/>
          </p:cNvPr>
          <p:cNvSpPr/>
          <p:nvPr/>
        </p:nvSpPr>
        <p:spPr>
          <a:xfrm>
            <a:off x="1563372" y="3282375"/>
            <a:ext cx="4569456" cy="584775"/>
          </a:xfrm>
          <a:prstGeom prst="rect">
            <a:avLst/>
          </a:prstGeom>
        </p:spPr>
        <p:txBody>
          <a:bodyPr wrap="none">
            <a:spAutoFit/>
          </a:bodyPr>
          <a:lstStyle/>
          <a:p>
            <a:pPr marL="457200" indent="-457200">
              <a:buFont typeface="Arial" pitchFamily="34" charset="0"/>
              <a:buChar char="•"/>
            </a:pPr>
            <a:r>
              <a:rPr lang="en-US" sz="3200" b="1" i="1" dirty="0">
                <a:solidFill>
                  <a:srgbClr val="FF7C80"/>
                </a:solidFill>
                <a:latin typeface="Calibri" pitchFamily="34" charset="0"/>
                <a:cs typeface="Calibri" pitchFamily="34" charset="0"/>
              </a:rPr>
              <a:t>Software audit reviews</a:t>
            </a:r>
            <a:endParaRPr lang="th-TH" sz="3200" b="1" i="1" dirty="0">
              <a:solidFill>
                <a:srgbClr val="FF7C80"/>
              </a:solidFill>
              <a:latin typeface="Calibri" pitchFamily="34" charset="0"/>
              <a:cs typeface="Calibri" pitchFamily="34" charset="0"/>
            </a:endParaRPr>
          </a:p>
        </p:txBody>
      </p:sp>
    </p:spTree>
    <p:extLst>
      <p:ext uri="{BB962C8B-B14F-4D97-AF65-F5344CB8AC3E}">
        <p14:creationId xmlns:p14="http://schemas.microsoft.com/office/powerpoint/2010/main" val="24929173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22</a:t>
            </a:fld>
            <a:endParaRPr lang="en-US"/>
          </a:p>
        </p:txBody>
      </p:sp>
      <p:sp>
        <p:nvSpPr>
          <p:cNvPr id="5" name="สี่เหลี่ยมผืนผ้า 4"/>
          <p:cNvSpPr/>
          <p:nvPr/>
        </p:nvSpPr>
        <p:spPr>
          <a:xfrm>
            <a:off x="327485" y="438150"/>
            <a:ext cx="4198393" cy="461665"/>
          </a:xfrm>
          <a:prstGeom prst="rect">
            <a:avLst/>
          </a:prstGeom>
        </p:spPr>
        <p:txBody>
          <a:bodyPr wrap="none">
            <a:spAutoFit/>
          </a:bodyPr>
          <a:lstStyle/>
          <a:p>
            <a:r>
              <a:rPr lang="en-US" sz="2400" b="1" i="1" dirty="0">
                <a:latin typeface="Calibri" pitchFamily="34" charset="0"/>
                <a:cs typeface="Calibri" pitchFamily="34" charset="0"/>
              </a:rPr>
              <a:t>What is software peer reviews?</a:t>
            </a:r>
          </a:p>
        </p:txBody>
      </p:sp>
      <p:sp>
        <p:nvSpPr>
          <p:cNvPr id="6" name="สี่เหลี่ยมผืนผ้า 5"/>
          <p:cNvSpPr/>
          <p:nvPr/>
        </p:nvSpPr>
        <p:spPr>
          <a:xfrm>
            <a:off x="303557" y="1581150"/>
            <a:ext cx="5335243" cy="461665"/>
          </a:xfrm>
          <a:prstGeom prst="rect">
            <a:avLst/>
          </a:prstGeom>
        </p:spPr>
        <p:txBody>
          <a:bodyPr wrap="none">
            <a:spAutoFit/>
          </a:bodyPr>
          <a:lstStyle/>
          <a:p>
            <a:r>
              <a:rPr lang="en-US" sz="2400" b="1" i="1" dirty="0">
                <a:latin typeface="Calibri" pitchFamily="34" charset="0"/>
                <a:cs typeface="Calibri" pitchFamily="34" charset="0"/>
              </a:rPr>
              <a:t>What is software management reviews?</a:t>
            </a:r>
          </a:p>
        </p:txBody>
      </p:sp>
      <p:sp>
        <p:nvSpPr>
          <p:cNvPr id="7" name="สี่เหลี่ยมผืนผ้า 6"/>
          <p:cNvSpPr/>
          <p:nvPr/>
        </p:nvSpPr>
        <p:spPr>
          <a:xfrm>
            <a:off x="327213" y="2952750"/>
            <a:ext cx="4294574" cy="461665"/>
          </a:xfrm>
          <a:prstGeom prst="rect">
            <a:avLst/>
          </a:prstGeom>
        </p:spPr>
        <p:txBody>
          <a:bodyPr wrap="none">
            <a:spAutoFit/>
          </a:bodyPr>
          <a:lstStyle/>
          <a:p>
            <a:r>
              <a:rPr lang="en-US" sz="2400" b="1" i="1" dirty="0">
                <a:latin typeface="Calibri" pitchFamily="34" charset="0"/>
                <a:cs typeface="Calibri" pitchFamily="34" charset="0"/>
              </a:rPr>
              <a:t>What is software audit reviews?</a:t>
            </a:r>
          </a:p>
        </p:txBody>
      </p:sp>
      <p:pic>
        <p:nvPicPr>
          <p:cNvPr id="1026" name="Picture 2" descr="E:\uwe\Marriage Counselor - Questions &amp; Answe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6047" y="649964"/>
            <a:ext cx="3695636" cy="3695636"/>
          </a:xfrm>
          <a:prstGeom prst="rect">
            <a:avLst/>
          </a:prstGeom>
          <a:noFill/>
          <a:extLst>
            <a:ext uri="{909E8E84-426E-40DD-AFC4-6F175D3DCCD1}">
              <a14:hiddenFill xmlns:a14="http://schemas.microsoft.com/office/drawing/2010/main">
                <a:solidFill>
                  <a:srgbClr val="FFFFFF"/>
                </a:solidFill>
              </a14:hiddenFill>
            </a:ext>
          </a:extLst>
        </p:spPr>
      </p:pic>
      <p:sp>
        <p:nvSpPr>
          <p:cNvPr id="8" name="สี่เหลี่ยมผืนผ้า 7"/>
          <p:cNvSpPr/>
          <p:nvPr/>
        </p:nvSpPr>
        <p:spPr>
          <a:xfrm>
            <a:off x="331693" y="895350"/>
            <a:ext cx="5840507" cy="400110"/>
          </a:xfrm>
          <a:prstGeom prst="rect">
            <a:avLst/>
          </a:prstGeom>
        </p:spPr>
        <p:txBody>
          <a:bodyPr wrap="square">
            <a:spAutoFit/>
          </a:bodyPr>
          <a:lstStyle/>
          <a:p>
            <a:r>
              <a:rPr lang="en-US" sz="2000" i="1" dirty="0" smtClean="0">
                <a:solidFill>
                  <a:schemeClr val="bg2">
                    <a:lumMod val="25000"/>
                  </a:schemeClr>
                </a:solidFill>
              </a:rPr>
              <a:t>&gt;&gt; evaluates </a:t>
            </a:r>
            <a:r>
              <a:rPr lang="en-US" sz="2000" i="1" dirty="0">
                <a:solidFill>
                  <a:schemeClr val="bg2">
                    <a:lumMod val="25000"/>
                  </a:schemeClr>
                </a:solidFill>
              </a:rPr>
              <a:t>the technical quality of software products</a:t>
            </a:r>
            <a:endParaRPr lang="th-TH" sz="2000" i="1" dirty="0">
              <a:solidFill>
                <a:schemeClr val="bg2">
                  <a:lumMod val="25000"/>
                </a:schemeClr>
              </a:solidFill>
            </a:endParaRPr>
          </a:p>
        </p:txBody>
      </p:sp>
      <p:sp>
        <p:nvSpPr>
          <p:cNvPr id="9" name="สี่เหลี่ยมผืนผ้า 8"/>
          <p:cNvSpPr/>
          <p:nvPr/>
        </p:nvSpPr>
        <p:spPr>
          <a:xfrm>
            <a:off x="339250" y="2031575"/>
            <a:ext cx="4799412" cy="707886"/>
          </a:xfrm>
          <a:prstGeom prst="rect">
            <a:avLst/>
          </a:prstGeom>
        </p:spPr>
        <p:txBody>
          <a:bodyPr wrap="square">
            <a:spAutoFit/>
          </a:bodyPr>
          <a:lstStyle/>
          <a:p>
            <a:r>
              <a:rPr lang="en-US" sz="2000" i="1" dirty="0" smtClean="0">
                <a:solidFill>
                  <a:schemeClr val="bg2">
                    <a:lumMod val="25000"/>
                  </a:schemeClr>
                </a:solidFill>
              </a:rPr>
              <a:t>&gt;&gt; a </a:t>
            </a:r>
            <a:r>
              <a:rPr lang="en-US" sz="2000" i="1" dirty="0">
                <a:solidFill>
                  <a:schemeClr val="bg2">
                    <a:lumMod val="25000"/>
                  </a:schemeClr>
                </a:solidFill>
              </a:rPr>
              <a:t>management study into a project's status and allocation of resources</a:t>
            </a:r>
            <a:endParaRPr lang="th-TH" sz="2000" i="1" dirty="0">
              <a:solidFill>
                <a:schemeClr val="bg2">
                  <a:lumMod val="25000"/>
                </a:schemeClr>
              </a:solidFill>
            </a:endParaRPr>
          </a:p>
        </p:txBody>
      </p:sp>
      <p:sp>
        <p:nvSpPr>
          <p:cNvPr id="10" name="สี่เหลี่ยมผืนผ้า 9"/>
          <p:cNvSpPr/>
          <p:nvPr/>
        </p:nvSpPr>
        <p:spPr>
          <a:xfrm>
            <a:off x="304800" y="3414415"/>
            <a:ext cx="5298143" cy="1015663"/>
          </a:xfrm>
          <a:prstGeom prst="rect">
            <a:avLst/>
          </a:prstGeom>
        </p:spPr>
        <p:txBody>
          <a:bodyPr wrap="square">
            <a:spAutoFit/>
          </a:bodyPr>
          <a:lstStyle/>
          <a:p>
            <a:r>
              <a:rPr lang="en-US" sz="2000" i="1" dirty="0" smtClean="0">
                <a:solidFill>
                  <a:schemeClr val="bg2">
                    <a:lumMod val="25000"/>
                  </a:schemeClr>
                </a:solidFill>
              </a:rPr>
              <a:t>&gt;&gt; an </a:t>
            </a:r>
            <a:r>
              <a:rPr lang="en-US" sz="2000" i="1" dirty="0">
                <a:solidFill>
                  <a:schemeClr val="bg2">
                    <a:lumMod val="25000"/>
                  </a:schemeClr>
                </a:solidFill>
              </a:rPr>
              <a:t>externally conducted audit into a project's compliance to specifications, contractual agreements, and other criteria.</a:t>
            </a:r>
            <a:endParaRPr lang="th-TH" sz="2000" i="1" dirty="0">
              <a:solidFill>
                <a:schemeClr val="bg2">
                  <a:lumMod val="25000"/>
                </a:schemeClr>
              </a:solidFill>
            </a:endParaRPr>
          </a:p>
        </p:txBody>
      </p:sp>
    </p:spTree>
    <p:extLst>
      <p:ext uri="{BB962C8B-B14F-4D97-AF65-F5344CB8AC3E}">
        <p14:creationId xmlns:p14="http://schemas.microsoft.com/office/powerpoint/2010/main" val="175417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0.70"/>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uwe\question-mark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76" y="209550"/>
            <a:ext cx="3571875"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23</a:t>
            </a:fld>
            <a:endParaRPr lang="en-US"/>
          </a:p>
        </p:txBody>
      </p:sp>
      <p:sp>
        <p:nvSpPr>
          <p:cNvPr id="11" name="สี่เหลี่ยมผืนผ้า 10"/>
          <p:cNvSpPr/>
          <p:nvPr/>
        </p:nvSpPr>
        <p:spPr>
          <a:xfrm>
            <a:off x="3276600" y="1504950"/>
            <a:ext cx="5437094" cy="1815882"/>
          </a:xfrm>
          <a:prstGeom prst="rect">
            <a:avLst/>
          </a:prstGeom>
        </p:spPr>
        <p:txBody>
          <a:bodyPr wrap="square">
            <a:spAutoFit/>
          </a:bodyPr>
          <a:lstStyle/>
          <a:p>
            <a:pPr algn="ctr"/>
            <a:r>
              <a:rPr lang="en-US" sz="2800" b="1" i="1" dirty="0"/>
              <a:t>What are the distinction or different between peer reviews, management reviews, and audit reviews?</a:t>
            </a:r>
            <a:endParaRPr lang="th-TH" sz="2800" dirty="0"/>
          </a:p>
        </p:txBody>
      </p:sp>
    </p:spTree>
    <p:extLst>
      <p:ext uri="{BB962C8B-B14F-4D97-AF65-F5344CB8AC3E}">
        <p14:creationId xmlns:p14="http://schemas.microsoft.com/office/powerpoint/2010/main" val="1590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dirty="0" smtClean="0"/>
              <a:t>Distinction</a:t>
            </a:r>
            <a:endParaRPr lang="th-TH"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24</a:t>
            </a:fld>
            <a:endParaRPr lang="en-US"/>
          </a:p>
        </p:txBody>
      </p:sp>
      <p:sp>
        <p:nvSpPr>
          <p:cNvPr id="7" name="ตัวแทนเนื้อหา 6"/>
          <p:cNvSpPr>
            <a:spLocks noGrp="1"/>
          </p:cNvSpPr>
          <p:nvPr>
            <p:ph idx="1"/>
          </p:nvPr>
        </p:nvSpPr>
        <p:spPr>
          <a:xfrm>
            <a:off x="457200" y="1331394"/>
            <a:ext cx="8229600" cy="3610219"/>
          </a:xfrm>
          <a:prstGeom prst="rect">
            <a:avLst/>
          </a:prstGeom>
        </p:spPr>
        <p:txBody>
          <a:bodyPr wrap="square">
            <a:spAutoFit/>
          </a:bodyPr>
          <a:lstStyle/>
          <a:p>
            <a:r>
              <a:rPr lang="en-US" sz="2400" b="1" dirty="0"/>
              <a:t>Peer reviews </a:t>
            </a:r>
            <a:r>
              <a:rPr lang="en-US" sz="2400" dirty="0"/>
              <a:t>are distinct from </a:t>
            </a:r>
            <a:endParaRPr lang="en-US" sz="2400" dirty="0" smtClean="0"/>
          </a:p>
          <a:p>
            <a:pPr marL="578358" lvl="1" indent="-285750">
              <a:buFont typeface="Arial" pitchFamily="34" charset="0"/>
              <a:buChar char="•"/>
            </a:pPr>
            <a:r>
              <a:rPr lang="en-US" sz="2400" i="1" dirty="0" smtClean="0">
                <a:effectLst>
                  <a:outerShdw blurRad="38100" dist="38100" dir="2700000" algn="tl">
                    <a:srgbClr val="000000">
                      <a:alpha val="43137"/>
                    </a:srgbClr>
                  </a:outerShdw>
                </a:effectLst>
              </a:rPr>
              <a:t>management </a:t>
            </a:r>
            <a:r>
              <a:rPr lang="en-US" sz="2400" i="1" dirty="0">
                <a:effectLst>
                  <a:outerShdw blurRad="38100" dist="38100" dir="2700000" algn="tl">
                    <a:srgbClr val="000000">
                      <a:alpha val="43137"/>
                    </a:srgbClr>
                  </a:outerShdw>
                </a:effectLst>
              </a:rPr>
              <a:t>reviews</a:t>
            </a:r>
            <a:r>
              <a:rPr lang="en-US" sz="2400" dirty="0">
                <a:effectLst>
                  <a:outerShdw blurRad="38100" dist="38100" dir="2700000" algn="tl">
                    <a:srgbClr val="000000">
                      <a:alpha val="43137"/>
                    </a:srgbClr>
                  </a:outerShdw>
                </a:effectLst>
              </a:rPr>
              <a:t>, </a:t>
            </a:r>
            <a:r>
              <a:rPr lang="en-US" sz="2400" dirty="0"/>
              <a:t>which are conducted by management representatives rather than by </a:t>
            </a:r>
            <a:r>
              <a:rPr lang="en-US" sz="2400" dirty="0" smtClean="0"/>
              <a:t>colleagues</a:t>
            </a:r>
            <a:r>
              <a:rPr lang="en-US" sz="2400" dirty="0"/>
              <a:t>, and for management and control purposes rather than for technical evaluation. </a:t>
            </a:r>
            <a:endParaRPr lang="en-US" sz="2400" dirty="0" smtClean="0"/>
          </a:p>
          <a:p>
            <a:pPr marL="578358" lvl="1" indent="-285750">
              <a:buFont typeface="Arial" pitchFamily="34" charset="0"/>
              <a:buChar char="•"/>
            </a:pPr>
            <a:r>
              <a:rPr lang="en-US" sz="2400" i="1" dirty="0">
                <a:effectLst>
                  <a:outerShdw blurRad="38100" dist="38100" dir="2700000" algn="tl">
                    <a:srgbClr val="000000">
                      <a:alpha val="43137"/>
                    </a:srgbClr>
                  </a:outerShdw>
                </a:effectLst>
              </a:rPr>
              <a:t>software audit reviews</a:t>
            </a:r>
            <a:r>
              <a:rPr lang="en-US" sz="2400" dirty="0"/>
              <a:t>, which are conducted by personnel external to the project, to evaluate compliance with specifications, standards, contractual agreements, or other criteria.</a:t>
            </a:r>
            <a:endParaRPr lang="th-TH" sz="2400" dirty="0"/>
          </a:p>
        </p:txBody>
      </p:sp>
    </p:spTree>
    <p:extLst>
      <p:ext uri="{BB962C8B-B14F-4D97-AF65-F5344CB8AC3E}">
        <p14:creationId xmlns:p14="http://schemas.microsoft.com/office/powerpoint/2010/main" val="23394130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dirty="0" smtClean="0"/>
              <a:t>Distinction (</a:t>
            </a:r>
            <a:r>
              <a:rPr lang="en-US" dirty="0" err="1" smtClean="0"/>
              <a:t>con’t</a:t>
            </a:r>
            <a:r>
              <a:rPr lang="en-US" dirty="0" smtClean="0"/>
              <a:t>)</a:t>
            </a:r>
            <a:endParaRPr lang="th-TH"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25</a:t>
            </a:fld>
            <a:endParaRPr lang="en-US"/>
          </a:p>
        </p:txBody>
      </p:sp>
      <p:sp>
        <p:nvSpPr>
          <p:cNvPr id="7" name="ตัวแทนเนื้อหา 6"/>
          <p:cNvSpPr>
            <a:spLocks noGrp="1"/>
          </p:cNvSpPr>
          <p:nvPr>
            <p:ph idx="1"/>
          </p:nvPr>
        </p:nvSpPr>
        <p:spPr>
          <a:xfrm>
            <a:off x="457200" y="1331394"/>
            <a:ext cx="8229600" cy="2871555"/>
          </a:xfrm>
          <a:prstGeom prst="rect">
            <a:avLst/>
          </a:prstGeom>
        </p:spPr>
        <p:txBody>
          <a:bodyPr wrap="square">
            <a:spAutoFit/>
          </a:bodyPr>
          <a:lstStyle/>
          <a:p>
            <a:r>
              <a:rPr lang="en-US" sz="2400" b="1" dirty="0"/>
              <a:t>Software audits </a:t>
            </a:r>
            <a:r>
              <a:rPr lang="en-US" sz="2400" dirty="0"/>
              <a:t>are distinct from </a:t>
            </a:r>
            <a:endParaRPr lang="en-US" sz="2400" dirty="0" smtClean="0"/>
          </a:p>
          <a:p>
            <a:pPr lvl="1"/>
            <a:r>
              <a:rPr lang="en-US" sz="2400" i="1" dirty="0" smtClean="0">
                <a:effectLst>
                  <a:outerShdw blurRad="38100" dist="38100" dir="2700000" algn="tl">
                    <a:srgbClr val="000000">
                      <a:alpha val="43137"/>
                    </a:srgbClr>
                  </a:outerShdw>
                </a:effectLst>
              </a:rPr>
              <a:t>software </a:t>
            </a:r>
            <a:r>
              <a:rPr lang="en-US" sz="2400" i="1" dirty="0">
                <a:effectLst>
                  <a:outerShdw blurRad="38100" dist="38100" dir="2700000" algn="tl">
                    <a:srgbClr val="000000">
                      <a:alpha val="43137"/>
                    </a:srgbClr>
                  </a:outerShdw>
                </a:effectLst>
              </a:rPr>
              <a:t>peer reviews</a:t>
            </a:r>
            <a:r>
              <a:rPr lang="en-US" sz="2400" dirty="0"/>
              <a:t> </a:t>
            </a:r>
            <a:r>
              <a:rPr lang="en-US" sz="2400" i="1" dirty="0">
                <a:effectLst>
                  <a:outerShdw blurRad="38100" dist="38100" dir="2700000" algn="tl">
                    <a:srgbClr val="000000">
                      <a:alpha val="43137"/>
                    </a:srgbClr>
                  </a:outerShdw>
                </a:effectLst>
              </a:rPr>
              <a:t>and software management reviews</a:t>
            </a:r>
            <a:r>
              <a:rPr lang="en-US" sz="2400" dirty="0"/>
              <a:t> </a:t>
            </a:r>
            <a:endParaRPr lang="en-US" sz="2400" dirty="0" smtClean="0"/>
          </a:p>
          <a:p>
            <a:pPr lvl="2"/>
            <a:r>
              <a:rPr lang="en-US" dirty="0" smtClean="0"/>
              <a:t> </a:t>
            </a:r>
            <a:r>
              <a:rPr lang="en-US" dirty="0"/>
              <a:t>they are conducted by personnel external to, and independent of, the software development organization, and are concerned with compliance of products or processes, rather than with their technical content, technical quality, or managerial implications.</a:t>
            </a:r>
          </a:p>
        </p:txBody>
      </p:sp>
    </p:spTree>
    <p:extLst>
      <p:ext uri="{BB962C8B-B14F-4D97-AF65-F5344CB8AC3E}">
        <p14:creationId xmlns:p14="http://schemas.microsoft.com/office/powerpoint/2010/main" val="12472624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26</a:t>
            </a:fld>
            <a:endParaRPr lang="en-US"/>
          </a:p>
        </p:txBody>
      </p:sp>
      <p:sp>
        <p:nvSpPr>
          <p:cNvPr id="5" name="สี่เหลี่ยมผืนผ้า 4"/>
          <p:cNvSpPr/>
          <p:nvPr/>
        </p:nvSpPr>
        <p:spPr>
          <a:xfrm>
            <a:off x="533400" y="2114550"/>
            <a:ext cx="8013348" cy="584775"/>
          </a:xfrm>
          <a:prstGeom prst="rect">
            <a:avLst/>
          </a:prstGeom>
        </p:spPr>
        <p:txBody>
          <a:bodyPr wrap="none">
            <a:spAutoFit/>
          </a:bodyPr>
          <a:lstStyle/>
          <a:p>
            <a:r>
              <a:rPr lang="en-US" sz="3200" b="1" dirty="0"/>
              <a:t>IEEE 1028 generic process for formal reviews</a:t>
            </a:r>
            <a:endParaRPr lang="en-US" sz="3200" dirty="0">
              <a:latin typeface="Calibri" pitchFamily="34" charset="0"/>
              <a:cs typeface="Calibri" pitchFamily="34" charset="0"/>
            </a:endParaRPr>
          </a:p>
        </p:txBody>
      </p:sp>
    </p:spTree>
    <p:extLst>
      <p:ext uri="{BB962C8B-B14F-4D97-AF65-F5344CB8AC3E}">
        <p14:creationId xmlns:p14="http://schemas.microsoft.com/office/powerpoint/2010/main" val="3074504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8839200" cy="3809999"/>
          </a:xfrm>
        </p:spPr>
        <p:txBody>
          <a:bodyPr>
            <a:noAutofit/>
          </a:bodyPr>
          <a:lstStyle/>
          <a:p>
            <a:r>
              <a:rPr lang="en-US" sz="2800" dirty="0" smtClean="0"/>
              <a:t>IEEE Std 1028 defines a common set of activities for "formal" reviews (with some variations, especially for software audit). </a:t>
            </a:r>
          </a:p>
          <a:p>
            <a:r>
              <a:rPr lang="en-US" sz="2800" dirty="0" smtClean="0"/>
              <a:t>The sequence of activities is largely based on the software inspection process originally developed at IBM by </a:t>
            </a:r>
            <a:r>
              <a:rPr lang="en-US" sz="2800" i="1" dirty="0" smtClean="0">
                <a:solidFill>
                  <a:schemeClr val="tx1">
                    <a:lumMod val="65000"/>
                    <a:lumOff val="35000"/>
                  </a:schemeClr>
                </a:solidFill>
              </a:rPr>
              <a:t>Michael Fagan. </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27</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2873063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4953000" cy="3809999"/>
          </a:xfrm>
        </p:spPr>
        <p:txBody>
          <a:bodyPr>
            <a:noAutofit/>
          </a:bodyPr>
          <a:lstStyle/>
          <a:p>
            <a:r>
              <a:rPr lang="en-US" sz="2800" dirty="0" smtClean="0"/>
              <a:t>Differing types of review may apply this structure with varying degrees of rigor, but all activities are mandatory for inspection:</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28</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5122" name="Picture 2" descr="E:\uwe\Management_Review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4277" y="1516607"/>
            <a:ext cx="3534075" cy="264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31779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6781800" cy="3809999"/>
          </a:xfrm>
        </p:spPr>
        <p:txBody>
          <a:bodyPr>
            <a:noAutofit/>
          </a:bodyPr>
          <a:lstStyle/>
          <a:p>
            <a:pPr>
              <a:buNone/>
            </a:pPr>
            <a:r>
              <a:rPr lang="en-US" sz="2400" b="1" dirty="0" smtClean="0"/>
              <a:t>0. [Entry evaluation]:</a:t>
            </a:r>
            <a:r>
              <a:rPr lang="en-US" sz="2400" dirty="0" smtClean="0"/>
              <a:t> </a:t>
            </a:r>
          </a:p>
          <a:p>
            <a:pPr>
              <a:buNone/>
            </a:pPr>
            <a:r>
              <a:rPr lang="en-US" sz="2400" i="1" dirty="0"/>
              <a:t>	</a:t>
            </a:r>
            <a:r>
              <a:rPr lang="en-US" sz="2400" i="1" dirty="0" smtClean="0"/>
              <a:t>	</a:t>
            </a:r>
            <a:r>
              <a:rPr lang="en-US" sz="2400" dirty="0" smtClean="0"/>
              <a:t>The Review Leader uses a standard checklist of entry criteria to ensure that optimum conditions exist for a successful review.</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29</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6147" name="Picture 3" descr="E:\uwe\review-ic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2419350"/>
            <a:ext cx="211495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865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Software Review</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A </a:t>
            </a:r>
            <a:r>
              <a:rPr lang="en-US" b="1" dirty="0" smtClean="0"/>
              <a:t>software review</a:t>
            </a:r>
            <a:r>
              <a:rPr lang="en-US" dirty="0" smtClean="0"/>
              <a:t> is a process or meeting during which a software product is examined by a project personnel, managers, users, customers, user representatives, or other interested parties for comment or approval</a:t>
            </a:r>
            <a:endParaRPr lang="en-US" dirty="0"/>
          </a:p>
        </p:txBody>
      </p:sp>
      <p:sp>
        <p:nvSpPr>
          <p:cNvPr id="4" name="Rectangle 3"/>
          <p:cNvSpPr/>
          <p:nvPr/>
        </p:nvSpPr>
        <p:spPr>
          <a:xfrm>
            <a:off x="5791200" y="4520717"/>
            <a:ext cx="3007555" cy="246221"/>
          </a:xfrm>
          <a:prstGeom prst="rect">
            <a:avLst/>
          </a:prstGeom>
        </p:spPr>
        <p:txBody>
          <a:bodyPr wrap="none">
            <a:spAutoFit/>
          </a:bodyPr>
          <a:lstStyle/>
          <a:p>
            <a:r>
              <a:rPr lang="en-US" sz="1000" dirty="0">
                <a:latin typeface="Calibri" pitchFamily="34" charset="0"/>
                <a:cs typeface="Calibri" pitchFamily="34" charset="0"/>
              </a:rPr>
              <a:t>Source: </a:t>
            </a:r>
            <a:r>
              <a:rPr lang="en-US" sz="1000" dirty="0" smtClean="0">
                <a:latin typeface="Calibri" pitchFamily="34" charset="0"/>
                <a:cs typeface="Calibri" pitchFamily="34" charset="0"/>
              </a:rPr>
              <a:t> </a:t>
            </a:r>
            <a:r>
              <a:rPr lang="en-US" sz="1000" dirty="0" smtClean="0"/>
              <a:t>http://en.wikipedia.org/wiki/Software_review</a:t>
            </a:r>
            <a:endParaRPr lang="en-US" sz="1000" dirty="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a:t>
            </a:fld>
            <a:endParaRPr lang="en-US"/>
          </a:p>
        </p:txBody>
      </p:sp>
      <p:sp>
        <p:nvSpPr>
          <p:cNvPr id="8" name="ตัวแทนวันที่ 7"/>
          <p:cNvSpPr>
            <a:spLocks noGrp="1"/>
          </p:cNvSpPr>
          <p:nvPr>
            <p:ph type="dt" sz="half" idx="10"/>
          </p:nvPr>
        </p:nvSpPr>
        <p:spPr/>
        <p:txBody>
          <a:bodyPr/>
          <a:lstStyle/>
          <a:p>
            <a:fld id="{8905788A-F7ED-4887-99AF-B4BDC4FE6E69}"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8839200" cy="3809999"/>
          </a:xfrm>
        </p:spPr>
        <p:txBody>
          <a:bodyPr>
            <a:noAutofit/>
          </a:bodyPr>
          <a:lstStyle/>
          <a:p>
            <a:pPr>
              <a:buNone/>
            </a:pPr>
            <a:r>
              <a:rPr lang="en-US" sz="2400" b="1" dirty="0" smtClean="0"/>
              <a:t>1. Management preparation:</a:t>
            </a:r>
            <a:r>
              <a:rPr lang="en-US" sz="2400" dirty="0" smtClean="0"/>
              <a:t> </a:t>
            </a:r>
          </a:p>
          <a:p>
            <a:pPr>
              <a:buNone/>
            </a:pPr>
            <a:r>
              <a:rPr lang="en-US" sz="2400" dirty="0" smtClean="0"/>
              <a:t>		Responsible management ensure that the review will be appropriately resourced with staff, time, materials, and tools, and will be conducted according to policies, standards, or other relevant criteria.</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30</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6374157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6324600" cy="3809999"/>
          </a:xfrm>
        </p:spPr>
        <p:txBody>
          <a:bodyPr>
            <a:noAutofit/>
          </a:bodyPr>
          <a:lstStyle/>
          <a:p>
            <a:pPr>
              <a:buNone/>
            </a:pPr>
            <a:r>
              <a:rPr lang="en-US" sz="2400" b="1" dirty="0" smtClean="0"/>
              <a:t>2. Planning the review:</a:t>
            </a:r>
            <a:r>
              <a:rPr lang="en-US" sz="2400" dirty="0" smtClean="0"/>
              <a:t> </a:t>
            </a:r>
          </a:p>
          <a:p>
            <a:pPr>
              <a:buNone/>
            </a:pPr>
            <a:r>
              <a:rPr lang="en-US" sz="2400" dirty="0"/>
              <a:t>	</a:t>
            </a:r>
            <a:r>
              <a:rPr lang="en-US" sz="2400" dirty="0" smtClean="0"/>
              <a:t>	The Review Leader identifies or confirms the objectives of the review, organizes a team of Reviewers, and ensures that the team is equipped with all necessary resources for conducting the review.</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31</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7170" name="Picture 2" descr="E:\Dropbox\uwe\Review\Revie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833480"/>
            <a:ext cx="2421270" cy="2351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84788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8839200" cy="3809999"/>
          </a:xfrm>
        </p:spPr>
        <p:txBody>
          <a:bodyPr>
            <a:noAutofit/>
          </a:bodyPr>
          <a:lstStyle/>
          <a:p>
            <a:pPr>
              <a:buNone/>
            </a:pPr>
            <a:r>
              <a:rPr lang="en-US" sz="2400" b="1" dirty="0" smtClean="0"/>
              <a:t>3. Overview of review procedures:</a:t>
            </a:r>
            <a:r>
              <a:rPr lang="en-US" sz="2400" dirty="0" smtClean="0"/>
              <a:t> </a:t>
            </a:r>
          </a:p>
          <a:p>
            <a:pPr>
              <a:buNone/>
            </a:pPr>
            <a:r>
              <a:rPr lang="en-US" sz="2400" dirty="0"/>
              <a:t>	</a:t>
            </a:r>
            <a:r>
              <a:rPr lang="en-US" sz="2400" dirty="0" smtClean="0"/>
              <a:t>	The Review Leader, or some other qualified person, ensures (at a meeting if necessary) that all Reviewers understand the review goals, the review procedures, the materials available to them, and the procedures for conducting the review.</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32</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15198967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8839200" cy="3809999"/>
          </a:xfrm>
        </p:spPr>
        <p:txBody>
          <a:bodyPr>
            <a:noAutofit/>
          </a:bodyPr>
          <a:lstStyle/>
          <a:p>
            <a:pPr>
              <a:buNone/>
            </a:pPr>
            <a:r>
              <a:rPr lang="en-US" sz="2400" b="1" dirty="0" smtClean="0"/>
              <a:t>4. [Individual] Preparation:</a:t>
            </a:r>
            <a:r>
              <a:rPr lang="en-US" sz="2400" dirty="0" smtClean="0"/>
              <a:t> </a:t>
            </a:r>
          </a:p>
          <a:p>
            <a:pPr>
              <a:buNone/>
            </a:pPr>
            <a:r>
              <a:rPr lang="en-US" sz="2400" dirty="0"/>
              <a:t>	</a:t>
            </a:r>
            <a:r>
              <a:rPr lang="en-US" sz="2400" dirty="0" smtClean="0"/>
              <a:t>	The Reviewers individually prepare for group examination of the work under review, by examining it carefully for </a:t>
            </a:r>
            <a:r>
              <a:rPr lang="en-US" sz="2400" i="1" dirty="0" smtClean="0"/>
              <a:t>anomalies</a:t>
            </a:r>
            <a:r>
              <a:rPr lang="en-US" sz="2400" dirty="0" smtClean="0"/>
              <a:t> (potential defects), the nature of which will vary with the type of review and its goals.</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33</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9784788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4343400" cy="3809999"/>
          </a:xfrm>
        </p:spPr>
        <p:txBody>
          <a:bodyPr>
            <a:noAutofit/>
          </a:bodyPr>
          <a:lstStyle/>
          <a:p>
            <a:pPr>
              <a:buNone/>
            </a:pPr>
            <a:r>
              <a:rPr lang="en-US" sz="2400" b="1" dirty="0" smtClean="0"/>
              <a:t>5. [Group] Examination:</a:t>
            </a:r>
            <a:r>
              <a:rPr lang="en-US" sz="2400" dirty="0" smtClean="0"/>
              <a:t> </a:t>
            </a:r>
          </a:p>
          <a:p>
            <a:pPr>
              <a:buNone/>
            </a:pPr>
            <a:r>
              <a:rPr lang="en-US" sz="2400" dirty="0"/>
              <a:t>	</a:t>
            </a:r>
            <a:r>
              <a:rPr lang="en-US" sz="2400" dirty="0" smtClean="0"/>
              <a:t>	The Reviewers meet at a planned time to pool the results of their preparation activity and arrive at a consensus regarding the status of the document (or activity) being reviewed.</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34</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8194" name="Picture 2" descr="E:\uwe\010611085517clipart_board_mee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0696" y="1200150"/>
            <a:ext cx="4686300" cy="3514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7573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8839200" cy="3809999"/>
          </a:xfrm>
        </p:spPr>
        <p:txBody>
          <a:bodyPr>
            <a:noAutofit/>
          </a:bodyPr>
          <a:lstStyle/>
          <a:p>
            <a:pPr>
              <a:buNone/>
            </a:pPr>
            <a:r>
              <a:rPr lang="en-US" sz="2400" b="1" dirty="0" smtClean="0"/>
              <a:t>6. Rework/follow-up:</a:t>
            </a:r>
            <a:r>
              <a:rPr lang="en-US" sz="2400" dirty="0" smtClean="0"/>
              <a:t> </a:t>
            </a:r>
          </a:p>
          <a:p>
            <a:pPr>
              <a:buNone/>
            </a:pPr>
            <a:r>
              <a:rPr lang="en-US" sz="2400" dirty="0"/>
              <a:t>	</a:t>
            </a:r>
            <a:r>
              <a:rPr lang="en-US" sz="2400" dirty="0" smtClean="0"/>
              <a:t>	The Author of the work product (or other assigned person) undertakes whatever actions are necessary to repair defects or otherwise satisfy the requirements agreed to at the Examination meeting. The Review Leader verifies that all action items are closed.</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35</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4965961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IEEE 1028 generic process for formal reviews</a:t>
            </a:r>
            <a:endParaRPr lang="en-US"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00150"/>
            <a:ext cx="8839200" cy="3809999"/>
          </a:xfrm>
        </p:spPr>
        <p:txBody>
          <a:bodyPr>
            <a:noAutofit/>
          </a:bodyPr>
          <a:lstStyle/>
          <a:p>
            <a:pPr>
              <a:buNone/>
            </a:pPr>
            <a:r>
              <a:rPr lang="en-US" sz="2400" b="1" dirty="0" smtClean="0"/>
              <a:t>7. [Exit evaluation]:</a:t>
            </a:r>
            <a:r>
              <a:rPr lang="en-US" sz="2400" dirty="0" smtClean="0"/>
              <a:t> </a:t>
            </a:r>
          </a:p>
          <a:p>
            <a:pPr>
              <a:buNone/>
            </a:pPr>
            <a:r>
              <a:rPr lang="en-US" sz="2400" dirty="0"/>
              <a:t>	</a:t>
            </a:r>
            <a:r>
              <a:rPr lang="en-US" sz="2400" dirty="0" smtClean="0"/>
              <a:t>	The Review Leader verifies that all activities necessary for successful review have been accomplished, and that all outputs appropriate to the type of review have been finalized.</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36</a:t>
            </a:fld>
            <a:endParaRPr lang="en-US"/>
          </a:p>
        </p:txBody>
      </p:sp>
      <p:sp>
        <p:nvSpPr>
          <p:cNvPr id="8" name="ตัวแทนวันที่ 7"/>
          <p:cNvSpPr>
            <a:spLocks noGrp="1"/>
          </p:cNvSpPr>
          <p:nvPr>
            <p:ph type="dt" sz="half" idx="10"/>
          </p:nvPr>
        </p:nvSpPr>
        <p:spPr/>
        <p:txBody>
          <a:bodyPr/>
          <a:lstStyle/>
          <a:p>
            <a:fld id="{4886AD7D-1CDE-455B-BAB1-69CB039341B4}"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6513049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E:\uwe\legal-ques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42950"/>
            <a:ext cx="508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37</a:t>
            </a:fld>
            <a:endParaRPr lang="en-US"/>
          </a:p>
        </p:txBody>
      </p:sp>
      <p:sp>
        <p:nvSpPr>
          <p:cNvPr id="6" name="สี่เหลี่ยมผืนผ้า 5"/>
          <p:cNvSpPr/>
          <p:nvPr/>
        </p:nvSpPr>
        <p:spPr>
          <a:xfrm>
            <a:off x="3810000" y="1790700"/>
            <a:ext cx="4572000" cy="1077218"/>
          </a:xfrm>
          <a:prstGeom prst="rect">
            <a:avLst/>
          </a:prstGeom>
        </p:spPr>
        <p:txBody>
          <a:bodyPr>
            <a:spAutoFit/>
          </a:bodyPr>
          <a:lstStyle/>
          <a:p>
            <a:pPr algn="ctr"/>
            <a:r>
              <a:rPr lang="en-US" sz="3200" b="1" i="1" dirty="0" smtClean="0"/>
              <a:t>How about</a:t>
            </a:r>
          </a:p>
          <a:p>
            <a:pPr algn="ctr"/>
            <a:r>
              <a:rPr lang="en-US" sz="3200" b="1" i="1" dirty="0" smtClean="0"/>
              <a:t>the formal review? </a:t>
            </a:r>
            <a:endParaRPr lang="th-TH" sz="3200" dirty="0"/>
          </a:p>
        </p:txBody>
      </p:sp>
    </p:spTree>
    <p:extLst>
      <p:ext uri="{BB962C8B-B14F-4D97-AF65-F5344CB8AC3E}">
        <p14:creationId xmlns:p14="http://schemas.microsoft.com/office/powerpoint/2010/main" val="135387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Formal Review</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543049"/>
            <a:ext cx="4572000" cy="3600451"/>
          </a:xfrm>
        </p:spPr>
        <p:txBody>
          <a:bodyPr>
            <a:normAutofit/>
          </a:bodyPr>
          <a:lstStyle/>
          <a:p>
            <a:pPr algn="ctr">
              <a:buNone/>
            </a:pPr>
            <a:r>
              <a:rPr lang="en-US" sz="3800" b="1" dirty="0" smtClean="0"/>
              <a:t>Activities of a</a:t>
            </a:r>
          </a:p>
          <a:p>
            <a:pPr algn="ctr">
              <a:buNone/>
            </a:pPr>
            <a:r>
              <a:rPr lang="en-US" sz="3800" b="1" dirty="0" smtClean="0"/>
              <a:t>Formal Review</a:t>
            </a:r>
            <a:endParaRPr lang="en-US" sz="3800" dirty="0" smtClean="0"/>
          </a:p>
          <a:p>
            <a:pPr algn="ctr">
              <a:lnSpc>
                <a:spcPct val="120000"/>
              </a:lnSpc>
              <a:buNone/>
            </a:pPr>
            <a:r>
              <a:rPr lang="en-US" sz="2600" dirty="0" smtClean="0"/>
              <a:t>	A typical formal review has the following main activities:</a:t>
            </a:r>
          </a:p>
          <a:p>
            <a:pPr lvl="1">
              <a:buNone/>
            </a:pPr>
            <a:endParaRPr lang="en-US" dirty="0" smtClean="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38</a:t>
            </a:fld>
            <a:endParaRPr lang="en-US"/>
          </a:p>
        </p:txBody>
      </p:sp>
      <p:sp>
        <p:nvSpPr>
          <p:cNvPr id="8" name="ตัวแทนวันที่ 7"/>
          <p:cNvSpPr>
            <a:spLocks noGrp="1"/>
          </p:cNvSpPr>
          <p:nvPr>
            <p:ph type="dt" sz="half" idx="10"/>
          </p:nvPr>
        </p:nvSpPr>
        <p:spPr/>
        <p:txBody>
          <a:bodyPr/>
          <a:lstStyle/>
          <a:p>
            <a:fld id="{517DF88B-45C5-4AC9-B522-5EAC8236BC7F}"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9218" name="Picture 2" descr="E:\uwe\clipart_of_31974_smjpg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353972"/>
            <a:ext cx="32004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1071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Formal Review</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123950"/>
            <a:ext cx="8229600" cy="3600451"/>
          </a:xfrm>
        </p:spPr>
        <p:txBody>
          <a:bodyPr>
            <a:normAutofit/>
          </a:bodyPr>
          <a:lstStyle/>
          <a:p>
            <a:pPr>
              <a:lnSpc>
                <a:spcPct val="120000"/>
              </a:lnSpc>
            </a:pPr>
            <a:r>
              <a:rPr lang="en-US" sz="2400" b="1" dirty="0" smtClean="0"/>
              <a:t>Planning </a:t>
            </a:r>
          </a:p>
          <a:p>
            <a:pPr lvl="1"/>
            <a:r>
              <a:rPr lang="en-US" sz="2400" dirty="0" smtClean="0"/>
              <a:t>Defining the review criteria</a:t>
            </a:r>
          </a:p>
          <a:p>
            <a:pPr lvl="1"/>
            <a:r>
              <a:rPr lang="en-US" sz="2400" dirty="0" smtClean="0"/>
              <a:t>Selecting the personnel</a:t>
            </a:r>
          </a:p>
          <a:p>
            <a:pPr lvl="1"/>
            <a:r>
              <a:rPr lang="en-US" sz="2400" dirty="0" smtClean="0"/>
              <a:t>Allocating roles</a:t>
            </a:r>
          </a:p>
          <a:p>
            <a:pPr lvl="1"/>
            <a:r>
              <a:rPr lang="en-US" sz="2400" dirty="0" smtClean="0"/>
              <a:t>Defining the entry and exit criteria for more formal review types (e.g., inspections) </a:t>
            </a:r>
          </a:p>
          <a:p>
            <a:pPr lvl="1"/>
            <a:r>
              <a:rPr lang="en-US" sz="2400" dirty="0" smtClean="0"/>
              <a:t>Selecting which parts of documents to review</a:t>
            </a:r>
          </a:p>
          <a:p>
            <a:pPr lvl="1"/>
            <a:r>
              <a:rPr lang="en-US" sz="2400" dirty="0" smtClean="0"/>
              <a:t>Checking entry criteria (for more formal review types)</a:t>
            </a:r>
          </a:p>
          <a:p>
            <a:pPr lvl="1">
              <a:buNone/>
            </a:pPr>
            <a:endParaRPr lang="en-US" sz="2400" dirty="0" smtClean="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39</a:t>
            </a:fld>
            <a:endParaRPr lang="en-US"/>
          </a:p>
        </p:txBody>
      </p:sp>
      <p:sp>
        <p:nvSpPr>
          <p:cNvPr id="8" name="ตัวแทนวันที่ 7"/>
          <p:cNvSpPr>
            <a:spLocks noGrp="1"/>
          </p:cNvSpPr>
          <p:nvPr>
            <p:ph type="dt" sz="half" idx="10"/>
          </p:nvPr>
        </p:nvSpPr>
        <p:spPr/>
        <p:txBody>
          <a:bodyPr/>
          <a:lstStyle/>
          <a:p>
            <a:fld id="{517DF88B-45C5-4AC9-B522-5EAC8236BC7F}"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224572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uwe\ques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361950"/>
            <a:ext cx="4572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3" name="ตัวแทนเนื้อหา 2"/>
          <p:cNvSpPr>
            <a:spLocks noGrp="1"/>
          </p:cNvSpPr>
          <p:nvPr>
            <p:ph idx="4294967295"/>
          </p:nvPr>
        </p:nvSpPr>
        <p:spPr>
          <a:xfrm>
            <a:off x="228600" y="1428750"/>
            <a:ext cx="6324600" cy="2819400"/>
          </a:xfrm>
        </p:spPr>
        <p:txBody>
          <a:bodyPr>
            <a:normAutofit/>
          </a:bodyPr>
          <a:lstStyle/>
          <a:p>
            <a:pPr marL="118872" indent="0" algn="ctr">
              <a:buNone/>
            </a:pPr>
            <a:r>
              <a:rPr lang="en-US" sz="4000" b="1" i="1" dirty="0"/>
              <a:t>HOW </a:t>
            </a:r>
            <a:r>
              <a:rPr lang="en-US" sz="4000" b="1" i="1" dirty="0" smtClean="0"/>
              <a:t>MANY </a:t>
            </a:r>
          </a:p>
          <a:p>
            <a:pPr marL="118872" indent="0" algn="ctr">
              <a:buNone/>
            </a:pPr>
            <a:r>
              <a:rPr lang="en-US" sz="4000" b="1" i="1" dirty="0" smtClean="0"/>
              <a:t>CATEGORIES  OF </a:t>
            </a:r>
            <a:r>
              <a:rPr lang="en-US" sz="4000" b="1" i="1" dirty="0"/>
              <a:t>SOFTWARE REVIEWs?</a:t>
            </a:r>
            <a:endParaRPr lang="en-US" sz="4000" dirty="0"/>
          </a:p>
          <a:p>
            <a:endParaRPr lang="th-TH" dirty="0">
              <a:latin typeface="Calibri" pitchFamily="34" charset="0"/>
              <a:cs typeface="Calibri" pitchFamily="34" charset="0"/>
            </a:endParaRPr>
          </a:p>
        </p:txBody>
      </p:sp>
      <p:sp>
        <p:nvSpPr>
          <p:cNvPr id="5" name="ตัวแทนหมายเลขภาพนิ่ง 4"/>
          <p:cNvSpPr>
            <a:spLocks noGrp="1"/>
          </p:cNvSpPr>
          <p:nvPr>
            <p:ph type="sldNum" sz="quarter" idx="12"/>
          </p:nvPr>
        </p:nvSpPr>
        <p:spPr/>
        <p:txBody>
          <a:bodyPr/>
          <a:lstStyle/>
          <a:p>
            <a:fld id="{784F39FF-7824-4F1E-8D3E-CE6ED7924750}" type="slidenum">
              <a:rPr lang="en-US" smtClean="0"/>
              <a:pPr/>
              <a:t>4</a:t>
            </a:fld>
            <a:endParaRPr lang="en-US"/>
          </a:p>
        </p:txBody>
      </p:sp>
      <p:sp>
        <p:nvSpPr>
          <p:cNvPr id="6" name="ตัวแทนวันที่ 5"/>
          <p:cNvSpPr>
            <a:spLocks noGrp="1"/>
          </p:cNvSpPr>
          <p:nvPr>
            <p:ph type="dt" sz="half" idx="10"/>
          </p:nvPr>
        </p:nvSpPr>
        <p:spPr/>
        <p:txBody>
          <a:bodyPr/>
          <a:lstStyle/>
          <a:p>
            <a:fld id="{7187477E-8A87-4451-9E7B-548D938F6EB4}" type="datetime4">
              <a:rPr lang="en-US" smtClean="0"/>
              <a:t>January 6, 2012</a:t>
            </a:fld>
            <a:endParaRPr lang="en-US"/>
          </a:p>
        </p:txBody>
      </p:sp>
      <p:sp>
        <p:nvSpPr>
          <p:cNvPr id="7" name="ตัวแทนท้ายกระดาษ 6"/>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651647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Formal Review (</a:t>
            </a:r>
            <a:r>
              <a:rPr lang="en-US" b="1" dirty="0" err="1" smtClean="0">
                <a:effectLst>
                  <a:outerShdw blurRad="38100" dist="38100" dir="2700000" algn="tl">
                    <a:srgbClr val="000000">
                      <a:alpha val="43137"/>
                    </a:srgbClr>
                  </a:outerShdw>
                </a:effectLst>
              </a:rPr>
              <a:t>con’t</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31394"/>
            <a:ext cx="6324600" cy="3469207"/>
          </a:xfrm>
        </p:spPr>
        <p:txBody>
          <a:bodyPr>
            <a:normAutofit/>
          </a:bodyPr>
          <a:lstStyle/>
          <a:p>
            <a:r>
              <a:rPr lang="en-US" sz="2400" b="1" dirty="0" smtClean="0"/>
              <a:t>Individual preparation </a:t>
            </a:r>
          </a:p>
          <a:p>
            <a:pPr lvl="1"/>
            <a:r>
              <a:rPr lang="en-US" sz="2400" dirty="0" smtClean="0"/>
              <a:t>Preparing for the review meeting by reviewing the document(s)</a:t>
            </a:r>
          </a:p>
          <a:p>
            <a:pPr lvl="1"/>
            <a:r>
              <a:rPr lang="en-US" sz="2400" dirty="0" smtClean="0"/>
              <a:t>Noting potential defects, questions and comments</a:t>
            </a:r>
          </a:p>
          <a:p>
            <a:pPr lvl="1"/>
            <a:r>
              <a:rPr lang="en-US" sz="2400" dirty="0" smtClean="0"/>
              <a:t>Checking on exit criteria (for more formal review</a:t>
            </a:r>
            <a:r>
              <a:rPr lang="en-US" sz="2400" smtClean="0"/>
              <a:t> types)</a:t>
            </a:r>
            <a:endParaRPr lang="en-US" sz="2400" dirty="0" smtClean="0"/>
          </a:p>
          <a:p>
            <a:pPr lvl="1">
              <a:buNone/>
            </a:pPr>
            <a:endParaRPr lang="en-US" dirty="0" smtClean="0"/>
          </a:p>
        </p:txBody>
      </p:sp>
      <p:sp>
        <p:nvSpPr>
          <p:cNvPr id="4" name="Rectangle 3"/>
          <p:cNvSpPr/>
          <p:nvPr/>
        </p:nvSpPr>
        <p:spPr>
          <a:xfrm>
            <a:off x="5715000" y="4897279"/>
            <a:ext cx="3581400" cy="246221"/>
          </a:xfrm>
          <a:prstGeom prst="rect">
            <a:avLst/>
          </a:prstGeom>
        </p:spPr>
        <p:txBody>
          <a:bodyPr wrap="square">
            <a:spAutoFit/>
          </a:bodyPr>
          <a:lstStyle/>
          <a:p>
            <a:r>
              <a:rPr lang="en-US" sz="1000" dirty="0" smtClean="0"/>
              <a:t>http://www.astqb.org/educational-resources/syllabi-static3.php</a:t>
            </a:r>
            <a:endParaRPr lang="en-US" sz="1000" dirty="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40</a:t>
            </a:fld>
            <a:endParaRPr lang="en-US"/>
          </a:p>
        </p:txBody>
      </p:sp>
      <p:sp>
        <p:nvSpPr>
          <p:cNvPr id="8" name="ตัวแทนวันที่ 7"/>
          <p:cNvSpPr>
            <a:spLocks noGrp="1"/>
          </p:cNvSpPr>
          <p:nvPr>
            <p:ph type="dt" sz="half" idx="10"/>
          </p:nvPr>
        </p:nvSpPr>
        <p:spPr/>
        <p:txBody>
          <a:bodyPr/>
          <a:lstStyle/>
          <a:p>
            <a:fld id="{517DF88B-45C5-4AC9-B522-5EAC8236BC7F}"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14338" name="Picture 2" descr="E:\Dropbox\uwe\Review\Review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768" y="1657350"/>
            <a:ext cx="2193282" cy="145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478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Formal Review(cont.)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00150"/>
            <a:ext cx="8229600" cy="3733799"/>
          </a:xfrm>
        </p:spPr>
        <p:txBody>
          <a:bodyPr>
            <a:noAutofit/>
          </a:bodyPr>
          <a:lstStyle/>
          <a:p>
            <a:r>
              <a:rPr lang="en-US" sz="2400" b="1" dirty="0" smtClean="0"/>
              <a:t>Examination/evaluation/recording of results (review meeting) </a:t>
            </a:r>
          </a:p>
          <a:p>
            <a:pPr lvl="1"/>
            <a:r>
              <a:rPr lang="en-US" sz="2400" dirty="0" smtClean="0"/>
              <a:t>Discussing or logging, with documented results or minutes (for more formal review types)</a:t>
            </a:r>
          </a:p>
          <a:p>
            <a:pPr lvl="1"/>
            <a:r>
              <a:rPr lang="en-US" sz="2400" dirty="0" smtClean="0"/>
              <a:t>Noting defects, making recommendations regarding handling the defects, making decisions about the defects</a:t>
            </a:r>
          </a:p>
          <a:p>
            <a:pPr lvl="1"/>
            <a:r>
              <a:rPr lang="en-US" sz="2400" dirty="0" smtClean="0"/>
              <a:t>Examining/evaluating and recording issues during any physical meetings or tracking any group electronic communications</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41</a:t>
            </a:fld>
            <a:endParaRPr lang="en-US"/>
          </a:p>
        </p:txBody>
      </p:sp>
      <p:sp>
        <p:nvSpPr>
          <p:cNvPr id="8" name="ตัวแทนวันที่ 7"/>
          <p:cNvSpPr>
            <a:spLocks noGrp="1"/>
          </p:cNvSpPr>
          <p:nvPr>
            <p:ph type="dt" sz="half" idx="10"/>
          </p:nvPr>
        </p:nvSpPr>
        <p:spPr/>
        <p:txBody>
          <a:bodyPr/>
          <a:lstStyle/>
          <a:p>
            <a:fld id="{B0EC880A-1707-4ED4-A214-BF2BED9044EB}"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9810164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Formal Review(cont.)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00150"/>
            <a:ext cx="8229600" cy="3733799"/>
          </a:xfrm>
        </p:spPr>
        <p:txBody>
          <a:bodyPr>
            <a:noAutofit/>
          </a:bodyPr>
          <a:lstStyle/>
          <a:p>
            <a:r>
              <a:rPr lang="en-US" sz="2400" b="1" dirty="0" smtClean="0"/>
              <a:t>Rework </a:t>
            </a:r>
          </a:p>
          <a:p>
            <a:pPr lvl="1"/>
            <a:r>
              <a:rPr lang="en-US" sz="2400" dirty="0" smtClean="0"/>
              <a:t>Fixing defects found (typically done by the author)</a:t>
            </a:r>
          </a:p>
          <a:p>
            <a:pPr lvl="1"/>
            <a:r>
              <a:rPr lang="en-US" sz="2400" dirty="0" smtClean="0"/>
              <a:t>Recording updated status of defects (in formal reviews)</a:t>
            </a:r>
          </a:p>
          <a:p>
            <a:r>
              <a:rPr lang="en-US" sz="2400" b="1" dirty="0" smtClean="0"/>
              <a:t>Follow-up  </a:t>
            </a:r>
          </a:p>
          <a:p>
            <a:pPr lvl="1"/>
            <a:r>
              <a:rPr lang="en-US" sz="2400" dirty="0" smtClean="0"/>
              <a:t>Checking that defects have been addressed</a:t>
            </a:r>
          </a:p>
          <a:p>
            <a:pPr lvl="1"/>
            <a:r>
              <a:rPr lang="en-US" sz="2400" dirty="0" smtClean="0"/>
              <a:t>Gathering metrics</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42</a:t>
            </a:fld>
            <a:endParaRPr lang="en-US"/>
          </a:p>
        </p:txBody>
      </p:sp>
      <p:sp>
        <p:nvSpPr>
          <p:cNvPr id="8" name="ตัวแทนวันที่ 7"/>
          <p:cNvSpPr>
            <a:spLocks noGrp="1"/>
          </p:cNvSpPr>
          <p:nvPr>
            <p:ph type="dt" sz="half" idx="10"/>
          </p:nvPr>
        </p:nvSpPr>
        <p:spPr/>
        <p:txBody>
          <a:bodyPr/>
          <a:lstStyle/>
          <a:p>
            <a:fld id="{B0EC880A-1707-4ED4-A214-BF2BED9044EB}"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25921311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E:\uwe\question mar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33350"/>
            <a:ext cx="4127500" cy="4686300"/>
          </a:xfrm>
          <a:prstGeom prst="rect">
            <a:avLst/>
          </a:prstGeom>
          <a:noFill/>
          <a:extLst>
            <a:ext uri="{909E8E84-426E-40DD-AFC4-6F175D3DCCD1}">
              <a14:hiddenFill xmlns:a14="http://schemas.microsoft.com/office/drawing/2010/main">
                <a:solidFill>
                  <a:srgbClr val="FFFFFF"/>
                </a:solidFill>
              </a14:hiddenFill>
            </a:ext>
          </a:extLst>
        </p:spPr>
      </p:pic>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43</a:t>
            </a:fld>
            <a:endParaRPr lang="en-US"/>
          </a:p>
        </p:txBody>
      </p:sp>
      <p:sp>
        <p:nvSpPr>
          <p:cNvPr id="6" name="สี่เหลี่ยมผืนผ้า 5"/>
          <p:cNvSpPr/>
          <p:nvPr/>
        </p:nvSpPr>
        <p:spPr>
          <a:xfrm>
            <a:off x="685800" y="1937891"/>
            <a:ext cx="4572000" cy="1077218"/>
          </a:xfrm>
          <a:prstGeom prst="rect">
            <a:avLst/>
          </a:prstGeom>
        </p:spPr>
        <p:txBody>
          <a:bodyPr>
            <a:spAutoFit/>
          </a:bodyPr>
          <a:lstStyle/>
          <a:p>
            <a:pPr algn="ctr"/>
            <a:r>
              <a:rPr lang="en-US" sz="3200" b="1" dirty="0" smtClean="0"/>
              <a:t>How about Roles </a:t>
            </a:r>
            <a:r>
              <a:rPr lang="en-US" sz="3200" b="1" dirty="0"/>
              <a:t>and </a:t>
            </a:r>
            <a:r>
              <a:rPr lang="en-US" sz="3200" b="1" dirty="0" smtClean="0"/>
              <a:t>Responsibilities</a:t>
            </a:r>
            <a:r>
              <a:rPr lang="en-US" sz="3200" b="1" i="1" dirty="0"/>
              <a:t>?</a:t>
            </a:r>
            <a:endParaRPr lang="th-TH" sz="3200" b="1" dirty="0"/>
          </a:p>
        </p:txBody>
      </p:sp>
    </p:spTree>
    <p:extLst>
      <p:ext uri="{BB962C8B-B14F-4D97-AF65-F5344CB8AC3E}">
        <p14:creationId xmlns:p14="http://schemas.microsoft.com/office/powerpoint/2010/main" val="267071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Roles and Responsibilities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00150"/>
            <a:ext cx="8229600" cy="3809999"/>
          </a:xfrm>
        </p:spPr>
        <p:txBody>
          <a:bodyPr>
            <a:noAutofit/>
          </a:bodyPr>
          <a:lstStyle/>
          <a:p>
            <a:r>
              <a:rPr lang="en-US" sz="2800" dirty="0" smtClean="0"/>
              <a:t>A typical formal review will include the roles below:</a:t>
            </a:r>
          </a:p>
          <a:p>
            <a:pPr lvl="1"/>
            <a:r>
              <a:rPr lang="en-US" sz="2400" dirty="0" smtClean="0"/>
              <a:t>Manager: decides on the execution of reviews, allocates time in project schedules and determines if the review objectives have been met.</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44</a:t>
            </a:fld>
            <a:endParaRPr lang="en-US"/>
          </a:p>
        </p:txBody>
      </p:sp>
      <p:sp>
        <p:nvSpPr>
          <p:cNvPr id="8" name="ตัวแทนวันที่ 7"/>
          <p:cNvSpPr>
            <a:spLocks noGrp="1"/>
          </p:cNvSpPr>
          <p:nvPr>
            <p:ph type="dt" sz="half" idx="10"/>
          </p:nvPr>
        </p:nvSpPr>
        <p:spPr/>
        <p:txBody>
          <a:bodyPr/>
          <a:lstStyle/>
          <a:p>
            <a:fld id="{077EDBA9-D543-41AF-A002-4DF23268B086}" type="datetime4">
              <a:rPr lang="en-US" smtClean="0"/>
              <a:t>January 6, 2012</a:t>
            </a:fld>
            <a:endParaRPr lang="en-US"/>
          </a:p>
        </p:txBody>
      </p:sp>
      <p:pic>
        <p:nvPicPr>
          <p:cNvPr id="15362" name="Picture 2" descr="E:\uwe\entrepreneurship-ro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2496378"/>
            <a:ext cx="2328863" cy="2328863"/>
          </a:xfrm>
          <a:prstGeom prst="rect">
            <a:avLst/>
          </a:prstGeom>
          <a:noFill/>
          <a:extLst>
            <a:ext uri="{909E8E84-426E-40DD-AFC4-6F175D3DCCD1}">
              <a14:hiddenFill xmlns:a14="http://schemas.microsoft.com/office/drawing/2010/main">
                <a:solidFill>
                  <a:srgbClr val="FFFFFF"/>
                </a:solidFill>
              </a14:hiddenFill>
            </a:ext>
          </a:extLst>
        </p:spPr>
      </p:pic>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7319961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Roles and Responsibilities (</a:t>
            </a:r>
            <a:r>
              <a:rPr lang="en-US" b="1" dirty="0" err="1" smtClean="0">
                <a:effectLst>
                  <a:outerShdw blurRad="38100" dist="38100" dir="2700000" algn="tl">
                    <a:srgbClr val="000000">
                      <a:alpha val="43137"/>
                    </a:srgbClr>
                  </a:outerShdw>
                </a:effectLst>
              </a:rPr>
              <a:t>con’t</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00150"/>
            <a:ext cx="8229600" cy="3809999"/>
          </a:xfrm>
        </p:spPr>
        <p:txBody>
          <a:bodyPr>
            <a:noAutofit/>
          </a:bodyPr>
          <a:lstStyle/>
          <a:p>
            <a:pPr lvl="1"/>
            <a:r>
              <a:rPr lang="en-US" sz="2400" dirty="0" smtClean="0"/>
              <a:t>Moderator: the person who leads the review of the document or set of documents, including planning the review, running the meeting, and following-up after the meeting. If necessary, the moderator may mediate between the various points of view and is often the person upon whom the success of the review rests.</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45</a:t>
            </a:fld>
            <a:endParaRPr lang="en-US"/>
          </a:p>
        </p:txBody>
      </p:sp>
      <p:sp>
        <p:nvSpPr>
          <p:cNvPr id="8" name="ตัวแทนวันที่ 7"/>
          <p:cNvSpPr>
            <a:spLocks noGrp="1"/>
          </p:cNvSpPr>
          <p:nvPr>
            <p:ph type="dt" sz="half" idx="10"/>
          </p:nvPr>
        </p:nvSpPr>
        <p:spPr/>
        <p:txBody>
          <a:bodyPr/>
          <a:lstStyle/>
          <a:p>
            <a:fld id="{077EDBA9-D543-41AF-A002-4DF23268B086}"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16206084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Roles and Responsibilities (</a:t>
            </a:r>
            <a:r>
              <a:rPr lang="en-US" b="1" dirty="0" err="1" smtClean="0">
                <a:effectLst>
                  <a:outerShdw blurRad="38100" dist="38100" dir="2700000" algn="tl">
                    <a:srgbClr val="000000">
                      <a:alpha val="43137"/>
                    </a:srgbClr>
                  </a:outerShdw>
                </a:effectLst>
              </a:rPr>
              <a:t>con’t</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733550"/>
            <a:ext cx="4343400" cy="3809999"/>
          </a:xfrm>
        </p:spPr>
        <p:txBody>
          <a:bodyPr>
            <a:noAutofit/>
          </a:bodyPr>
          <a:lstStyle/>
          <a:p>
            <a:pPr lvl="1"/>
            <a:r>
              <a:rPr lang="en-US" sz="2400" dirty="0" smtClean="0"/>
              <a:t>Author: the writer or person with chief responsibility for the document(s) to be reviewed.</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46</a:t>
            </a:fld>
            <a:endParaRPr lang="en-US"/>
          </a:p>
        </p:txBody>
      </p:sp>
      <p:sp>
        <p:nvSpPr>
          <p:cNvPr id="8" name="ตัวแทนวันที่ 7"/>
          <p:cNvSpPr>
            <a:spLocks noGrp="1"/>
          </p:cNvSpPr>
          <p:nvPr>
            <p:ph type="dt" sz="half" idx="10"/>
          </p:nvPr>
        </p:nvSpPr>
        <p:spPr/>
        <p:txBody>
          <a:bodyPr/>
          <a:lstStyle/>
          <a:p>
            <a:fld id="{077EDBA9-D543-41AF-A002-4DF23268B086}"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pic>
        <p:nvPicPr>
          <p:cNvPr id="17410" name="Picture 2" descr="E:\uwe\document_handl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123950"/>
            <a:ext cx="3371850" cy="337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95828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0"/>
            <a:ext cx="8229600" cy="3809999"/>
          </a:xfrm>
        </p:spPr>
        <p:txBody>
          <a:bodyPr>
            <a:noAutofit/>
          </a:bodyPr>
          <a:lstStyle/>
          <a:p>
            <a:pPr lvl="1"/>
            <a:r>
              <a:rPr lang="en-US" sz="2400" dirty="0" smtClean="0"/>
              <a:t>Reviewers: individuals with a specific technical or business background (also called checkers or inspectors) who, after the necessary preparation, identify and describe findings (e.g., defects) in the product under review. Reviewers should be chosen to represent different perspectives and roles in the review process, and should take part in any review meetings. </a:t>
            </a:r>
          </a:p>
          <a:p>
            <a:pPr marL="457200" lvl="1" indent="0">
              <a:buNone/>
            </a:pPr>
            <a:endParaRPr lang="en-US" sz="2400" dirty="0" smtClean="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47</a:t>
            </a:fld>
            <a:endParaRPr lang="en-US"/>
          </a:p>
        </p:txBody>
      </p:sp>
      <p:sp>
        <p:nvSpPr>
          <p:cNvPr id="8" name="ตัวแทนวันที่ 7"/>
          <p:cNvSpPr>
            <a:spLocks noGrp="1"/>
          </p:cNvSpPr>
          <p:nvPr>
            <p:ph type="dt" sz="half" idx="10"/>
          </p:nvPr>
        </p:nvSpPr>
        <p:spPr/>
        <p:txBody>
          <a:bodyPr/>
          <a:lstStyle/>
          <a:p>
            <a:fld id="{077EDBA9-D543-41AF-A002-4DF23268B086}"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
        <p:nvSpPr>
          <p:cNvPr id="12" name="Title 1"/>
          <p:cNvSpPr txBox="1">
            <a:spLocks/>
          </p:cNvSpPr>
          <p:nvPr/>
        </p:nvSpPr>
        <p:spPr>
          <a:xfrm>
            <a:off x="457200" y="133350"/>
            <a:ext cx="8229600" cy="939546"/>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dirty="0" smtClean="0">
                <a:effectLst>
                  <a:outerShdw blurRad="38100" dist="38100" dir="2700000" algn="tl">
                    <a:srgbClr val="000000">
                      <a:alpha val="43137"/>
                    </a:srgbClr>
                  </a:outerShdw>
                </a:effectLst>
              </a:rPr>
              <a:t>Roles and Responsibilities (</a:t>
            </a:r>
            <a:r>
              <a:rPr lang="en-US" dirty="0" err="1" smtClean="0">
                <a:effectLst>
                  <a:outerShdw blurRad="38100" dist="38100" dir="2700000" algn="tl">
                    <a:srgbClr val="000000">
                      <a:alpha val="43137"/>
                    </a:srgbClr>
                  </a:outerShdw>
                </a:effectLst>
              </a:rPr>
              <a:t>con’t</a:t>
            </a:r>
            <a:r>
              <a:rPr lang="en-US" dirty="0" smtClean="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206084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21727" y="1504950"/>
            <a:ext cx="4800600" cy="3809999"/>
          </a:xfrm>
        </p:spPr>
        <p:txBody>
          <a:bodyPr>
            <a:noAutofit/>
          </a:bodyPr>
          <a:lstStyle/>
          <a:p>
            <a:pPr lvl="1"/>
            <a:r>
              <a:rPr lang="en-US" sz="2400" dirty="0" smtClean="0"/>
              <a:t>Scribe (or recorder): documents all the issues, problems and open points that were identified during the meeting.</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48</a:t>
            </a:fld>
            <a:endParaRPr lang="en-US"/>
          </a:p>
        </p:txBody>
      </p:sp>
      <p:sp>
        <p:nvSpPr>
          <p:cNvPr id="8" name="ตัวแทนวันที่ 7"/>
          <p:cNvSpPr>
            <a:spLocks noGrp="1"/>
          </p:cNvSpPr>
          <p:nvPr>
            <p:ph type="dt" sz="half" idx="10"/>
          </p:nvPr>
        </p:nvSpPr>
        <p:spPr/>
        <p:txBody>
          <a:bodyPr/>
          <a:lstStyle/>
          <a:p>
            <a:fld id="{077EDBA9-D543-41AF-A002-4DF23268B086}"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
        <p:nvSpPr>
          <p:cNvPr id="12" name="Title 1"/>
          <p:cNvSpPr txBox="1">
            <a:spLocks/>
          </p:cNvSpPr>
          <p:nvPr/>
        </p:nvSpPr>
        <p:spPr>
          <a:xfrm>
            <a:off x="457200" y="133350"/>
            <a:ext cx="8229600" cy="939546"/>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dirty="0" smtClean="0">
                <a:effectLst>
                  <a:outerShdw blurRad="38100" dist="38100" dir="2700000" algn="tl">
                    <a:srgbClr val="000000">
                      <a:alpha val="43137"/>
                    </a:srgbClr>
                  </a:outerShdw>
                </a:effectLst>
              </a:rPr>
              <a:t>Roles and Responsibilities (</a:t>
            </a:r>
            <a:r>
              <a:rPr lang="en-US" dirty="0" err="1" smtClean="0">
                <a:effectLst>
                  <a:outerShdw blurRad="38100" dist="38100" dir="2700000" algn="tl">
                    <a:srgbClr val="000000">
                      <a:alpha val="43137"/>
                    </a:srgbClr>
                  </a:outerShdw>
                </a:effectLst>
              </a:rPr>
              <a:t>con’t</a:t>
            </a:r>
            <a:r>
              <a:rPr lang="en-US" dirty="0" smtClean="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p:txBody>
      </p:sp>
      <p:pic>
        <p:nvPicPr>
          <p:cNvPr id="16386" name="Picture 2" descr="E:\Dropbox\uwe\Review\writingpeop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127" y="1657350"/>
            <a:ext cx="36576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6865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uwe\9_question-mar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590550"/>
            <a:ext cx="3886200" cy="3873246"/>
          </a:xfrm>
          <a:prstGeom prst="rect">
            <a:avLst/>
          </a:prstGeom>
          <a:noFill/>
          <a:extLst>
            <a:ext uri="{909E8E84-426E-40DD-AFC4-6F175D3DCCD1}">
              <a14:hiddenFill xmlns:a14="http://schemas.microsoft.com/office/drawing/2010/main">
                <a:solidFill>
                  <a:srgbClr val="FFFFFF"/>
                </a:solidFill>
              </a14:hiddenFill>
            </a:ext>
          </a:extLst>
        </p:spPr>
      </p:pic>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49</a:t>
            </a:fld>
            <a:endParaRPr lang="en-US"/>
          </a:p>
        </p:txBody>
      </p:sp>
      <p:sp>
        <p:nvSpPr>
          <p:cNvPr id="6" name="สี่เหลี่ยมผืนผ้า 5"/>
          <p:cNvSpPr/>
          <p:nvPr/>
        </p:nvSpPr>
        <p:spPr>
          <a:xfrm>
            <a:off x="685800" y="1937891"/>
            <a:ext cx="4572000" cy="1077218"/>
          </a:xfrm>
          <a:prstGeom prst="rect">
            <a:avLst/>
          </a:prstGeom>
        </p:spPr>
        <p:txBody>
          <a:bodyPr>
            <a:spAutoFit/>
          </a:bodyPr>
          <a:lstStyle/>
          <a:p>
            <a:pPr algn="ctr"/>
            <a:r>
              <a:rPr lang="en-US" sz="3200" b="1" dirty="0" smtClean="0"/>
              <a:t>How about </a:t>
            </a:r>
          </a:p>
          <a:p>
            <a:pPr algn="ctr"/>
            <a:r>
              <a:rPr lang="en-US" sz="3200" b="1" dirty="0" smtClean="0"/>
              <a:t>The </a:t>
            </a:r>
            <a:r>
              <a:rPr lang="en-US" sz="3200" b="1" dirty="0"/>
              <a:t>inspection </a:t>
            </a:r>
            <a:r>
              <a:rPr lang="en-US" sz="3200" b="1" dirty="0" smtClean="0"/>
              <a:t>process?</a:t>
            </a:r>
            <a:endParaRPr lang="th-TH" sz="3200" b="1" dirty="0"/>
          </a:p>
        </p:txBody>
      </p:sp>
    </p:spTree>
    <p:extLst>
      <p:ext uri="{BB962C8B-B14F-4D97-AF65-F5344CB8AC3E}">
        <p14:creationId xmlns:p14="http://schemas.microsoft.com/office/powerpoint/2010/main" val="249241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sz="4000" dirty="0" smtClean="0">
                <a:effectLst>
                  <a:outerShdw blurRad="38100" dist="38100" dir="2700000" algn="tl">
                    <a:srgbClr val="000000">
                      <a:alpha val="43137"/>
                    </a:srgbClr>
                  </a:outerShdw>
                </a:effectLst>
              </a:rPr>
              <a:t>Categories of Software Reviews</a:t>
            </a:r>
            <a:endParaRPr lang="th-TH" sz="4000" dirty="0">
              <a:effectLst>
                <a:outerShdw blurRad="38100" dist="38100" dir="2700000" algn="tl">
                  <a:srgbClr val="000000">
                    <a:alpha val="43137"/>
                  </a:srgbClr>
                </a:outerShdw>
              </a:effectLst>
            </a:endParaRPr>
          </a:p>
        </p:txBody>
      </p:sp>
      <p:sp>
        <p:nvSpPr>
          <p:cNvPr id="3" name="ตัวแทนเนื้อหา 2"/>
          <p:cNvSpPr>
            <a:spLocks noGrp="1"/>
          </p:cNvSpPr>
          <p:nvPr>
            <p:ph idx="1"/>
          </p:nvPr>
        </p:nvSpPr>
        <p:spPr/>
        <p:txBody>
          <a:bodyPr/>
          <a:lstStyle/>
          <a:p>
            <a:pPr marL="118872" indent="0">
              <a:buNone/>
            </a:pPr>
            <a:r>
              <a:rPr lang="en-US" dirty="0"/>
              <a:t>Software reviews may be divided into three categories:</a:t>
            </a:r>
          </a:p>
          <a:p>
            <a:r>
              <a:rPr lang="en-US" dirty="0"/>
              <a:t>	</a:t>
            </a:r>
            <a:r>
              <a:rPr lang="en-US" b="1" dirty="0"/>
              <a:t>Software peer reviews</a:t>
            </a:r>
            <a:r>
              <a:rPr lang="en-US" dirty="0"/>
              <a:t> </a:t>
            </a:r>
          </a:p>
          <a:p>
            <a:r>
              <a:rPr lang="en-US" dirty="0"/>
              <a:t>	</a:t>
            </a:r>
            <a:r>
              <a:rPr lang="en-US" b="1" dirty="0"/>
              <a:t>Software management reviews</a:t>
            </a:r>
            <a:r>
              <a:rPr lang="en-US" dirty="0"/>
              <a:t> </a:t>
            </a:r>
          </a:p>
          <a:p>
            <a:r>
              <a:rPr lang="en-US" dirty="0"/>
              <a:t>	</a:t>
            </a:r>
            <a:r>
              <a:rPr lang="en-US" b="1" dirty="0"/>
              <a:t>Software audit reviews</a:t>
            </a:r>
            <a:r>
              <a:rPr lang="en-US" dirty="0"/>
              <a:t> </a:t>
            </a:r>
          </a:p>
        </p:txBody>
      </p:sp>
      <p:sp>
        <p:nvSpPr>
          <p:cNvPr id="4" name="สี่เหลี่ยมผืนผ้า 3"/>
          <p:cNvSpPr/>
          <p:nvPr/>
        </p:nvSpPr>
        <p:spPr>
          <a:xfrm>
            <a:off x="4114800" y="4313482"/>
            <a:ext cx="5029200" cy="600164"/>
          </a:xfrm>
          <a:prstGeom prst="rect">
            <a:avLst/>
          </a:prstGeom>
        </p:spPr>
        <p:txBody>
          <a:bodyPr wrap="square">
            <a:spAutoFit/>
          </a:bodyPr>
          <a:lstStyle/>
          <a:p>
            <a:r>
              <a:rPr lang="en-US" sz="1100" dirty="0" smtClean="0">
                <a:latin typeface="Calibri" pitchFamily="34" charset="0"/>
                <a:cs typeface="Calibri" pitchFamily="34" charset="0"/>
              </a:rPr>
              <a:t>Source</a:t>
            </a:r>
            <a:r>
              <a:rPr lang="en-US" sz="1100" dirty="0">
                <a:latin typeface="Calibri" pitchFamily="34" charset="0"/>
                <a:cs typeface="Calibri" pitchFamily="34" charset="0"/>
              </a:rPr>
              <a:t>: </a:t>
            </a:r>
            <a:r>
              <a:rPr lang="en-US" sz="1100" u="sng" dirty="0">
                <a:latin typeface="Calibri" pitchFamily="34" charset="0"/>
                <a:cs typeface="Calibri" pitchFamily="34" charset="0"/>
                <a:hlinkClick r:id="rId3" tooltip="IEEE"/>
              </a:rPr>
              <a:t>IEEE</a:t>
            </a:r>
            <a:r>
              <a:rPr lang="en-US" sz="1100" dirty="0">
                <a:latin typeface="Calibri" pitchFamily="34" charset="0"/>
                <a:cs typeface="Calibri" pitchFamily="34" charset="0"/>
              </a:rPr>
              <a:t> </a:t>
            </a:r>
            <a:r>
              <a:rPr lang="en-US" sz="1100" dirty="0" err="1">
                <a:latin typeface="Calibri" pitchFamily="34" charset="0"/>
                <a:cs typeface="Calibri" pitchFamily="34" charset="0"/>
              </a:rPr>
              <a:t>Std</a:t>
            </a:r>
            <a:r>
              <a:rPr lang="en-US" sz="1100" dirty="0">
                <a:latin typeface="Calibri" pitchFamily="34" charset="0"/>
                <a:cs typeface="Calibri" pitchFamily="34" charset="0"/>
              </a:rPr>
              <a:t> . 1028-1997, "IEEE Standard for Software Reviews", clause </a:t>
            </a:r>
            <a:r>
              <a:rPr lang="en-US" sz="1100" dirty="0" smtClean="0">
                <a:latin typeface="Calibri" pitchFamily="34" charset="0"/>
                <a:cs typeface="Calibri" pitchFamily="34" charset="0"/>
              </a:rPr>
              <a:t>3.5</a:t>
            </a:r>
          </a:p>
          <a:p>
            <a:r>
              <a:rPr lang="en-US" sz="1100" dirty="0"/>
              <a:t>http://en.wikipedia.org/wiki/Software_review#cite_ref-ieee35_0-1</a:t>
            </a:r>
          </a:p>
          <a:p>
            <a:endParaRPr lang="en-US" sz="1100" dirty="0">
              <a:latin typeface="Calibri" pitchFamily="34" charset="0"/>
              <a:cs typeface="Calibri" pitchFamily="34" charset="0"/>
            </a:endParaRP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5</a:t>
            </a:fld>
            <a:endParaRPr lang="en-US" dirty="0"/>
          </a:p>
        </p:txBody>
      </p:sp>
      <p:sp>
        <p:nvSpPr>
          <p:cNvPr id="8" name="ตัวแทนวันที่ 7"/>
          <p:cNvSpPr>
            <a:spLocks noGrp="1"/>
          </p:cNvSpPr>
          <p:nvPr>
            <p:ph type="dt" sz="half" idx="10"/>
          </p:nvPr>
        </p:nvSpPr>
        <p:spPr/>
        <p:txBody>
          <a:bodyPr/>
          <a:lstStyle/>
          <a:p>
            <a:fld id="{FFBBE798-423A-4B9B-AE1A-E9A3EC7A02A2}"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dirty="0" smtClean="0"/>
              <a:t>IT Quality and Software Test - Software Review Techniques</a:t>
            </a:r>
            <a:endParaRPr lang="en-US" dirty="0"/>
          </a:p>
        </p:txBody>
      </p:sp>
    </p:spTree>
    <p:extLst>
      <p:ext uri="{BB962C8B-B14F-4D97-AF65-F5344CB8AC3E}">
        <p14:creationId xmlns:p14="http://schemas.microsoft.com/office/powerpoint/2010/main" val="10031524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The inspection process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400" b="1" dirty="0" smtClean="0"/>
              <a:t>Planning:</a:t>
            </a:r>
            <a:r>
              <a:rPr lang="en-US" sz="2400" dirty="0" smtClean="0"/>
              <a:t> The inspection is planned by the moderator.</a:t>
            </a:r>
          </a:p>
          <a:p>
            <a:r>
              <a:rPr lang="en-US" sz="2400" b="1" dirty="0" smtClean="0"/>
              <a:t>Overview meeting:</a:t>
            </a:r>
            <a:r>
              <a:rPr lang="en-US" sz="2400" dirty="0" smtClean="0"/>
              <a:t> The author describes the background of the work product.</a:t>
            </a:r>
          </a:p>
          <a:p>
            <a:r>
              <a:rPr lang="en-US" sz="2400" b="1" dirty="0" smtClean="0"/>
              <a:t>Preparation:</a:t>
            </a:r>
            <a:r>
              <a:rPr lang="en-US" sz="2400" dirty="0" smtClean="0"/>
              <a:t> Each inspector examines the work product to identify possible defects.</a:t>
            </a:r>
          </a:p>
          <a:p>
            <a:pPr>
              <a:buNone/>
            </a:pPr>
            <a:endParaRPr lang="en-US" sz="2400" dirty="0"/>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50</a:t>
            </a:fld>
            <a:endParaRPr lang="en-US"/>
          </a:p>
        </p:txBody>
      </p:sp>
      <p:sp>
        <p:nvSpPr>
          <p:cNvPr id="7" name="ตัวแทนวันที่ 6"/>
          <p:cNvSpPr>
            <a:spLocks noGrp="1"/>
          </p:cNvSpPr>
          <p:nvPr>
            <p:ph type="dt" sz="half" idx="10"/>
          </p:nvPr>
        </p:nvSpPr>
        <p:spPr/>
        <p:txBody>
          <a:bodyPr/>
          <a:lstStyle/>
          <a:p>
            <a:fld id="{FB180C1B-43C9-4D25-AC1D-17960D3131BD}" type="datetime4">
              <a:rPr lang="en-US" smtClean="0"/>
              <a:t>January 6, 2012</a:t>
            </a:fld>
            <a:endParaRPr lang="en-US"/>
          </a:p>
        </p:txBody>
      </p:sp>
      <p:sp>
        <p:nvSpPr>
          <p:cNvPr id="8" name="ตัวแทนท้ายกระดาษ 7"/>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0544417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The inspection process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Autofit/>
          </a:bodyPr>
          <a:lstStyle/>
          <a:p>
            <a:r>
              <a:rPr lang="en-US" sz="2400" b="1" dirty="0" smtClean="0"/>
              <a:t>Inspection meeting:</a:t>
            </a:r>
            <a:r>
              <a:rPr lang="en-US" sz="2400" dirty="0" smtClean="0"/>
              <a:t> During this meeting the reader reads through the work product, part by part and the inspectors point out the defects for every part.</a:t>
            </a:r>
          </a:p>
          <a:p>
            <a:r>
              <a:rPr lang="en-US" sz="2400" b="1" dirty="0" smtClean="0"/>
              <a:t>Rework:</a:t>
            </a:r>
            <a:r>
              <a:rPr lang="en-US" sz="2400" dirty="0" smtClean="0"/>
              <a:t> The author makes changes to the work product according to the action plans from the inspection meeting.</a:t>
            </a:r>
          </a:p>
          <a:p>
            <a:r>
              <a:rPr lang="en-US" sz="2400" b="1" dirty="0" smtClean="0"/>
              <a:t>Follow-up:</a:t>
            </a:r>
            <a:r>
              <a:rPr lang="en-US" sz="2400" dirty="0" smtClean="0"/>
              <a:t> The changes by the author are checked to make sure everything is correct.</a:t>
            </a:r>
          </a:p>
          <a:p>
            <a:pPr>
              <a:buNone/>
            </a:pPr>
            <a:endParaRPr lang="en-US" sz="2400" dirty="0"/>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51</a:t>
            </a:fld>
            <a:endParaRPr lang="en-US"/>
          </a:p>
        </p:txBody>
      </p:sp>
      <p:sp>
        <p:nvSpPr>
          <p:cNvPr id="7" name="ตัวแทนวันที่ 6"/>
          <p:cNvSpPr>
            <a:spLocks noGrp="1"/>
          </p:cNvSpPr>
          <p:nvPr>
            <p:ph type="dt" sz="half" idx="10"/>
          </p:nvPr>
        </p:nvSpPr>
        <p:spPr/>
        <p:txBody>
          <a:bodyPr/>
          <a:lstStyle/>
          <a:p>
            <a:fld id="{FB180C1B-43C9-4D25-AC1D-17960D3131BD}" type="datetime4">
              <a:rPr lang="en-US" smtClean="0"/>
              <a:t>January 6, 2012</a:t>
            </a:fld>
            <a:endParaRPr lang="en-US"/>
          </a:p>
        </p:txBody>
      </p:sp>
      <p:sp>
        <p:nvSpPr>
          <p:cNvPr id="8" name="ตัวแทนท้ายกระดาษ 7"/>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39740967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52</a:t>
            </a:fld>
            <a:endParaRPr lang="en-US"/>
          </a:p>
        </p:txBody>
      </p:sp>
      <p:sp>
        <p:nvSpPr>
          <p:cNvPr id="5" name="สี่เหลี่ยมผืนผ้า 4"/>
          <p:cNvSpPr/>
          <p:nvPr/>
        </p:nvSpPr>
        <p:spPr>
          <a:xfrm>
            <a:off x="533400" y="819150"/>
            <a:ext cx="4879477" cy="584775"/>
          </a:xfrm>
          <a:prstGeom prst="rect">
            <a:avLst/>
          </a:prstGeom>
        </p:spPr>
        <p:txBody>
          <a:bodyPr wrap="none">
            <a:spAutoFit/>
          </a:bodyPr>
          <a:lstStyle/>
          <a:p>
            <a:r>
              <a:rPr lang="en-US" sz="3200" b="1" i="1" dirty="0">
                <a:latin typeface="Calibri" pitchFamily="34" charset="0"/>
                <a:cs typeface="Calibri" pitchFamily="34" charset="0"/>
              </a:rPr>
              <a:t>How many types of review?</a:t>
            </a:r>
            <a:endParaRPr lang="en-US" sz="3200" dirty="0">
              <a:latin typeface="Calibri" pitchFamily="34" charset="0"/>
              <a:cs typeface="Calibri" pitchFamily="34" charset="0"/>
            </a:endParaRPr>
          </a:p>
        </p:txBody>
      </p:sp>
      <p:sp>
        <p:nvSpPr>
          <p:cNvPr id="6" name="สี่เหลี่ยมผืนผ้า 5"/>
          <p:cNvSpPr/>
          <p:nvPr/>
        </p:nvSpPr>
        <p:spPr>
          <a:xfrm>
            <a:off x="533400" y="2014818"/>
            <a:ext cx="4572000" cy="1569660"/>
          </a:xfrm>
          <a:prstGeom prst="rect">
            <a:avLst/>
          </a:prstGeom>
        </p:spPr>
        <p:txBody>
          <a:bodyPr>
            <a:spAutoFit/>
          </a:bodyPr>
          <a:lstStyle/>
          <a:p>
            <a:pPr algn="ctr"/>
            <a:r>
              <a:rPr lang="en-US" sz="3200" b="1" i="1" dirty="0"/>
              <a:t>What are the key characteristics of each type?</a:t>
            </a:r>
            <a:endParaRPr lang="th-TH" sz="3200" dirty="0"/>
          </a:p>
        </p:txBody>
      </p:sp>
      <p:pic>
        <p:nvPicPr>
          <p:cNvPr id="3075" name="Picture 3" descr="E:\uwe\man-with-red-question-ma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6007" y="514350"/>
            <a:ext cx="3158962" cy="3943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2298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p:txBody>
          <a:bodyPr>
            <a:normAutofit/>
          </a:bodyPr>
          <a:lstStyle/>
          <a:p>
            <a:pPr marL="118872" indent="0" algn="ctr">
              <a:buNone/>
            </a:pPr>
            <a:r>
              <a:rPr lang="en-US" sz="2800" i="1" dirty="0"/>
              <a:t>A single software product or related work product may be the subject of more than one review. If more than one type of review is used, the order may vary. For example, an informal review may be carried out before a technical review, or an inspection may be carried out on a requirements specification before a walkthrough with customers. </a:t>
            </a:r>
            <a:endParaRPr lang="th-TH" sz="2800" i="1"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53</a:t>
            </a:fld>
            <a:endParaRPr lang="en-US"/>
          </a:p>
        </p:txBody>
      </p:sp>
      <p:sp>
        <p:nvSpPr>
          <p:cNvPr id="7" name="ชื่อเรื่อง 1"/>
          <p:cNvSpPr>
            <a:spLocks noGrp="1"/>
          </p:cNvSpPr>
          <p:nvPr>
            <p:ph type="title"/>
          </p:nvPr>
        </p:nvSpPr>
        <p:spPr/>
        <p:txBody>
          <a:bodyPr>
            <a:normAutofit/>
          </a:bodyPr>
          <a:lstStyle/>
          <a:p>
            <a:r>
              <a:rPr lang="en-US" sz="4800" dirty="0">
                <a:effectLst>
                  <a:outerShdw blurRad="38100" dist="38100" dir="2700000" algn="tl">
                    <a:srgbClr val="000000">
                      <a:alpha val="43137"/>
                    </a:srgbClr>
                  </a:outerShdw>
                </a:effectLst>
              </a:rPr>
              <a:t>Software Reviews</a:t>
            </a:r>
            <a:endParaRPr lang="en-US" dirty="0"/>
          </a:p>
        </p:txBody>
      </p:sp>
    </p:spTree>
    <p:extLst>
      <p:ext uri="{BB962C8B-B14F-4D97-AF65-F5344CB8AC3E}">
        <p14:creationId xmlns:p14="http://schemas.microsoft.com/office/powerpoint/2010/main" val="40683606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54</a:t>
            </a:fld>
            <a:endParaRPr lang="en-US"/>
          </a:p>
        </p:txBody>
      </p:sp>
      <p:pic>
        <p:nvPicPr>
          <p:cNvPr id="3075" name="Picture 3" descr="E:\uwe\2011.09.18_code_review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438150"/>
            <a:ext cx="6248400" cy="4046460"/>
          </a:xfrm>
          <a:prstGeom prst="rect">
            <a:avLst/>
          </a:prstGeom>
          <a:noFill/>
          <a:extLst>
            <a:ext uri="{909E8E84-426E-40DD-AFC4-6F175D3DCCD1}">
              <a14:hiddenFill xmlns:a14="http://schemas.microsoft.com/office/drawing/2010/main">
                <a:solidFill>
                  <a:srgbClr val="FFFFFF"/>
                </a:solidFill>
              </a14:hiddenFill>
            </a:ext>
          </a:extLst>
        </p:spPr>
      </p:pic>
      <p:sp>
        <p:nvSpPr>
          <p:cNvPr id="7" name="สี่เหลี่ยมผืนผ้า 6"/>
          <p:cNvSpPr/>
          <p:nvPr/>
        </p:nvSpPr>
        <p:spPr>
          <a:xfrm>
            <a:off x="4572000" y="4533795"/>
            <a:ext cx="4343400" cy="261610"/>
          </a:xfrm>
          <a:prstGeom prst="rect">
            <a:avLst/>
          </a:prstGeom>
        </p:spPr>
        <p:txBody>
          <a:bodyPr wrap="square">
            <a:spAutoFit/>
          </a:bodyPr>
          <a:lstStyle/>
          <a:p>
            <a:pPr algn="r"/>
            <a:r>
              <a:rPr lang="en-US" sz="1100" dirty="0" smtClean="0">
                <a:latin typeface="Calibri" pitchFamily="34" charset="0"/>
                <a:cs typeface="Calibri" pitchFamily="34" charset="0"/>
              </a:rPr>
              <a:t>Image Source</a:t>
            </a:r>
            <a:r>
              <a:rPr lang="en-US" sz="1100" dirty="0">
                <a:latin typeface="Calibri" pitchFamily="34" charset="0"/>
                <a:cs typeface="Calibri" pitchFamily="34" charset="0"/>
              </a:rPr>
              <a:t>: </a:t>
            </a:r>
            <a:r>
              <a:rPr lang="en-US" sz="1100" dirty="0"/>
              <a:t>http://www.bonkersworld.net/tag/programming/</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37033257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dirty="0"/>
              <a:t>Review Types</a:t>
            </a: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55</a:t>
            </a:fld>
            <a:endParaRPr lang="en-US"/>
          </a:p>
        </p:txBody>
      </p:sp>
      <p:sp>
        <p:nvSpPr>
          <p:cNvPr id="7" name="ตัวแทนเนื้อหา 6"/>
          <p:cNvSpPr>
            <a:spLocks noGrp="1"/>
          </p:cNvSpPr>
          <p:nvPr>
            <p:ph idx="1"/>
          </p:nvPr>
        </p:nvSpPr>
        <p:spPr>
          <a:xfrm>
            <a:off x="685800" y="1352550"/>
            <a:ext cx="8229600" cy="2305246"/>
          </a:xfrm>
          <a:prstGeom prst="rect">
            <a:avLst/>
          </a:prstGeom>
        </p:spPr>
        <p:txBody>
          <a:bodyPr wrap="square">
            <a:spAutoFit/>
          </a:bodyPr>
          <a:lstStyle/>
          <a:p>
            <a:r>
              <a:rPr lang="en-US" sz="2800" dirty="0" smtClean="0">
                <a:latin typeface="Calibri" pitchFamily="34" charset="0"/>
                <a:cs typeface="Calibri" pitchFamily="34" charset="0"/>
              </a:rPr>
              <a:t>Informal </a:t>
            </a:r>
            <a:r>
              <a:rPr lang="en-US" sz="2800" dirty="0">
                <a:latin typeface="Calibri" pitchFamily="34" charset="0"/>
                <a:cs typeface="Calibri" pitchFamily="34" charset="0"/>
              </a:rPr>
              <a:t>Reviews</a:t>
            </a:r>
          </a:p>
          <a:p>
            <a:r>
              <a:rPr lang="en-US" sz="2800" dirty="0" smtClean="0">
                <a:latin typeface="Calibri" pitchFamily="34" charset="0"/>
                <a:cs typeface="Calibri" pitchFamily="34" charset="0"/>
              </a:rPr>
              <a:t>Walkthroughs</a:t>
            </a:r>
            <a:endParaRPr lang="en-US" sz="2800" dirty="0">
              <a:latin typeface="Calibri" pitchFamily="34" charset="0"/>
              <a:cs typeface="Calibri" pitchFamily="34" charset="0"/>
            </a:endParaRPr>
          </a:p>
          <a:p>
            <a:r>
              <a:rPr lang="en-US" sz="2800" dirty="0">
                <a:latin typeface="Calibri" pitchFamily="34" charset="0"/>
                <a:cs typeface="Calibri" pitchFamily="34" charset="0"/>
              </a:rPr>
              <a:t>T</a:t>
            </a:r>
            <a:r>
              <a:rPr lang="en-US" sz="2800" dirty="0" smtClean="0">
                <a:latin typeface="Calibri" pitchFamily="34" charset="0"/>
                <a:cs typeface="Calibri" pitchFamily="34" charset="0"/>
              </a:rPr>
              <a:t>echnical </a:t>
            </a:r>
            <a:r>
              <a:rPr lang="en-US" sz="2800" dirty="0">
                <a:latin typeface="Calibri" pitchFamily="34" charset="0"/>
                <a:cs typeface="Calibri" pitchFamily="34" charset="0"/>
              </a:rPr>
              <a:t>Reviews</a:t>
            </a:r>
          </a:p>
          <a:p>
            <a:r>
              <a:rPr lang="en-US" sz="2800" dirty="0" smtClean="0">
                <a:latin typeface="Calibri" pitchFamily="34" charset="0"/>
                <a:cs typeface="Calibri" pitchFamily="34" charset="0"/>
              </a:rPr>
              <a:t>Inspections</a:t>
            </a:r>
            <a:endParaRPr lang="en-US" sz="2800" dirty="0">
              <a:latin typeface="Calibri" pitchFamily="34" charset="0"/>
              <a:cs typeface="Calibri" pitchFamily="34" charset="0"/>
            </a:endParaRPr>
          </a:p>
          <a:p>
            <a:pPr marL="768096" lvl="2" indent="0">
              <a:buNone/>
            </a:pPr>
            <a:endParaRPr lang="en-US" dirty="0">
              <a:latin typeface="Calibri" pitchFamily="34" charset="0"/>
              <a:cs typeface="Calibri" pitchFamily="34" charset="0"/>
            </a:endParaRPr>
          </a:p>
        </p:txBody>
      </p:sp>
      <p:pic>
        <p:nvPicPr>
          <p:cNvPr id="4098" name="Picture 2" descr="E:\uwe\Financial_Managem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200150"/>
            <a:ext cx="35814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57060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dirty="0"/>
              <a:t>Review </a:t>
            </a:r>
            <a:r>
              <a:rPr lang="en-US" dirty="0" smtClean="0"/>
              <a:t>Types - </a:t>
            </a:r>
            <a:r>
              <a:rPr lang="en-US" dirty="0"/>
              <a:t>Informal </a:t>
            </a:r>
            <a:r>
              <a:rPr lang="en-US" dirty="0" smtClean="0"/>
              <a:t>review</a:t>
            </a:r>
            <a:endParaRPr lang="en-US"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56</a:t>
            </a:fld>
            <a:endParaRPr lang="en-US"/>
          </a:p>
        </p:txBody>
      </p:sp>
      <p:sp>
        <p:nvSpPr>
          <p:cNvPr id="7" name="ตัวแทนเนื้อหา 6"/>
          <p:cNvSpPr>
            <a:spLocks noGrp="1"/>
          </p:cNvSpPr>
          <p:nvPr>
            <p:ph idx="1"/>
          </p:nvPr>
        </p:nvSpPr>
        <p:spPr>
          <a:xfrm>
            <a:off x="457200" y="1331394"/>
            <a:ext cx="8229600" cy="3597908"/>
          </a:xfrm>
          <a:prstGeom prst="rect">
            <a:avLst/>
          </a:prstGeom>
        </p:spPr>
        <p:txBody>
          <a:bodyPr wrap="square">
            <a:spAutoFit/>
          </a:bodyPr>
          <a:lstStyle/>
          <a:p>
            <a:r>
              <a:rPr lang="en-US" sz="2800" dirty="0"/>
              <a:t>Key characteristics:</a:t>
            </a:r>
          </a:p>
          <a:p>
            <a:pPr lvl="1"/>
            <a:r>
              <a:rPr lang="en-US" sz="2400" dirty="0" smtClean="0"/>
              <a:t>No </a:t>
            </a:r>
            <a:r>
              <a:rPr lang="en-US" sz="2400" dirty="0"/>
              <a:t>formal process</a:t>
            </a:r>
          </a:p>
          <a:p>
            <a:pPr lvl="1"/>
            <a:r>
              <a:rPr lang="en-US" sz="2400" dirty="0" smtClean="0"/>
              <a:t>There </a:t>
            </a:r>
            <a:r>
              <a:rPr lang="en-US" sz="2400" dirty="0"/>
              <a:t>may be </a:t>
            </a:r>
            <a:r>
              <a:rPr lang="en-US" sz="2400" i="1" dirty="0"/>
              <a:t>pair programming </a:t>
            </a:r>
            <a:r>
              <a:rPr lang="en-US" sz="2400" dirty="0"/>
              <a:t>or a technical lead reviewing designs and code (led by individual)</a:t>
            </a:r>
          </a:p>
          <a:p>
            <a:pPr lvl="1"/>
            <a:r>
              <a:rPr lang="en-US" sz="2400" dirty="0" smtClean="0"/>
              <a:t>Optionally </a:t>
            </a:r>
            <a:r>
              <a:rPr lang="en-US" sz="2400" dirty="0"/>
              <a:t>may be documented or undocumented</a:t>
            </a:r>
          </a:p>
          <a:p>
            <a:pPr lvl="1"/>
            <a:r>
              <a:rPr lang="en-US" sz="2400" dirty="0" smtClean="0"/>
              <a:t>May </a:t>
            </a:r>
            <a:r>
              <a:rPr lang="en-US" sz="2400" dirty="0"/>
              <a:t>vary in usefulness depending on the reviewer </a:t>
            </a:r>
          </a:p>
          <a:p>
            <a:pPr lvl="1"/>
            <a:r>
              <a:rPr lang="en-US" sz="2400" dirty="0" smtClean="0"/>
              <a:t>Main </a:t>
            </a:r>
            <a:r>
              <a:rPr lang="en-US" sz="2400" dirty="0"/>
              <a:t>purpose: inexpensive way to get some benefit</a:t>
            </a:r>
          </a:p>
          <a:p>
            <a:pPr marL="768096" lvl="2" indent="0">
              <a:buNone/>
            </a:pPr>
            <a:endParaRPr lang="en-US" dirty="0">
              <a:latin typeface="Calibri" pitchFamily="34" charset="0"/>
              <a:cs typeface="Calibri" pitchFamily="34" charset="0"/>
            </a:endParaRPr>
          </a:p>
        </p:txBody>
      </p:sp>
    </p:spTree>
    <p:extLst>
      <p:ext uri="{BB962C8B-B14F-4D97-AF65-F5344CB8AC3E}">
        <p14:creationId xmlns:p14="http://schemas.microsoft.com/office/powerpoint/2010/main" val="129679195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457200" y="116586"/>
            <a:ext cx="8686800" cy="939546"/>
          </a:xfrm>
        </p:spPr>
        <p:txBody>
          <a:bodyPr>
            <a:normAutofit fontScale="90000"/>
          </a:bodyPr>
          <a:lstStyle/>
          <a:p>
            <a:r>
              <a:rPr lang="en-US" dirty="0"/>
              <a:t>Review </a:t>
            </a:r>
            <a:r>
              <a:rPr lang="en-US" dirty="0" smtClean="0"/>
              <a:t>Types - </a:t>
            </a:r>
            <a:r>
              <a:rPr lang="en-US" dirty="0"/>
              <a:t>Informal </a:t>
            </a:r>
            <a:r>
              <a:rPr lang="en-US" dirty="0" smtClean="0"/>
              <a:t>review (</a:t>
            </a:r>
            <a:r>
              <a:rPr lang="en-US" dirty="0" err="1" smtClean="0"/>
              <a:t>con’t</a:t>
            </a:r>
            <a:r>
              <a:rPr lang="en-US" dirty="0" smtClean="0"/>
              <a:t>)</a:t>
            </a:r>
            <a:endParaRPr lang="en-US"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57</a:t>
            </a:fld>
            <a:endParaRPr lang="en-US"/>
          </a:p>
        </p:txBody>
      </p:sp>
      <p:sp>
        <p:nvSpPr>
          <p:cNvPr id="7" name="ตัวแทนเนื้อหา 6"/>
          <p:cNvSpPr>
            <a:spLocks noGrp="1"/>
          </p:cNvSpPr>
          <p:nvPr>
            <p:ph idx="1"/>
          </p:nvPr>
        </p:nvSpPr>
        <p:spPr>
          <a:xfrm>
            <a:off x="-304800" y="1331394"/>
            <a:ext cx="9296400" cy="2428357"/>
          </a:xfrm>
          <a:prstGeom prst="rect">
            <a:avLst/>
          </a:prstGeom>
        </p:spPr>
        <p:txBody>
          <a:bodyPr wrap="square">
            <a:spAutoFit/>
          </a:bodyPr>
          <a:lstStyle/>
          <a:p>
            <a:pPr lvl="2">
              <a:buFont typeface="Arial" pitchFamily="34" charset="0"/>
              <a:buChar char="•"/>
            </a:pPr>
            <a:r>
              <a:rPr lang="en-US" dirty="0">
                <a:latin typeface="Calibri" pitchFamily="34" charset="0"/>
                <a:cs typeface="Calibri" pitchFamily="34" charset="0"/>
              </a:rPr>
              <a:t>As an example of how someone else does informal </a:t>
            </a:r>
            <a:r>
              <a:rPr lang="en-US" dirty="0" smtClean="0">
                <a:latin typeface="Calibri" pitchFamily="34" charset="0"/>
                <a:cs typeface="Calibri" pitchFamily="34" charset="0"/>
              </a:rPr>
              <a:t>reviews,</a:t>
            </a:r>
          </a:p>
          <a:p>
            <a:pPr lvl="3">
              <a:buFont typeface="Arial" pitchFamily="34" charset="0"/>
              <a:buChar char="•"/>
            </a:pPr>
            <a:r>
              <a:rPr lang="en-US" sz="2400" i="1" dirty="0" smtClean="0">
                <a:latin typeface="Calibri" pitchFamily="34" charset="0"/>
                <a:cs typeface="Calibri" pitchFamily="34" charset="0"/>
              </a:rPr>
              <a:t>RobertMartin's</a:t>
            </a:r>
            <a:r>
              <a:rPr lang="en-US" sz="2400" dirty="0" smtClean="0">
                <a:latin typeface="Calibri" pitchFamily="34" charset="0"/>
                <a:cs typeface="Calibri" pitchFamily="34" charset="0"/>
              </a:rPr>
              <a:t> </a:t>
            </a:r>
            <a:r>
              <a:rPr lang="en-US" sz="2400" dirty="0">
                <a:latin typeface="Calibri" pitchFamily="34" charset="0"/>
                <a:cs typeface="Calibri" pitchFamily="34" charset="0"/>
              </a:rPr>
              <a:t>outfit at ObjectMentor </a:t>
            </a:r>
            <a:r>
              <a:rPr lang="en-US" sz="2400" dirty="0" smtClean="0">
                <a:latin typeface="Calibri" pitchFamily="34" charset="0"/>
                <a:cs typeface="Calibri" pitchFamily="34" charset="0"/>
              </a:rPr>
              <a:t>Associates. Robert </a:t>
            </a:r>
            <a:r>
              <a:rPr lang="en-US" sz="2400" dirty="0">
                <a:latin typeface="Calibri" pitchFamily="34" charset="0"/>
                <a:cs typeface="Calibri" pitchFamily="34" charset="0"/>
              </a:rPr>
              <a:t>is big on small process, and is known to express the sentiment </a:t>
            </a:r>
            <a:r>
              <a:rPr lang="en-US" sz="2400" i="1" dirty="0">
                <a:solidFill>
                  <a:schemeClr val="tx1">
                    <a:lumMod val="65000"/>
                    <a:lumOff val="35000"/>
                  </a:schemeClr>
                </a:solidFill>
                <a:latin typeface="Calibri" pitchFamily="34" charset="0"/>
                <a:cs typeface="Calibri" pitchFamily="34" charset="0"/>
              </a:rPr>
              <a:t>"the best process is the smallest process you can afford" </a:t>
            </a:r>
            <a:r>
              <a:rPr lang="en-US" sz="2400" dirty="0">
                <a:latin typeface="Calibri" pitchFamily="34" charset="0"/>
                <a:cs typeface="Calibri" pitchFamily="34" charset="0"/>
              </a:rPr>
              <a:t>on multiple occasions. </a:t>
            </a:r>
            <a:r>
              <a:rPr lang="en-US" sz="2400" dirty="0" smtClean="0">
                <a:latin typeface="Calibri" pitchFamily="34" charset="0"/>
                <a:cs typeface="Calibri" pitchFamily="34" charset="0"/>
              </a:rPr>
              <a:t>Robert </a:t>
            </a:r>
            <a:r>
              <a:rPr lang="en-US" sz="2400" dirty="0">
                <a:latin typeface="Calibri" pitchFamily="34" charset="0"/>
                <a:cs typeface="Calibri" pitchFamily="34" charset="0"/>
              </a:rPr>
              <a:t>says that he wants reviews and other meetings to take up no more than 5% of the engineer's </a:t>
            </a:r>
            <a:r>
              <a:rPr lang="en-US" sz="2400" dirty="0" smtClean="0">
                <a:latin typeface="Calibri" pitchFamily="34" charset="0"/>
                <a:cs typeface="Calibri" pitchFamily="34" charset="0"/>
              </a:rPr>
              <a:t>time</a:t>
            </a:r>
            <a:endParaRPr lang="en-US" dirty="0">
              <a:latin typeface="Calibri" pitchFamily="34" charset="0"/>
              <a:cs typeface="Calibri" pitchFamily="34" charset="0"/>
            </a:endParaRPr>
          </a:p>
        </p:txBody>
      </p:sp>
    </p:spTree>
    <p:extLst>
      <p:ext uri="{BB962C8B-B14F-4D97-AF65-F5344CB8AC3E}">
        <p14:creationId xmlns:p14="http://schemas.microsoft.com/office/powerpoint/2010/main" val="803577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dirty="0"/>
              <a:t>Review </a:t>
            </a:r>
            <a:r>
              <a:rPr lang="en-US" dirty="0" smtClean="0"/>
              <a:t>Types - Walkthrough</a:t>
            </a:r>
            <a:endParaRPr lang="en-US"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58</a:t>
            </a:fld>
            <a:endParaRPr lang="en-US"/>
          </a:p>
        </p:txBody>
      </p:sp>
      <p:sp>
        <p:nvSpPr>
          <p:cNvPr id="7" name="ตัวแทนเนื้อหา 6"/>
          <p:cNvSpPr>
            <a:spLocks noGrp="1"/>
          </p:cNvSpPr>
          <p:nvPr>
            <p:ph idx="1"/>
          </p:nvPr>
        </p:nvSpPr>
        <p:spPr>
          <a:xfrm>
            <a:off x="76200" y="1183642"/>
            <a:ext cx="9067800" cy="3597908"/>
          </a:xfrm>
          <a:prstGeom prst="rect">
            <a:avLst/>
          </a:prstGeom>
        </p:spPr>
        <p:txBody>
          <a:bodyPr wrap="square">
            <a:spAutoFit/>
          </a:bodyPr>
          <a:lstStyle/>
          <a:p>
            <a:r>
              <a:rPr lang="en-US" sz="2800" dirty="0"/>
              <a:t>Key characteristics:</a:t>
            </a:r>
          </a:p>
          <a:p>
            <a:pPr lvl="1"/>
            <a:r>
              <a:rPr lang="en-US" sz="2400" dirty="0"/>
              <a:t>Meeting led by author </a:t>
            </a:r>
            <a:endParaRPr lang="en-US" sz="3600" dirty="0"/>
          </a:p>
          <a:p>
            <a:pPr lvl="1"/>
            <a:r>
              <a:rPr lang="en-US" sz="2400" dirty="0" smtClean="0"/>
              <a:t>Scenarios</a:t>
            </a:r>
            <a:r>
              <a:rPr lang="en-US" sz="2400" dirty="0"/>
              <a:t>, dry runs, peer group</a:t>
            </a:r>
            <a:endParaRPr lang="en-US" sz="3600" dirty="0"/>
          </a:p>
          <a:p>
            <a:pPr lvl="1"/>
            <a:r>
              <a:rPr lang="en-US" sz="2400" dirty="0" smtClean="0"/>
              <a:t>Open-ended </a:t>
            </a:r>
            <a:r>
              <a:rPr lang="en-US" sz="2400" dirty="0"/>
              <a:t>sessions</a:t>
            </a:r>
            <a:endParaRPr lang="en-US" sz="3600" dirty="0"/>
          </a:p>
          <a:p>
            <a:pPr lvl="1"/>
            <a:r>
              <a:rPr lang="en-US" sz="2400" dirty="0" smtClean="0"/>
              <a:t>Optionally </a:t>
            </a:r>
            <a:r>
              <a:rPr lang="en-US" sz="2400" dirty="0"/>
              <a:t>a pre-meeting preparation of reviewers, review report, list of findings and scribe (who is not the author)</a:t>
            </a:r>
            <a:endParaRPr lang="en-US" sz="3600" dirty="0"/>
          </a:p>
          <a:p>
            <a:pPr lvl="1"/>
            <a:r>
              <a:rPr lang="en-US" sz="2400" dirty="0" smtClean="0"/>
              <a:t>May </a:t>
            </a:r>
            <a:r>
              <a:rPr lang="en-US" sz="2400" dirty="0"/>
              <a:t>vary in practice from quite informal to very formal;</a:t>
            </a:r>
            <a:endParaRPr lang="en-US" sz="3600" dirty="0"/>
          </a:p>
          <a:p>
            <a:pPr lvl="1"/>
            <a:r>
              <a:rPr lang="en-US" sz="2400" dirty="0" smtClean="0"/>
              <a:t>Main </a:t>
            </a:r>
            <a:r>
              <a:rPr lang="en-US" sz="2400" dirty="0"/>
              <a:t>purposes: learning, gaining understanding, defect finding.</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250927654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fontScale="90000"/>
          </a:bodyPr>
          <a:lstStyle/>
          <a:p>
            <a:r>
              <a:rPr lang="en-US" dirty="0"/>
              <a:t>Review </a:t>
            </a:r>
            <a:r>
              <a:rPr lang="en-US" dirty="0" smtClean="0"/>
              <a:t>Types – Walkthrough (</a:t>
            </a:r>
            <a:r>
              <a:rPr lang="en-US" dirty="0" err="1" smtClean="0"/>
              <a:t>con’t</a:t>
            </a:r>
            <a:r>
              <a:rPr lang="en-US" dirty="0" smtClean="0"/>
              <a:t>)</a:t>
            </a:r>
            <a:endParaRPr lang="en-US"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dirty="0" smtClean="0"/>
              <a:t>IT Quality and Software Test - Software Review Techniques</a:t>
            </a:r>
            <a:endParaRPr lang="en-US" dirty="0"/>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59</a:t>
            </a:fld>
            <a:endParaRPr lang="en-US"/>
          </a:p>
        </p:txBody>
      </p:sp>
      <p:sp>
        <p:nvSpPr>
          <p:cNvPr id="7" name="ตัวแทนเนื้อหา 6"/>
          <p:cNvSpPr>
            <a:spLocks noGrp="1"/>
          </p:cNvSpPr>
          <p:nvPr>
            <p:ph idx="1"/>
          </p:nvPr>
        </p:nvSpPr>
        <p:spPr>
          <a:xfrm>
            <a:off x="2819400" y="1428750"/>
            <a:ext cx="5867400" cy="3154710"/>
          </a:xfrm>
          <a:prstGeom prst="rect">
            <a:avLst/>
          </a:prstGeom>
        </p:spPr>
        <p:txBody>
          <a:bodyPr wrap="square">
            <a:spAutoFit/>
          </a:bodyPr>
          <a:lstStyle/>
          <a:p>
            <a:pPr marL="118872" lvl="0" indent="0">
              <a:buNone/>
            </a:pPr>
            <a:r>
              <a:rPr lang="en-US" sz="2800" i="1" dirty="0" smtClean="0">
                <a:latin typeface="Calibri" pitchFamily="34" charset="0"/>
                <a:cs typeface="Calibri" pitchFamily="34" charset="0"/>
              </a:rPr>
              <a:t>	</a:t>
            </a:r>
            <a:r>
              <a:rPr lang="en-US" sz="2800" b="1" i="1" dirty="0" smtClean="0">
                <a:latin typeface="Calibri" pitchFamily="34" charset="0"/>
                <a:cs typeface="Calibri" pitchFamily="34" charset="0"/>
              </a:rPr>
              <a:t>Walkthrough</a:t>
            </a:r>
            <a:r>
              <a:rPr lang="en-US" sz="2800" i="1" dirty="0">
                <a:latin typeface="Calibri" pitchFamily="34" charset="0"/>
                <a:cs typeface="Calibri" pitchFamily="34" charset="0"/>
              </a:rPr>
              <a:t> is a form of </a:t>
            </a:r>
            <a:r>
              <a:rPr lang="en-US" sz="2800" b="1" i="1" dirty="0">
                <a:latin typeface="Calibri" pitchFamily="34" charset="0"/>
                <a:cs typeface="Calibri" pitchFamily="34" charset="0"/>
              </a:rPr>
              <a:t>peer review </a:t>
            </a:r>
            <a:r>
              <a:rPr lang="en-US" sz="2800" i="1" dirty="0">
                <a:latin typeface="Calibri" pitchFamily="34" charset="0"/>
                <a:cs typeface="Calibri" pitchFamily="34" charset="0"/>
              </a:rPr>
              <a:t>where the author leads members of the development team and other interested parties through a software product and the participants </a:t>
            </a:r>
            <a:r>
              <a:rPr lang="en-US" sz="2800" i="1" dirty="0">
                <a:solidFill>
                  <a:schemeClr val="tx1">
                    <a:lumMod val="65000"/>
                    <a:lumOff val="35000"/>
                  </a:schemeClr>
                </a:solidFill>
                <a:latin typeface="Calibri" pitchFamily="34" charset="0"/>
                <a:cs typeface="Calibri" pitchFamily="34" charset="0"/>
              </a:rPr>
              <a:t>ask questions and make comments about defects.</a:t>
            </a:r>
          </a:p>
        </p:txBody>
      </p:sp>
      <p:pic>
        <p:nvPicPr>
          <p:cNvPr id="11266" name="Picture 2" descr="E:\uwe\software-300x3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0495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3944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6</a:t>
            </a:fld>
            <a:endParaRPr lang="en-US"/>
          </a:p>
        </p:txBody>
      </p:sp>
      <p:sp>
        <p:nvSpPr>
          <p:cNvPr id="5" name="สี่เหลี่ยมผืนผ้า 4"/>
          <p:cNvSpPr/>
          <p:nvPr/>
        </p:nvSpPr>
        <p:spPr>
          <a:xfrm>
            <a:off x="781610" y="1026085"/>
            <a:ext cx="4198393" cy="461665"/>
          </a:xfrm>
          <a:prstGeom prst="rect">
            <a:avLst/>
          </a:prstGeom>
        </p:spPr>
        <p:txBody>
          <a:bodyPr wrap="none">
            <a:spAutoFit/>
          </a:bodyPr>
          <a:lstStyle/>
          <a:p>
            <a:r>
              <a:rPr lang="en-US" sz="2400" b="1" i="1" dirty="0">
                <a:latin typeface="Calibri" pitchFamily="34" charset="0"/>
                <a:cs typeface="Calibri" pitchFamily="34" charset="0"/>
              </a:rPr>
              <a:t>What is software peer reviews?</a:t>
            </a:r>
          </a:p>
        </p:txBody>
      </p:sp>
      <p:sp>
        <p:nvSpPr>
          <p:cNvPr id="6" name="สี่เหลี่ยมผืนผ้า 5"/>
          <p:cNvSpPr/>
          <p:nvPr/>
        </p:nvSpPr>
        <p:spPr>
          <a:xfrm>
            <a:off x="227357" y="2266950"/>
            <a:ext cx="5335243" cy="461665"/>
          </a:xfrm>
          <a:prstGeom prst="rect">
            <a:avLst/>
          </a:prstGeom>
        </p:spPr>
        <p:txBody>
          <a:bodyPr wrap="none">
            <a:spAutoFit/>
          </a:bodyPr>
          <a:lstStyle/>
          <a:p>
            <a:r>
              <a:rPr lang="en-US" sz="2400" b="1" i="1" dirty="0">
                <a:latin typeface="Calibri" pitchFamily="34" charset="0"/>
                <a:cs typeface="Calibri" pitchFamily="34" charset="0"/>
              </a:rPr>
              <a:t>What is software management reviews?</a:t>
            </a:r>
          </a:p>
        </p:txBody>
      </p:sp>
      <p:sp>
        <p:nvSpPr>
          <p:cNvPr id="7" name="สี่เหลี่ยมผืนผ้า 6"/>
          <p:cNvSpPr/>
          <p:nvPr/>
        </p:nvSpPr>
        <p:spPr>
          <a:xfrm>
            <a:off x="781610" y="3496614"/>
            <a:ext cx="4294574" cy="461665"/>
          </a:xfrm>
          <a:prstGeom prst="rect">
            <a:avLst/>
          </a:prstGeom>
        </p:spPr>
        <p:txBody>
          <a:bodyPr wrap="none">
            <a:spAutoFit/>
          </a:bodyPr>
          <a:lstStyle/>
          <a:p>
            <a:r>
              <a:rPr lang="en-US" sz="2400" b="1" i="1" dirty="0">
                <a:latin typeface="Calibri" pitchFamily="34" charset="0"/>
                <a:cs typeface="Calibri" pitchFamily="34" charset="0"/>
              </a:rPr>
              <a:t>What is software audit reviews?</a:t>
            </a:r>
          </a:p>
        </p:txBody>
      </p:sp>
      <p:pic>
        <p:nvPicPr>
          <p:cNvPr id="3074" name="Picture 2" descr="E:\uwe\Man-With-Question-06s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9013" y="285750"/>
            <a:ext cx="3794987" cy="4095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328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normAutofit/>
          </a:bodyPr>
          <a:lstStyle/>
          <a:p>
            <a:r>
              <a:rPr lang="en-US" dirty="0"/>
              <a:t>Review </a:t>
            </a:r>
            <a:r>
              <a:rPr lang="en-US" dirty="0" smtClean="0"/>
              <a:t>Types - </a:t>
            </a:r>
            <a:r>
              <a:rPr lang="en-US" dirty="0"/>
              <a:t>Technical review</a:t>
            </a: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60</a:t>
            </a:fld>
            <a:endParaRPr lang="en-US"/>
          </a:p>
        </p:txBody>
      </p:sp>
      <p:sp>
        <p:nvSpPr>
          <p:cNvPr id="7" name="ตัวแทนเนื้อหา 6"/>
          <p:cNvSpPr>
            <a:spLocks noGrp="1"/>
          </p:cNvSpPr>
          <p:nvPr>
            <p:ph idx="1"/>
          </p:nvPr>
        </p:nvSpPr>
        <p:spPr>
          <a:xfrm>
            <a:off x="76200" y="1183642"/>
            <a:ext cx="9067800" cy="2637645"/>
          </a:xfrm>
          <a:prstGeom prst="rect">
            <a:avLst/>
          </a:prstGeom>
        </p:spPr>
        <p:txBody>
          <a:bodyPr wrap="square">
            <a:spAutoFit/>
          </a:bodyPr>
          <a:lstStyle/>
          <a:p>
            <a:r>
              <a:rPr lang="en-US" sz="2800" dirty="0"/>
              <a:t>Key characteristics:</a:t>
            </a:r>
          </a:p>
          <a:p>
            <a:pPr lvl="1"/>
            <a:r>
              <a:rPr lang="en-US" sz="2400" dirty="0" smtClean="0"/>
              <a:t>Documented</a:t>
            </a:r>
            <a:r>
              <a:rPr lang="en-US" sz="2400" dirty="0"/>
              <a:t>, defined defect-detection process that includes peers and technical experts</a:t>
            </a:r>
            <a:endParaRPr lang="en-US" sz="3600" dirty="0"/>
          </a:p>
          <a:p>
            <a:pPr lvl="1"/>
            <a:r>
              <a:rPr lang="en-US" sz="2400" dirty="0" smtClean="0"/>
              <a:t>May </a:t>
            </a:r>
            <a:r>
              <a:rPr lang="en-US" sz="2400" dirty="0"/>
              <a:t>be performed as a peer review without management participation</a:t>
            </a:r>
            <a:endParaRPr lang="en-US" sz="3600" dirty="0"/>
          </a:p>
          <a:p>
            <a:pPr lvl="1"/>
            <a:r>
              <a:rPr lang="en-US" sz="2400" dirty="0" smtClean="0"/>
              <a:t>Ideally </a:t>
            </a:r>
            <a:r>
              <a:rPr lang="en-US" sz="2400" dirty="0"/>
              <a:t>led by trained moderator (not the author</a:t>
            </a:r>
            <a:r>
              <a:rPr lang="en-US" sz="2400" dirty="0" smtClean="0"/>
              <a:t>)</a:t>
            </a:r>
            <a:endParaRPr lang="en-US" sz="3600" dirty="0"/>
          </a:p>
        </p:txBody>
      </p:sp>
    </p:spTree>
    <p:extLst>
      <p:ext uri="{BB962C8B-B14F-4D97-AF65-F5344CB8AC3E}">
        <p14:creationId xmlns:p14="http://schemas.microsoft.com/office/powerpoint/2010/main" val="8658591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228600" y="116586"/>
            <a:ext cx="9144000" cy="939546"/>
          </a:xfrm>
        </p:spPr>
        <p:txBody>
          <a:bodyPr>
            <a:normAutofit fontScale="90000"/>
          </a:bodyPr>
          <a:lstStyle/>
          <a:p>
            <a:r>
              <a:rPr lang="en-US" dirty="0"/>
              <a:t>Review </a:t>
            </a:r>
            <a:r>
              <a:rPr lang="en-US" dirty="0" smtClean="0"/>
              <a:t>Types - </a:t>
            </a:r>
            <a:r>
              <a:rPr lang="en-US" dirty="0"/>
              <a:t>Technical </a:t>
            </a:r>
            <a:r>
              <a:rPr lang="en-US" dirty="0" smtClean="0"/>
              <a:t>review </a:t>
            </a:r>
            <a:r>
              <a:rPr lang="en-US" sz="3600" dirty="0" smtClean="0"/>
              <a:t>(</a:t>
            </a:r>
            <a:r>
              <a:rPr lang="en-US" sz="3600" dirty="0" err="1" smtClean="0"/>
              <a:t>con’t</a:t>
            </a:r>
            <a:r>
              <a:rPr lang="en-US" sz="3600" dirty="0" smtClean="0"/>
              <a:t>)</a:t>
            </a:r>
            <a:endParaRPr lang="en-US" sz="36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61</a:t>
            </a:fld>
            <a:endParaRPr lang="en-US"/>
          </a:p>
        </p:txBody>
      </p:sp>
      <p:sp>
        <p:nvSpPr>
          <p:cNvPr id="7" name="ตัวแทนเนื้อหา 6"/>
          <p:cNvSpPr>
            <a:spLocks noGrp="1"/>
          </p:cNvSpPr>
          <p:nvPr>
            <p:ph idx="1"/>
          </p:nvPr>
        </p:nvSpPr>
        <p:spPr>
          <a:xfrm>
            <a:off x="76200" y="1183642"/>
            <a:ext cx="9067800" cy="3450175"/>
          </a:xfrm>
          <a:prstGeom prst="rect">
            <a:avLst/>
          </a:prstGeom>
        </p:spPr>
        <p:txBody>
          <a:bodyPr wrap="square">
            <a:spAutoFit/>
          </a:bodyPr>
          <a:lstStyle/>
          <a:p>
            <a:r>
              <a:rPr lang="en-US" sz="2800" dirty="0"/>
              <a:t>Key characteristics:</a:t>
            </a:r>
          </a:p>
          <a:p>
            <a:pPr lvl="1"/>
            <a:r>
              <a:rPr lang="en-US" sz="2400" dirty="0" smtClean="0"/>
              <a:t>Pre-meeting </a:t>
            </a:r>
            <a:r>
              <a:rPr lang="en-US" sz="2400" dirty="0"/>
              <a:t>preparation</a:t>
            </a:r>
            <a:endParaRPr lang="en-US" sz="3600" dirty="0"/>
          </a:p>
          <a:p>
            <a:pPr lvl="1"/>
            <a:r>
              <a:rPr lang="en-US" sz="2400" dirty="0" smtClean="0"/>
              <a:t>Optionally </a:t>
            </a:r>
            <a:r>
              <a:rPr lang="en-US" sz="2400" dirty="0"/>
              <a:t>the use of checklists, review report, list of findings and management participation</a:t>
            </a:r>
            <a:endParaRPr lang="en-US" sz="3600" dirty="0"/>
          </a:p>
          <a:p>
            <a:pPr lvl="1"/>
            <a:r>
              <a:rPr lang="en-US" sz="2400" dirty="0" smtClean="0"/>
              <a:t>May </a:t>
            </a:r>
            <a:r>
              <a:rPr lang="en-US" sz="2400" dirty="0"/>
              <a:t>vary in practice from quite informal to very formal</a:t>
            </a:r>
            <a:endParaRPr lang="en-US" sz="3600" dirty="0"/>
          </a:p>
          <a:p>
            <a:pPr lvl="1"/>
            <a:r>
              <a:rPr lang="en-US" sz="2400" dirty="0" smtClean="0"/>
              <a:t>Main </a:t>
            </a:r>
            <a:r>
              <a:rPr lang="en-US" sz="2400" dirty="0"/>
              <a:t>purposes: discuss, make decisions, evaluate alternatives, find defects, solve technical problems and check conformance to specifications and standards.</a:t>
            </a:r>
            <a:endParaRPr lang="en-US" sz="3600" dirty="0"/>
          </a:p>
        </p:txBody>
      </p:sp>
    </p:spTree>
    <p:extLst>
      <p:ext uri="{BB962C8B-B14F-4D97-AF65-F5344CB8AC3E}">
        <p14:creationId xmlns:p14="http://schemas.microsoft.com/office/powerpoint/2010/main" val="287354349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228600" y="116586"/>
            <a:ext cx="9144000" cy="939546"/>
          </a:xfrm>
        </p:spPr>
        <p:txBody>
          <a:bodyPr>
            <a:normAutofit fontScale="90000"/>
          </a:bodyPr>
          <a:lstStyle/>
          <a:p>
            <a:r>
              <a:rPr lang="en-US" dirty="0"/>
              <a:t>Review </a:t>
            </a:r>
            <a:r>
              <a:rPr lang="en-US" dirty="0" smtClean="0"/>
              <a:t>Types - </a:t>
            </a:r>
            <a:r>
              <a:rPr lang="en-US" dirty="0"/>
              <a:t>Technical </a:t>
            </a:r>
            <a:r>
              <a:rPr lang="en-US" dirty="0" smtClean="0"/>
              <a:t>review </a:t>
            </a:r>
            <a:r>
              <a:rPr lang="en-US" sz="3600" dirty="0" smtClean="0"/>
              <a:t>(</a:t>
            </a:r>
            <a:r>
              <a:rPr lang="en-US" sz="3600" dirty="0" err="1" smtClean="0"/>
              <a:t>con’t</a:t>
            </a:r>
            <a:r>
              <a:rPr lang="en-US" sz="3600" dirty="0" smtClean="0"/>
              <a:t>)</a:t>
            </a:r>
            <a:endParaRPr lang="en-US" sz="36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62</a:t>
            </a:fld>
            <a:endParaRPr lang="en-US"/>
          </a:p>
        </p:txBody>
      </p:sp>
      <p:sp>
        <p:nvSpPr>
          <p:cNvPr id="7" name="ตัวแทนเนื้อหา 6"/>
          <p:cNvSpPr>
            <a:spLocks noGrp="1"/>
          </p:cNvSpPr>
          <p:nvPr>
            <p:ph idx="1"/>
          </p:nvPr>
        </p:nvSpPr>
        <p:spPr>
          <a:xfrm>
            <a:off x="685800" y="1504950"/>
            <a:ext cx="7848600" cy="2292935"/>
          </a:xfrm>
          <a:prstGeom prst="rect">
            <a:avLst/>
          </a:prstGeom>
        </p:spPr>
        <p:txBody>
          <a:bodyPr wrap="square">
            <a:spAutoFit/>
          </a:bodyPr>
          <a:lstStyle/>
          <a:p>
            <a:pPr marL="118872" lvl="0" indent="0">
              <a:buNone/>
            </a:pPr>
            <a:r>
              <a:rPr lang="en-US" sz="2800" i="1" dirty="0" smtClean="0"/>
              <a:t>	</a:t>
            </a:r>
            <a:r>
              <a:rPr lang="en-US" sz="2800" b="1" i="1" dirty="0" smtClean="0"/>
              <a:t>Technical </a:t>
            </a:r>
            <a:r>
              <a:rPr lang="en-US" sz="2800" b="1" i="1" dirty="0"/>
              <a:t>review</a:t>
            </a:r>
            <a:r>
              <a:rPr lang="en-US" sz="2800" i="1" dirty="0"/>
              <a:t> is a form of </a:t>
            </a:r>
            <a:r>
              <a:rPr lang="en-US" sz="2800" b="1" i="1" dirty="0"/>
              <a:t>peer review </a:t>
            </a:r>
            <a:r>
              <a:rPr lang="en-US" sz="2800" i="1" dirty="0"/>
              <a:t>in which a team of qualified personnel examines the suitability of the software product for its intended use and identifies discrepancies from specifications and standards.</a:t>
            </a:r>
          </a:p>
        </p:txBody>
      </p:sp>
    </p:spTree>
    <p:extLst>
      <p:ext uri="{BB962C8B-B14F-4D97-AF65-F5344CB8AC3E}">
        <p14:creationId xmlns:p14="http://schemas.microsoft.com/office/powerpoint/2010/main" val="2306916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uwe\Marriage Counselor - Questions &amp; Answe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1613" y="320459"/>
            <a:ext cx="4242482" cy="4242482"/>
          </a:xfrm>
          <a:prstGeom prst="rect">
            <a:avLst/>
          </a:prstGeom>
          <a:noFill/>
          <a:extLst>
            <a:ext uri="{909E8E84-426E-40DD-AFC4-6F175D3DCCD1}">
              <a14:hiddenFill xmlns:a14="http://schemas.microsoft.com/office/drawing/2010/main">
                <a:solidFill>
                  <a:srgbClr val="FFFFFF"/>
                </a:solidFill>
              </a14:hiddenFill>
            </a:ext>
          </a:extLst>
        </p:spPr>
      </p:pic>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63</a:t>
            </a:fld>
            <a:endParaRPr lang="en-US"/>
          </a:p>
        </p:txBody>
      </p:sp>
      <p:sp>
        <p:nvSpPr>
          <p:cNvPr id="5" name="สี่เหลี่ยมผืนผ้า 4"/>
          <p:cNvSpPr/>
          <p:nvPr/>
        </p:nvSpPr>
        <p:spPr>
          <a:xfrm>
            <a:off x="502024" y="1191843"/>
            <a:ext cx="4879477" cy="584775"/>
          </a:xfrm>
          <a:prstGeom prst="rect">
            <a:avLst/>
          </a:prstGeom>
        </p:spPr>
        <p:txBody>
          <a:bodyPr wrap="none">
            <a:spAutoFit/>
          </a:bodyPr>
          <a:lstStyle/>
          <a:p>
            <a:r>
              <a:rPr lang="en-US" sz="3200" b="1" i="1" dirty="0">
                <a:latin typeface="Calibri" pitchFamily="34" charset="0"/>
                <a:cs typeface="Calibri" pitchFamily="34" charset="0"/>
              </a:rPr>
              <a:t>How many types of review?</a:t>
            </a:r>
            <a:endParaRPr lang="en-US" sz="3200" dirty="0">
              <a:latin typeface="Calibri" pitchFamily="34" charset="0"/>
              <a:cs typeface="Calibri" pitchFamily="34" charset="0"/>
            </a:endParaRPr>
          </a:p>
        </p:txBody>
      </p:sp>
      <p:sp>
        <p:nvSpPr>
          <p:cNvPr id="7" name="สี่เหลี่ยมผืนผ้า 6"/>
          <p:cNvSpPr/>
          <p:nvPr/>
        </p:nvSpPr>
        <p:spPr>
          <a:xfrm>
            <a:off x="1303462" y="1962150"/>
            <a:ext cx="3276600" cy="1323439"/>
          </a:xfrm>
          <a:prstGeom prst="rect">
            <a:avLst/>
          </a:prstGeom>
        </p:spPr>
        <p:txBody>
          <a:bodyPr wrap="square">
            <a:spAutoFit/>
          </a:bodyPr>
          <a:lstStyle/>
          <a:p>
            <a:pPr marL="285750" indent="-285750">
              <a:buFont typeface="Arial" pitchFamily="34" charset="0"/>
              <a:buChar char="•"/>
            </a:pPr>
            <a:r>
              <a:rPr lang="en-US" sz="2000" i="1" dirty="0">
                <a:solidFill>
                  <a:schemeClr val="tx1">
                    <a:lumMod val="65000"/>
                    <a:lumOff val="35000"/>
                  </a:schemeClr>
                </a:solidFill>
                <a:latin typeface="Calibri" pitchFamily="34" charset="0"/>
                <a:cs typeface="Calibri" pitchFamily="34" charset="0"/>
              </a:rPr>
              <a:t>Informal </a:t>
            </a:r>
            <a:r>
              <a:rPr lang="en-US" sz="2000" i="1" dirty="0" smtClean="0">
                <a:solidFill>
                  <a:schemeClr val="tx1">
                    <a:lumMod val="65000"/>
                    <a:lumOff val="35000"/>
                  </a:schemeClr>
                </a:solidFill>
                <a:latin typeface="Calibri" pitchFamily="34" charset="0"/>
                <a:cs typeface="Calibri" pitchFamily="34" charset="0"/>
              </a:rPr>
              <a:t>Reviews</a:t>
            </a:r>
            <a:endParaRPr lang="en-US" sz="2000" i="1" dirty="0">
              <a:solidFill>
                <a:schemeClr val="tx1">
                  <a:lumMod val="65000"/>
                  <a:lumOff val="35000"/>
                </a:schemeClr>
              </a:solidFill>
              <a:latin typeface="Calibri" pitchFamily="34" charset="0"/>
              <a:cs typeface="Calibri" pitchFamily="34" charset="0"/>
            </a:endParaRPr>
          </a:p>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Walkthroughs</a:t>
            </a:r>
          </a:p>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Technical Reviews</a:t>
            </a:r>
          </a:p>
          <a:p>
            <a:pPr marL="285750" indent="-285750">
              <a:buFont typeface="Arial" pitchFamily="34" charset="0"/>
              <a:buChar char="•"/>
            </a:pPr>
            <a:r>
              <a:rPr lang="en-US" sz="2000" i="1" dirty="0" smtClean="0">
                <a:solidFill>
                  <a:schemeClr val="tx1">
                    <a:lumMod val="65000"/>
                    <a:lumOff val="35000"/>
                  </a:schemeClr>
                </a:solidFill>
                <a:latin typeface="Calibri" pitchFamily="34" charset="0"/>
                <a:cs typeface="Calibri" pitchFamily="34" charset="0"/>
              </a:rPr>
              <a:t>Inspections</a:t>
            </a:r>
          </a:p>
        </p:txBody>
      </p:sp>
    </p:spTree>
    <p:extLst>
      <p:ext uri="{BB962C8B-B14F-4D97-AF65-F5344CB8AC3E}">
        <p14:creationId xmlns:p14="http://schemas.microsoft.com/office/powerpoint/2010/main" val="11367147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64</a:t>
            </a:fld>
            <a:endParaRPr lang="en-US"/>
          </a:p>
        </p:txBody>
      </p:sp>
      <p:pic>
        <p:nvPicPr>
          <p:cNvPr id="2050" name="Picture 2" descr="E:\uwe\Figure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90550"/>
            <a:ext cx="8747078" cy="3733363"/>
          </a:xfrm>
          <a:prstGeom prst="rect">
            <a:avLst/>
          </a:prstGeom>
          <a:noFill/>
          <a:extLst>
            <a:ext uri="{909E8E84-426E-40DD-AFC4-6F175D3DCCD1}">
              <a14:hiddenFill xmlns:a14="http://schemas.microsoft.com/office/drawing/2010/main">
                <a:solidFill>
                  <a:srgbClr val="FFFFFF"/>
                </a:solidFill>
              </a14:hiddenFill>
            </a:ext>
          </a:extLst>
        </p:spPr>
      </p:pic>
      <p:sp>
        <p:nvSpPr>
          <p:cNvPr id="6" name="สี่เหลี่ยมผืนผ้า 5"/>
          <p:cNvSpPr/>
          <p:nvPr/>
        </p:nvSpPr>
        <p:spPr>
          <a:xfrm>
            <a:off x="4572000" y="4533795"/>
            <a:ext cx="4343400" cy="261610"/>
          </a:xfrm>
          <a:prstGeom prst="rect">
            <a:avLst/>
          </a:prstGeom>
        </p:spPr>
        <p:txBody>
          <a:bodyPr wrap="square">
            <a:spAutoFit/>
          </a:bodyPr>
          <a:lstStyle/>
          <a:p>
            <a:pPr algn="r"/>
            <a:r>
              <a:rPr lang="en-US" sz="1100" dirty="0" smtClean="0">
                <a:latin typeface="Calibri" pitchFamily="34" charset="0"/>
                <a:cs typeface="Calibri" pitchFamily="34" charset="0"/>
              </a:rPr>
              <a:t>Image Source</a:t>
            </a:r>
            <a:r>
              <a:rPr lang="en-US" sz="1100" dirty="0">
                <a:latin typeface="Calibri" pitchFamily="34" charset="0"/>
                <a:cs typeface="Calibri" pitchFamily="34" charset="0"/>
              </a:rPr>
              <a:t>: </a:t>
            </a:r>
            <a:r>
              <a:rPr lang="en-US" sz="1100" dirty="0"/>
              <a:t>http://www.snyders.us/effective-reviews.htm</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13809815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effectLst>
                  <a:outerShdw blurRad="38100" dist="38100" dir="2700000" algn="tl">
                    <a:srgbClr val="000000">
                      <a:alpha val="43137"/>
                    </a:srgbClr>
                  </a:outerShdw>
                </a:effectLst>
              </a:rPr>
              <a:t>Reviews </a:t>
            </a:r>
            <a:r>
              <a:rPr lang="en-US" b="1" dirty="0" smtClean="0">
                <a:effectLst>
                  <a:outerShdw blurRad="38100" dist="38100" dir="2700000" algn="tl">
                    <a:srgbClr val="000000">
                      <a:alpha val="43137"/>
                    </a:srgbClr>
                  </a:outerShdw>
                </a:effectLst>
              </a:rPr>
              <a:t>vs. Testing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118872" indent="0">
              <a:buNone/>
            </a:pPr>
            <a:r>
              <a:rPr lang="en-US" sz="2800" dirty="0" smtClean="0"/>
              <a:t>	Some </a:t>
            </a:r>
            <a:r>
              <a:rPr lang="en-US" sz="2800" dirty="0"/>
              <a:t>studies have shown that reviews are a far cheaper and more efficient approach to error removal than testing. These studies don't suggest that reviews should replace testing, but that you are missing out on some big economic leverage if you don't use reviews.</a:t>
            </a:r>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65</a:t>
            </a:fld>
            <a:endParaRPr lang="en-US"/>
          </a:p>
        </p:txBody>
      </p:sp>
      <p:sp>
        <p:nvSpPr>
          <p:cNvPr id="8" name="ตัวแทนวันที่ 7"/>
          <p:cNvSpPr>
            <a:spLocks noGrp="1"/>
          </p:cNvSpPr>
          <p:nvPr>
            <p:ph type="dt" sz="half" idx="10"/>
          </p:nvPr>
        </p:nvSpPr>
        <p:spPr/>
        <p:txBody>
          <a:bodyPr/>
          <a:lstStyle/>
          <a:p>
            <a:fld id="{1B7AB33D-042A-4F2D-8683-2F5A0C15F73F}"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Advantages of reviews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r>
              <a:rPr lang="en-US" dirty="0" smtClean="0"/>
              <a:t>Early defect detection and correction</a:t>
            </a:r>
          </a:p>
          <a:p>
            <a:r>
              <a:rPr lang="en-US" dirty="0" smtClean="0"/>
              <a:t>Development productivity improvements</a:t>
            </a:r>
          </a:p>
          <a:p>
            <a:r>
              <a:rPr lang="en-US" dirty="0" smtClean="0"/>
              <a:t>Reduced development timescales</a:t>
            </a:r>
          </a:p>
          <a:p>
            <a:r>
              <a:rPr lang="en-US" dirty="0" smtClean="0"/>
              <a:t>Reduced testing cost and time</a:t>
            </a:r>
          </a:p>
          <a:p>
            <a:r>
              <a:rPr lang="en-US" dirty="0" smtClean="0"/>
              <a:t>Lifetime cost reductions</a:t>
            </a:r>
          </a:p>
          <a:p>
            <a:r>
              <a:rPr lang="en-US" dirty="0" smtClean="0"/>
              <a:t>Fewer defects and improved communication.</a:t>
            </a:r>
          </a:p>
          <a:p>
            <a:r>
              <a:rPr lang="en-US" dirty="0" smtClean="0"/>
              <a:t>Reviews can find omissions</a:t>
            </a:r>
          </a:p>
          <a:p>
            <a:pPr>
              <a:buNone/>
            </a:pPr>
            <a:r>
              <a:rPr lang="en-US" dirty="0" smtClean="0"/>
              <a:t>	for example, in requirements, which are unlikely to be found in dynamic testing.</a:t>
            </a:r>
            <a:endParaRPr lang="en-US" dirty="0"/>
          </a:p>
        </p:txBody>
      </p:sp>
      <p:sp>
        <p:nvSpPr>
          <p:cNvPr id="4" name="Rectangle 3"/>
          <p:cNvSpPr/>
          <p:nvPr/>
        </p:nvSpPr>
        <p:spPr>
          <a:xfrm>
            <a:off x="5715000" y="4916329"/>
            <a:ext cx="3581400" cy="246221"/>
          </a:xfrm>
          <a:prstGeom prst="rect">
            <a:avLst/>
          </a:prstGeom>
        </p:spPr>
        <p:txBody>
          <a:bodyPr wrap="square">
            <a:spAutoFit/>
          </a:bodyPr>
          <a:lstStyle/>
          <a:p>
            <a:r>
              <a:rPr lang="en-US" sz="1000" dirty="0" smtClean="0"/>
              <a:t>http://www.astqb.org/educational-resources/syllabi-static3.php</a:t>
            </a:r>
            <a:endParaRPr lang="en-US" sz="1000" dirty="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66</a:t>
            </a:fld>
            <a:endParaRPr lang="en-US"/>
          </a:p>
        </p:txBody>
      </p:sp>
      <p:sp>
        <p:nvSpPr>
          <p:cNvPr id="8" name="ตัวแทนวันที่ 7"/>
          <p:cNvSpPr>
            <a:spLocks noGrp="1"/>
          </p:cNvSpPr>
          <p:nvPr>
            <p:ph type="dt" sz="half" idx="10"/>
          </p:nvPr>
        </p:nvSpPr>
        <p:spPr/>
        <p:txBody>
          <a:bodyPr/>
          <a:lstStyle/>
          <a:p>
            <a:fld id="{B9619B22-F5C4-4F9C-9D13-2F53EA66EE7A}"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descr="PairProgramming.png"/>
          <p:cNvPicPr>
            <a:picLocks noGrp="1" noChangeAspect="1"/>
          </p:cNvPicPr>
          <p:nvPr>
            <p:ph idx="1"/>
          </p:nvPr>
        </p:nvPicPr>
        <p:blipFill>
          <a:blip r:embed="rId2"/>
          <a:stretch>
            <a:fillRect/>
          </a:stretch>
        </p:blipFill>
        <p:spPr>
          <a:xfrm>
            <a:off x="1143000" y="285750"/>
            <a:ext cx="6749468" cy="4295958"/>
          </a:xfrm>
        </p:spPr>
      </p:pic>
      <p:sp>
        <p:nvSpPr>
          <p:cNvPr id="6" name="Rectangle 5"/>
          <p:cNvSpPr/>
          <p:nvPr/>
        </p:nvSpPr>
        <p:spPr>
          <a:xfrm>
            <a:off x="6887510" y="4897279"/>
            <a:ext cx="2332690" cy="246221"/>
          </a:xfrm>
          <a:prstGeom prst="rect">
            <a:avLst/>
          </a:prstGeom>
        </p:spPr>
        <p:txBody>
          <a:bodyPr wrap="none">
            <a:spAutoFit/>
          </a:bodyPr>
          <a:lstStyle/>
          <a:p>
            <a:r>
              <a:rPr lang="en-US" sz="1000" dirty="0" smtClean="0"/>
              <a:t>http://c2.com/cgi/wiki?PairProgramming</a:t>
            </a:r>
            <a:endParaRPr lang="en-US" sz="1000" dirty="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67</a:t>
            </a:fld>
            <a:endParaRPr lang="en-US"/>
          </a:p>
        </p:txBody>
      </p:sp>
      <p:sp>
        <p:nvSpPr>
          <p:cNvPr id="8" name="ตัวแทนวันที่ 7"/>
          <p:cNvSpPr>
            <a:spLocks noGrp="1"/>
          </p:cNvSpPr>
          <p:nvPr>
            <p:ph type="dt" sz="half" idx="10"/>
          </p:nvPr>
        </p:nvSpPr>
        <p:spPr/>
        <p:txBody>
          <a:bodyPr/>
          <a:lstStyle/>
          <a:p>
            <a:fld id="{718415EF-348D-4B46-BD89-4D9AF5628B30}"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Pair Programming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b="1" dirty="0" smtClean="0"/>
              <a:t>Pair programming</a:t>
            </a:r>
            <a:r>
              <a:rPr lang="en-US" dirty="0" smtClean="0"/>
              <a:t> is an agile software development technique in which two programmers work together at one workstation. One, the </a:t>
            </a:r>
            <a:r>
              <a:rPr lang="en-US" b="1" dirty="0" smtClean="0"/>
              <a:t>driver</a:t>
            </a:r>
            <a:r>
              <a:rPr lang="en-US" dirty="0" smtClean="0"/>
              <a:t>, types in code while the other, the </a:t>
            </a:r>
            <a:r>
              <a:rPr lang="en-US" b="1" dirty="0" smtClean="0"/>
              <a:t>observer</a:t>
            </a:r>
            <a:r>
              <a:rPr lang="en-US" dirty="0" smtClean="0"/>
              <a:t> (or </a:t>
            </a:r>
            <a:r>
              <a:rPr lang="en-US" b="1" dirty="0" smtClean="0"/>
              <a:t>navigator</a:t>
            </a:r>
            <a:r>
              <a:rPr lang="en-US" dirty="0" smtClean="0"/>
              <a:t>), reviews each line of code as it is typed in. The two programmers switch roles frequently.</a:t>
            </a:r>
            <a:endParaRPr lang="en-US" dirty="0"/>
          </a:p>
        </p:txBody>
      </p:sp>
      <p:sp>
        <p:nvSpPr>
          <p:cNvPr id="5" name="Rectangle 4"/>
          <p:cNvSpPr/>
          <p:nvPr/>
        </p:nvSpPr>
        <p:spPr>
          <a:xfrm>
            <a:off x="6553200" y="4897279"/>
            <a:ext cx="2743200" cy="246221"/>
          </a:xfrm>
          <a:prstGeom prst="rect">
            <a:avLst/>
          </a:prstGeom>
        </p:spPr>
        <p:txBody>
          <a:bodyPr wrap="square">
            <a:spAutoFit/>
          </a:bodyPr>
          <a:lstStyle/>
          <a:p>
            <a:r>
              <a:rPr lang="en-US" sz="1000" dirty="0" smtClean="0"/>
              <a:t>http://en.wikipedia.org/wiki/Pair_programming</a:t>
            </a:r>
            <a:endParaRPr lang="en-US" sz="1000" dirty="0"/>
          </a:p>
        </p:txBody>
      </p:sp>
      <p:sp>
        <p:nvSpPr>
          <p:cNvPr id="7" name="ตัวแทนหมายเลขภาพนิ่ง 6"/>
          <p:cNvSpPr>
            <a:spLocks noGrp="1"/>
          </p:cNvSpPr>
          <p:nvPr>
            <p:ph type="sldNum" sz="quarter" idx="12"/>
          </p:nvPr>
        </p:nvSpPr>
        <p:spPr/>
        <p:txBody>
          <a:bodyPr/>
          <a:lstStyle/>
          <a:p>
            <a:fld id="{784F39FF-7824-4F1E-8D3E-CE6ED7924750}" type="slidenum">
              <a:rPr lang="en-US" smtClean="0"/>
              <a:pPr/>
              <a:t>68</a:t>
            </a:fld>
            <a:endParaRPr lang="en-US"/>
          </a:p>
        </p:txBody>
      </p:sp>
      <p:sp>
        <p:nvSpPr>
          <p:cNvPr id="8" name="ตัวแทนวันที่ 7"/>
          <p:cNvSpPr>
            <a:spLocks noGrp="1"/>
          </p:cNvSpPr>
          <p:nvPr>
            <p:ph type="dt" sz="half" idx="10"/>
          </p:nvPr>
        </p:nvSpPr>
        <p:spPr/>
        <p:txBody>
          <a:bodyPr/>
          <a:lstStyle/>
          <a:p>
            <a:fld id="{5D857821-5455-4C15-A513-A2C041025C1B}" type="datetime4">
              <a:rPr lang="en-US" smtClean="0"/>
              <a:t>January 6, 2012</a:t>
            </a:fld>
            <a:endParaRPr lang="en-US"/>
          </a:p>
        </p:txBody>
      </p:sp>
      <p:sp>
        <p:nvSpPr>
          <p:cNvPr id="9" name="ตัวแทนท้ายกระดาษ 8"/>
          <p:cNvSpPr>
            <a:spLocks noGrp="1"/>
          </p:cNvSpPr>
          <p:nvPr>
            <p:ph type="ftr" sz="quarter" idx="11"/>
          </p:nvPr>
        </p:nvSpPr>
        <p:spPr/>
        <p:txBody>
          <a:bodyPr/>
          <a:lstStyle/>
          <a:p>
            <a:r>
              <a:rPr lang="en-US" smtClean="0"/>
              <a:t>IT Quality and Software Test - Software Review Techniques</a:t>
            </a:r>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Defects</a:t>
            </a:r>
            <a:endParaRPr lang="th-TH" dirty="0"/>
          </a:p>
        </p:txBody>
      </p:sp>
      <p:sp>
        <p:nvSpPr>
          <p:cNvPr id="3" name="ตัวแทนเนื้อหา 2"/>
          <p:cNvSpPr>
            <a:spLocks noGrp="1"/>
          </p:cNvSpPr>
          <p:nvPr>
            <p:ph idx="1"/>
          </p:nvPr>
        </p:nvSpPr>
        <p:spPr/>
        <p:txBody>
          <a:bodyPr/>
          <a:lstStyle/>
          <a:p>
            <a:r>
              <a:rPr lang="en-US" b="1" dirty="0"/>
              <a:t>Typical defects that are easier to find in reviews are:</a:t>
            </a:r>
            <a:endParaRPr lang="en-US" dirty="0"/>
          </a:p>
          <a:p>
            <a:pPr lvl="1"/>
            <a:r>
              <a:rPr lang="en-US" dirty="0" smtClean="0"/>
              <a:t>Deviations </a:t>
            </a:r>
            <a:r>
              <a:rPr lang="en-US" dirty="0"/>
              <a:t>from standards</a:t>
            </a:r>
          </a:p>
          <a:p>
            <a:pPr lvl="1"/>
            <a:r>
              <a:rPr lang="en-US" dirty="0" smtClean="0"/>
              <a:t>Requirement </a:t>
            </a:r>
            <a:r>
              <a:rPr lang="en-US" dirty="0"/>
              <a:t>defects</a:t>
            </a:r>
          </a:p>
          <a:p>
            <a:pPr lvl="1"/>
            <a:r>
              <a:rPr lang="en-US" dirty="0" smtClean="0"/>
              <a:t>Design </a:t>
            </a:r>
            <a:r>
              <a:rPr lang="en-US" dirty="0"/>
              <a:t>defects</a:t>
            </a:r>
          </a:p>
          <a:p>
            <a:pPr lvl="1"/>
            <a:r>
              <a:rPr lang="en-US" dirty="0" smtClean="0"/>
              <a:t>Incorrect </a:t>
            </a:r>
            <a:r>
              <a:rPr lang="en-US" dirty="0"/>
              <a:t>interface specifications </a:t>
            </a:r>
            <a:r>
              <a:rPr lang="en-US" dirty="0" err="1"/>
              <a:t>etc</a:t>
            </a:r>
            <a:endParaRPr lang="en-US"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69</a:t>
            </a:fld>
            <a:endParaRPr lang="en-US"/>
          </a:p>
        </p:txBody>
      </p:sp>
    </p:spTree>
    <p:extLst>
      <p:ext uri="{BB962C8B-B14F-4D97-AF65-F5344CB8AC3E}">
        <p14:creationId xmlns:p14="http://schemas.microsoft.com/office/powerpoint/2010/main" val="2439755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7</a:t>
            </a:fld>
            <a:endParaRPr lang="en-US"/>
          </a:p>
        </p:txBody>
      </p:sp>
      <p:sp>
        <p:nvSpPr>
          <p:cNvPr id="5" name="สี่เหลี่ยมผืนผ้า 4">
            <a:hlinkClick r:id="rId2" action="ppaction://hlinksldjump"/>
          </p:cNvPr>
          <p:cNvSpPr/>
          <p:nvPr/>
        </p:nvSpPr>
        <p:spPr>
          <a:xfrm>
            <a:off x="914400" y="1675838"/>
            <a:ext cx="5867400" cy="584775"/>
          </a:xfrm>
          <a:prstGeom prst="rect">
            <a:avLst/>
          </a:prstGeom>
        </p:spPr>
        <p:txBody>
          <a:bodyPr wrap="square">
            <a:spAutoFit/>
          </a:bodyPr>
          <a:lstStyle/>
          <a:p>
            <a:pPr marL="690372" lvl="0" indent="-571500">
              <a:buFont typeface="Arial" pitchFamily="34" charset="0"/>
              <a:buChar char="•"/>
            </a:pPr>
            <a:r>
              <a:rPr lang="en-US" sz="3200" b="1" i="1" dirty="0">
                <a:solidFill>
                  <a:srgbClr val="FF7C80"/>
                </a:solidFill>
                <a:latin typeface="Calibri" pitchFamily="34" charset="0"/>
                <a:cs typeface="Calibri" pitchFamily="34" charset="0"/>
              </a:rPr>
              <a:t>Software Peer Reviews</a:t>
            </a:r>
          </a:p>
        </p:txBody>
      </p:sp>
      <p:sp>
        <p:nvSpPr>
          <p:cNvPr id="6" name="ชื่อเรื่อง 1"/>
          <p:cNvSpPr txBox="1">
            <a:spLocks/>
          </p:cNvSpPr>
          <p:nvPr/>
        </p:nvSpPr>
        <p:spPr>
          <a:xfrm>
            <a:off x="457200" y="590550"/>
            <a:ext cx="8229600" cy="939546"/>
          </a:xfrm>
          <a:prstGeom prst="rect">
            <a:avLst/>
          </a:prstGeom>
        </p:spPr>
        <p:txBody>
          <a:bodyPr>
            <a:normAutofit/>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a:lstStyle>
          <a:p>
            <a:r>
              <a:rPr lang="en-US" sz="4000" dirty="0" smtClean="0">
                <a:effectLst>
                  <a:outerShdw blurRad="38100" dist="38100" dir="2700000" algn="tl">
                    <a:srgbClr val="000000">
                      <a:alpha val="43137"/>
                    </a:srgbClr>
                  </a:outerShdw>
                </a:effectLst>
              </a:rPr>
              <a:t>Categories of Software Reviews</a:t>
            </a:r>
            <a:endParaRPr lang="th-TH" sz="4000" dirty="0">
              <a:effectLst>
                <a:outerShdw blurRad="38100" dist="38100" dir="2700000" algn="tl">
                  <a:srgbClr val="000000">
                    <a:alpha val="43137"/>
                  </a:srgbClr>
                </a:outerShdw>
              </a:effectLst>
            </a:endParaRPr>
          </a:p>
        </p:txBody>
      </p:sp>
      <p:sp>
        <p:nvSpPr>
          <p:cNvPr id="7" name="สี่เหลี่ยมผืนผ้า 6">
            <a:hlinkClick r:id="rId3" action="ppaction://hlinksldjump"/>
          </p:cNvPr>
          <p:cNvSpPr/>
          <p:nvPr/>
        </p:nvSpPr>
        <p:spPr>
          <a:xfrm>
            <a:off x="1295400" y="2455057"/>
            <a:ext cx="6934200" cy="584775"/>
          </a:xfrm>
          <a:prstGeom prst="rect">
            <a:avLst/>
          </a:prstGeom>
        </p:spPr>
        <p:txBody>
          <a:bodyPr wrap="square">
            <a:spAutoFit/>
          </a:bodyPr>
          <a:lstStyle/>
          <a:p>
            <a:pPr marL="457200" indent="-457200">
              <a:buFont typeface="Arial" pitchFamily="34" charset="0"/>
              <a:buChar char="•"/>
            </a:pPr>
            <a:r>
              <a:rPr lang="en-US" sz="3200" b="1" i="1" dirty="0">
                <a:solidFill>
                  <a:srgbClr val="FF7C80"/>
                </a:solidFill>
              </a:rPr>
              <a:t>Software management reviews</a:t>
            </a:r>
            <a:r>
              <a:rPr lang="en-US" sz="3200" i="1" dirty="0">
                <a:solidFill>
                  <a:srgbClr val="FF7C80"/>
                </a:solidFill>
              </a:rPr>
              <a:t> </a:t>
            </a:r>
          </a:p>
        </p:txBody>
      </p:sp>
      <p:sp>
        <p:nvSpPr>
          <p:cNvPr id="8" name="สี่เหลี่ยมผืนผ้า 7">
            <a:hlinkClick r:id="rId4" action="ppaction://hlinksldjump"/>
          </p:cNvPr>
          <p:cNvSpPr/>
          <p:nvPr/>
        </p:nvSpPr>
        <p:spPr>
          <a:xfrm>
            <a:off x="1563372" y="3282375"/>
            <a:ext cx="4569456" cy="584775"/>
          </a:xfrm>
          <a:prstGeom prst="rect">
            <a:avLst/>
          </a:prstGeom>
        </p:spPr>
        <p:txBody>
          <a:bodyPr wrap="none">
            <a:spAutoFit/>
          </a:bodyPr>
          <a:lstStyle/>
          <a:p>
            <a:pPr marL="457200" indent="-457200">
              <a:buFont typeface="Arial" pitchFamily="34" charset="0"/>
              <a:buChar char="•"/>
            </a:pPr>
            <a:r>
              <a:rPr lang="en-US" sz="3200" b="1" i="1" dirty="0">
                <a:solidFill>
                  <a:srgbClr val="FF7C80"/>
                </a:solidFill>
                <a:latin typeface="Calibri" pitchFamily="34" charset="0"/>
                <a:cs typeface="Calibri" pitchFamily="34" charset="0"/>
              </a:rPr>
              <a:t>Software audit reviews</a:t>
            </a:r>
            <a:endParaRPr lang="th-TH" sz="3200" b="1" i="1" dirty="0">
              <a:solidFill>
                <a:srgbClr val="FF7C80"/>
              </a:solidFill>
              <a:latin typeface="Calibri" pitchFamily="34" charset="0"/>
              <a:cs typeface="Calibri" pitchFamily="34" charset="0"/>
            </a:endParaRPr>
          </a:p>
        </p:txBody>
      </p:sp>
    </p:spTree>
    <p:extLst>
      <p:ext uri="{BB962C8B-B14F-4D97-AF65-F5344CB8AC3E}">
        <p14:creationId xmlns:p14="http://schemas.microsoft.com/office/powerpoint/2010/main" val="332432770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a:t>Success factors for Reviews</a:t>
            </a:r>
            <a:endParaRPr lang="th-TH" dirty="0"/>
          </a:p>
        </p:txBody>
      </p:sp>
      <p:sp>
        <p:nvSpPr>
          <p:cNvPr id="3" name="ตัวแทนเนื้อหา 2"/>
          <p:cNvSpPr>
            <a:spLocks noGrp="1"/>
          </p:cNvSpPr>
          <p:nvPr>
            <p:ph idx="1"/>
          </p:nvPr>
        </p:nvSpPr>
        <p:spPr/>
        <p:txBody>
          <a:bodyPr>
            <a:normAutofit fontScale="85000" lnSpcReduction="20000"/>
          </a:bodyPr>
          <a:lstStyle/>
          <a:p>
            <a:r>
              <a:rPr lang="en-US" b="1" dirty="0"/>
              <a:t>Success factors for Reviews:</a:t>
            </a:r>
            <a:endParaRPr lang="en-US" dirty="0"/>
          </a:p>
          <a:p>
            <a:pPr lvl="1"/>
            <a:r>
              <a:rPr lang="en-US" dirty="0" smtClean="0"/>
              <a:t>Each </a:t>
            </a:r>
            <a:r>
              <a:rPr lang="en-US" dirty="0"/>
              <a:t>review has a clear predefined objective.</a:t>
            </a:r>
          </a:p>
          <a:p>
            <a:pPr lvl="1"/>
            <a:r>
              <a:rPr lang="en-US" dirty="0" smtClean="0"/>
              <a:t>Right </a:t>
            </a:r>
            <a:r>
              <a:rPr lang="en-US" dirty="0"/>
              <a:t>people should be involved.</a:t>
            </a:r>
          </a:p>
          <a:p>
            <a:pPr lvl="1"/>
            <a:r>
              <a:rPr lang="en-US" dirty="0" smtClean="0"/>
              <a:t>Defects </a:t>
            </a:r>
            <a:r>
              <a:rPr lang="en-US" dirty="0"/>
              <a:t>found are welcomed and expressed objectively</a:t>
            </a:r>
          </a:p>
          <a:p>
            <a:pPr lvl="1"/>
            <a:r>
              <a:rPr lang="en-US" dirty="0" smtClean="0"/>
              <a:t>Use </a:t>
            </a:r>
            <a:r>
              <a:rPr lang="en-US" dirty="0"/>
              <a:t>Checklists or roles to increase effectiveness of defect </a:t>
            </a:r>
            <a:r>
              <a:rPr lang="en-US" dirty="0" smtClean="0"/>
              <a:t>identification</a:t>
            </a:r>
            <a:endParaRPr lang="en-US" dirty="0"/>
          </a:p>
          <a:p>
            <a:pPr lvl="1"/>
            <a:r>
              <a:rPr lang="en-US" dirty="0" smtClean="0"/>
              <a:t>Training </a:t>
            </a:r>
            <a:r>
              <a:rPr lang="en-US" dirty="0"/>
              <a:t>is given in review techniques (Inspections)</a:t>
            </a:r>
          </a:p>
          <a:p>
            <a:pPr lvl="1"/>
            <a:r>
              <a:rPr lang="en-US" dirty="0" smtClean="0"/>
              <a:t>Emphasis </a:t>
            </a:r>
            <a:r>
              <a:rPr lang="en-US" dirty="0"/>
              <a:t>is on Learning and Process improvement</a:t>
            </a:r>
          </a:p>
          <a:p>
            <a:pPr lvl="1"/>
            <a:r>
              <a:rPr lang="en-US" dirty="0" smtClean="0"/>
              <a:t>Review </a:t>
            </a:r>
            <a:r>
              <a:rPr lang="en-US" dirty="0"/>
              <a:t>product not person</a:t>
            </a: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70</a:t>
            </a:fld>
            <a:endParaRPr lang="en-US"/>
          </a:p>
        </p:txBody>
      </p:sp>
    </p:spTree>
    <p:extLst>
      <p:ext uri="{BB962C8B-B14F-4D97-AF65-F5344CB8AC3E}">
        <p14:creationId xmlns:p14="http://schemas.microsoft.com/office/powerpoint/2010/main" val="93291202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71</a:t>
            </a:fld>
            <a:endParaRPr lang="en-US"/>
          </a:p>
        </p:txBody>
      </p:sp>
      <p:sp>
        <p:nvSpPr>
          <p:cNvPr id="5" name="สี่เหลี่ยมผืนผ้า 4"/>
          <p:cNvSpPr/>
          <p:nvPr/>
        </p:nvSpPr>
        <p:spPr>
          <a:xfrm>
            <a:off x="3505200" y="742950"/>
            <a:ext cx="1779333" cy="646331"/>
          </a:xfrm>
          <a:prstGeom prst="rect">
            <a:avLst/>
          </a:prstGeom>
        </p:spPr>
        <p:txBody>
          <a:bodyPr wrap="none">
            <a:spAutoFit/>
          </a:bodyPr>
          <a:lstStyle/>
          <a:p>
            <a:r>
              <a:rPr lang="en-US" sz="3600" b="1" i="1" u="sng" dirty="0"/>
              <a:t>Exercise</a:t>
            </a:r>
            <a:endParaRPr lang="en-US" sz="3200" dirty="0"/>
          </a:p>
        </p:txBody>
      </p:sp>
      <p:sp>
        <p:nvSpPr>
          <p:cNvPr id="6" name="สี่เหลี่ยมผืนผ้า 5"/>
          <p:cNvSpPr/>
          <p:nvPr/>
        </p:nvSpPr>
        <p:spPr>
          <a:xfrm>
            <a:off x="685800" y="1480125"/>
            <a:ext cx="7772400" cy="461665"/>
          </a:xfrm>
          <a:prstGeom prst="rect">
            <a:avLst/>
          </a:prstGeom>
        </p:spPr>
        <p:txBody>
          <a:bodyPr wrap="square">
            <a:spAutoFit/>
          </a:bodyPr>
          <a:lstStyle/>
          <a:p>
            <a:r>
              <a:rPr lang="en-US" sz="2400" b="1" i="1" dirty="0"/>
              <a:t>IT Quality and Software Test - Software Review Techniques</a:t>
            </a:r>
            <a:endParaRPr lang="en-US" sz="2400" dirty="0"/>
          </a:p>
        </p:txBody>
      </p:sp>
      <p:pic>
        <p:nvPicPr>
          <p:cNvPr id="1026"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460" y="2495550"/>
            <a:ext cx="1220465" cy="140568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uwe\polls_600px_Red_x.svg_4307_714055_answer_2_xlar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3121" y="2495550"/>
            <a:ext cx="1536279" cy="1536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543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0" fill="hold"/>
                                        <p:tgtEl>
                                          <p:spTgt spid="5"/>
                                        </p:tgtEl>
                                        <p:attrNameLst>
                                          <p:attrName>ppt_w</p:attrName>
                                        </p:attrNameLst>
                                      </p:cBhvr>
                                      <p:tavLst>
                                        <p:tav tm="0" fmla="#ppt_w*sin(2.5*pi*$)">
                                          <p:val>
                                            <p:fltVal val="0"/>
                                          </p:val>
                                        </p:tav>
                                        <p:tav tm="100000">
                                          <p:val>
                                            <p:fltVal val="1"/>
                                          </p:val>
                                        </p:tav>
                                      </p:tavLst>
                                    </p:anim>
                                    <p:anim calcmode="lin" valueType="num">
                                      <p:cBhvr>
                                        <p:cTn id="8" dur="5000" fill="hold"/>
                                        <p:tgtEl>
                                          <p:spTgt spid="5"/>
                                        </p:tgtEl>
                                        <p:attrNameLst>
                                          <p:attrName>ppt_h</p:attrName>
                                        </p:attrNameLst>
                                      </p:cBhvr>
                                      <p:tavLst>
                                        <p:tav tm="0">
                                          <p:val>
                                            <p:strVal val="#ppt_h"/>
                                          </p:val>
                                        </p:tav>
                                        <p:tav tm="100000">
                                          <p:val>
                                            <p:strVal val="#ppt_h"/>
                                          </p:val>
                                        </p:tav>
                                      </p:tavLst>
                                    </p:anim>
                                  </p:childTnLst>
                                </p:cTn>
                              </p:par>
                              <p:par>
                                <p:cTn id="9" presetID="42"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p:cTn id="16" dur="500" fill="hold"/>
                                        <p:tgtEl>
                                          <p:spTgt spid="1026"/>
                                        </p:tgtEl>
                                        <p:attrNameLst>
                                          <p:attrName>ppt_w</p:attrName>
                                        </p:attrNameLst>
                                      </p:cBhvr>
                                      <p:tavLst>
                                        <p:tav tm="0">
                                          <p:val>
                                            <p:fltVal val="0"/>
                                          </p:val>
                                        </p:tav>
                                        <p:tav tm="100000">
                                          <p:val>
                                            <p:strVal val="#ppt_w"/>
                                          </p:val>
                                        </p:tav>
                                      </p:tavLst>
                                    </p:anim>
                                    <p:anim calcmode="lin" valueType="num">
                                      <p:cBhvr>
                                        <p:cTn id="17" dur="500" fill="hold"/>
                                        <p:tgtEl>
                                          <p:spTgt spid="1026"/>
                                        </p:tgtEl>
                                        <p:attrNameLst>
                                          <p:attrName>ppt_h</p:attrName>
                                        </p:attrNameLst>
                                      </p:cBhvr>
                                      <p:tavLst>
                                        <p:tav tm="0">
                                          <p:val>
                                            <p:fltVal val="0"/>
                                          </p:val>
                                        </p:tav>
                                        <p:tav tm="100000">
                                          <p:val>
                                            <p:strVal val="#ppt_h"/>
                                          </p:val>
                                        </p:tav>
                                      </p:tavLst>
                                    </p:anim>
                                    <p:animEffect transition="in" filter="fade">
                                      <p:cBhvr>
                                        <p:cTn id="18" dur="500"/>
                                        <p:tgtEl>
                                          <p:spTgt spid="1026"/>
                                        </p:tgtEl>
                                      </p:cBhvr>
                                    </p:animEffect>
                                  </p:childTnLst>
                                </p:cTn>
                              </p:par>
                              <p:par>
                                <p:cTn id="19" presetID="53" presetClass="entr" presetSubtype="16" fill="hold" nodeType="withEffect">
                                  <p:stCondLst>
                                    <p:cond delay="0"/>
                                  </p:stCondLst>
                                  <p:childTnLst>
                                    <p:set>
                                      <p:cBhvr>
                                        <p:cTn id="20" dur="1" fill="hold">
                                          <p:stCondLst>
                                            <p:cond delay="0"/>
                                          </p:stCondLst>
                                        </p:cTn>
                                        <p:tgtEl>
                                          <p:spTgt spid="1027"/>
                                        </p:tgtEl>
                                        <p:attrNameLst>
                                          <p:attrName>style.visibility</p:attrName>
                                        </p:attrNameLst>
                                      </p:cBhvr>
                                      <p:to>
                                        <p:strVal val="visible"/>
                                      </p:to>
                                    </p:set>
                                    <p:anim calcmode="lin" valueType="num">
                                      <p:cBhvr>
                                        <p:cTn id="21" dur="500" fill="hold"/>
                                        <p:tgtEl>
                                          <p:spTgt spid="1027"/>
                                        </p:tgtEl>
                                        <p:attrNameLst>
                                          <p:attrName>ppt_w</p:attrName>
                                        </p:attrNameLst>
                                      </p:cBhvr>
                                      <p:tavLst>
                                        <p:tav tm="0">
                                          <p:val>
                                            <p:fltVal val="0"/>
                                          </p:val>
                                        </p:tav>
                                        <p:tav tm="100000">
                                          <p:val>
                                            <p:strVal val="#ppt_w"/>
                                          </p:val>
                                        </p:tav>
                                      </p:tavLst>
                                    </p:anim>
                                    <p:anim calcmode="lin" valueType="num">
                                      <p:cBhvr>
                                        <p:cTn id="22" dur="500" fill="hold"/>
                                        <p:tgtEl>
                                          <p:spTgt spid="1027"/>
                                        </p:tgtEl>
                                        <p:attrNameLst>
                                          <p:attrName>ppt_h</p:attrName>
                                        </p:attrNameLst>
                                      </p:cBhvr>
                                      <p:tavLst>
                                        <p:tav tm="0">
                                          <p:val>
                                            <p:fltVal val="0"/>
                                          </p:val>
                                        </p:tav>
                                        <p:tav tm="100000">
                                          <p:val>
                                            <p:strVal val="#ppt_h"/>
                                          </p:val>
                                        </p:tav>
                                      </p:tavLst>
                                    </p:anim>
                                    <p:animEffect transition="in" filter="fade">
                                      <p:cBhvr>
                                        <p:cTn id="2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1.  A software review is a process or meeting during which a software product is examined by a project personnel, managers, users, customers, user representatives, or other interested parties for comment or approval.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72</a:t>
            </a:fld>
            <a:endParaRPr lang="en-US"/>
          </a:p>
        </p:txBody>
      </p:sp>
      <p:pic>
        <p:nvPicPr>
          <p:cNvPr id="7"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2952750"/>
            <a:ext cx="1220465" cy="1405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933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2</a:t>
            </a:r>
            <a:r>
              <a:rPr lang="en-US" sz="2400" dirty="0"/>
              <a:t>. Peer Review is a type of software review in which a work product (document, code, or other) is examined by its author and one or more colleagues, in order to evaluate its technical content and quality.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73</a:t>
            </a:fld>
            <a:endParaRPr lang="en-US"/>
          </a:p>
        </p:txBody>
      </p:sp>
      <p:pic>
        <p:nvPicPr>
          <p:cNvPr id="7"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2952750"/>
            <a:ext cx="1220465" cy="1405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72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3. To provide "a disciplined engineering practice for detecting and correcting defects in software artifacts, and preventing their leakage into field operations" is the purpose of a management review.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74</a:t>
            </a:fld>
            <a:endParaRPr lang="en-US"/>
          </a:p>
        </p:txBody>
      </p:sp>
      <p:pic>
        <p:nvPicPr>
          <p:cNvPr id="8" name="Picture 3" descr="E:\uwe\polls_600px_Red_x.svg_4307_714055_answer_2_xlar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531" y="2952750"/>
            <a:ext cx="1536279" cy="1536279"/>
          </a:xfrm>
          <a:prstGeom prst="rect">
            <a:avLst/>
          </a:prstGeom>
          <a:noFill/>
          <a:extLst>
            <a:ext uri="{909E8E84-426E-40DD-AFC4-6F175D3DCCD1}">
              <a14:hiddenFill xmlns:a14="http://schemas.microsoft.com/office/drawing/2010/main">
                <a:solidFill>
                  <a:srgbClr val="FFFFFF"/>
                </a:solidFill>
              </a14:hiddenFill>
            </a:ext>
          </a:extLst>
        </p:spPr>
      </p:pic>
      <p:sp>
        <p:nvSpPr>
          <p:cNvPr id="9" name="สี่เหลี่ยมผืนผ้า 8"/>
          <p:cNvSpPr/>
          <p:nvPr/>
        </p:nvSpPr>
        <p:spPr>
          <a:xfrm>
            <a:off x="1752600" y="3997888"/>
            <a:ext cx="4183133" cy="461665"/>
          </a:xfrm>
          <a:prstGeom prst="rect">
            <a:avLst/>
          </a:prstGeom>
        </p:spPr>
        <p:txBody>
          <a:bodyPr wrap="none">
            <a:spAutoFit/>
          </a:bodyPr>
          <a:lstStyle/>
          <a:p>
            <a:r>
              <a:rPr lang="en-US" sz="2400" i="1" dirty="0">
                <a:solidFill>
                  <a:srgbClr val="FF0000"/>
                </a:solidFill>
              </a:rPr>
              <a:t>It is the purpose of a peer review.</a:t>
            </a:r>
            <a:endParaRPr lang="en-US" sz="2400" dirty="0">
              <a:solidFill>
                <a:srgbClr val="FF0000"/>
              </a:solidFill>
            </a:endParaRPr>
          </a:p>
        </p:txBody>
      </p:sp>
    </p:spTree>
    <p:extLst>
      <p:ext uri="{BB962C8B-B14F-4D97-AF65-F5344CB8AC3E}">
        <p14:creationId xmlns:p14="http://schemas.microsoft.com/office/powerpoint/2010/main" val="206872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4. Software audit review is an independent examination of a software product, software process, or set of software processes to assess compliance with specifications, standards, contractual agreements, or other criteria.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75</a:t>
            </a:fld>
            <a:endParaRPr lang="en-US"/>
          </a:p>
        </p:txBody>
      </p:sp>
      <p:pic>
        <p:nvPicPr>
          <p:cNvPr id="7"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2952750"/>
            <a:ext cx="1220465" cy="1405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72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5. Step Overview of review procedures in IEEE 1028 generic process for formal reviews is the Review Leader identifies or confirms the objectives of the review, organizes a team of Reviewers, and ensures that the team is equipped with all necessary resources for conducting the review.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76</a:t>
            </a:fld>
            <a:endParaRPr lang="en-US"/>
          </a:p>
        </p:txBody>
      </p:sp>
      <p:pic>
        <p:nvPicPr>
          <p:cNvPr id="8" name="Picture 3" descr="E:\uwe\polls_600px_Red_x.svg_4307_714055_answer_2_xlar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531" y="2952750"/>
            <a:ext cx="1536279" cy="1536279"/>
          </a:xfrm>
          <a:prstGeom prst="rect">
            <a:avLst/>
          </a:prstGeom>
          <a:noFill/>
          <a:extLst>
            <a:ext uri="{909E8E84-426E-40DD-AFC4-6F175D3DCCD1}">
              <a14:hiddenFill xmlns:a14="http://schemas.microsoft.com/office/drawing/2010/main">
                <a:solidFill>
                  <a:srgbClr val="FFFFFF"/>
                </a:solidFill>
              </a14:hiddenFill>
            </a:ext>
          </a:extLst>
        </p:spPr>
      </p:pic>
      <p:sp>
        <p:nvSpPr>
          <p:cNvPr id="9" name="สี่เหลี่ยมผืนผ้า 8"/>
          <p:cNvSpPr/>
          <p:nvPr/>
        </p:nvSpPr>
        <p:spPr>
          <a:xfrm>
            <a:off x="1752600" y="3997888"/>
            <a:ext cx="4285147" cy="461665"/>
          </a:xfrm>
          <a:prstGeom prst="rect">
            <a:avLst/>
          </a:prstGeom>
        </p:spPr>
        <p:txBody>
          <a:bodyPr wrap="none">
            <a:spAutoFit/>
          </a:bodyPr>
          <a:lstStyle/>
          <a:p>
            <a:r>
              <a:rPr lang="en-US" sz="2400" i="1" dirty="0">
                <a:solidFill>
                  <a:srgbClr val="FF0000"/>
                </a:solidFill>
              </a:rPr>
              <a:t>It is in a Planning the review step.</a:t>
            </a:r>
            <a:endParaRPr lang="en-US" sz="2400" dirty="0">
              <a:solidFill>
                <a:srgbClr val="FF0000"/>
              </a:solidFill>
            </a:endParaRPr>
          </a:p>
        </p:txBody>
      </p:sp>
    </p:spTree>
    <p:extLst>
      <p:ext uri="{BB962C8B-B14F-4D97-AF65-F5344CB8AC3E}">
        <p14:creationId xmlns:p14="http://schemas.microsoft.com/office/powerpoint/2010/main" val="472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a:t>6. Preparing for the review meeting by reviewing the document(s), checking on exit criteria (for more formal review types), and Discussing or logging, with documented results or minutes (for more formal review types) are in the individual preparation step of formal review.</a:t>
            </a:r>
            <a:r>
              <a:rPr lang="en-US" sz="2400" i="1" dirty="0"/>
              <a:t>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77</a:t>
            </a:fld>
            <a:endParaRPr lang="en-US"/>
          </a:p>
        </p:txBody>
      </p:sp>
      <p:pic>
        <p:nvPicPr>
          <p:cNvPr id="8" name="Picture 3" descr="E:\uwe\polls_600px_Red_x.svg_4307_714055_answer_2_xlar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531" y="2952750"/>
            <a:ext cx="1536279" cy="1536279"/>
          </a:xfrm>
          <a:prstGeom prst="rect">
            <a:avLst/>
          </a:prstGeom>
          <a:noFill/>
          <a:extLst>
            <a:ext uri="{909E8E84-426E-40DD-AFC4-6F175D3DCCD1}">
              <a14:hiddenFill xmlns:a14="http://schemas.microsoft.com/office/drawing/2010/main">
                <a:solidFill>
                  <a:srgbClr val="FFFFFF"/>
                </a:solidFill>
              </a14:hiddenFill>
            </a:ext>
          </a:extLst>
        </p:spPr>
      </p:pic>
      <p:sp>
        <p:nvSpPr>
          <p:cNvPr id="9" name="สี่เหลี่ยมผืนผ้า 8"/>
          <p:cNvSpPr/>
          <p:nvPr/>
        </p:nvSpPr>
        <p:spPr>
          <a:xfrm>
            <a:off x="609600" y="3257550"/>
            <a:ext cx="6629399" cy="1569660"/>
          </a:xfrm>
          <a:prstGeom prst="rect">
            <a:avLst/>
          </a:prstGeom>
        </p:spPr>
        <p:txBody>
          <a:bodyPr wrap="square">
            <a:spAutoFit/>
          </a:bodyPr>
          <a:lstStyle/>
          <a:p>
            <a:r>
              <a:rPr lang="en-US" sz="2400" i="1" dirty="0">
                <a:solidFill>
                  <a:srgbClr val="FF0000"/>
                </a:solidFill>
              </a:rPr>
              <a:t>Discussing or logging, with documented results or minutes (for more formal review types) is in an examination/evaluation/recording of results (review meeting)</a:t>
            </a:r>
            <a:r>
              <a:rPr lang="en-US" sz="2400" dirty="0">
                <a:solidFill>
                  <a:srgbClr val="FF0000"/>
                </a:solidFill>
              </a:rPr>
              <a:t>.</a:t>
            </a:r>
          </a:p>
        </p:txBody>
      </p:sp>
    </p:spTree>
    <p:extLst>
      <p:ext uri="{BB962C8B-B14F-4D97-AF65-F5344CB8AC3E}">
        <p14:creationId xmlns:p14="http://schemas.microsoft.com/office/powerpoint/2010/main" val="472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7. Moderator decides on the execution of reviews, allocates time in project schedules and determines if the review objectives have been met.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78</a:t>
            </a:fld>
            <a:endParaRPr lang="en-US"/>
          </a:p>
        </p:txBody>
      </p:sp>
      <p:pic>
        <p:nvPicPr>
          <p:cNvPr id="8" name="Picture 3" descr="E:\uwe\polls_600px_Red_x.svg_4307_714055_answer_2_xlar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1531" y="2952750"/>
            <a:ext cx="1536279" cy="1536279"/>
          </a:xfrm>
          <a:prstGeom prst="rect">
            <a:avLst/>
          </a:prstGeom>
          <a:noFill/>
          <a:extLst>
            <a:ext uri="{909E8E84-426E-40DD-AFC4-6F175D3DCCD1}">
              <a14:hiddenFill xmlns:a14="http://schemas.microsoft.com/office/drawing/2010/main">
                <a:solidFill>
                  <a:srgbClr val="FFFFFF"/>
                </a:solidFill>
              </a14:hiddenFill>
            </a:ext>
          </a:extLst>
        </p:spPr>
      </p:pic>
      <p:sp>
        <p:nvSpPr>
          <p:cNvPr id="9" name="สี่เหลี่ยมผืนผ้า 8"/>
          <p:cNvSpPr/>
          <p:nvPr/>
        </p:nvSpPr>
        <p:spPr>
          <a:xfrm>
            <a:off x="762000" y="3490055"/>
            <a:ext cx="6106736" cy="461665"/>
          </a:xfrm>
          <a:prstGeom prst="rect">
            <a:avLst/>
          </a:prstGeom>
        </p:spPr>
        <p:txBody>
          <a:bodyPr wrap="none">
            <a:spAutoFit/>
          </a:bodyPr>
          <a:lstStyle/>
          <a:p>
            <a:r>
              <a:rPr lang="en-US" sz="2400" i="1" dirty="0">
                <a:solidFill>
                  <a:srgbClr val="FF0000"/>
                </a:solidFill>
              </a:rPr>
              <a:t>Not a moderator, it is a manager responsibilities.</a:t>
            </a:r>
            <a:endParaRPr lang="en-US" sz="2400" dirty="0">
              <a:solidFill>
                <a:srgbClr val="FF0000"/>
              </a:solidFill>
            </a:endParaRPr>
          </a:p>
        </p:txBody>
      </p:sp>
    </p:spTree>
    <p:extLst>
      <p:ext uri="{BB962C8B-B14F-4D97-AF65-F5344CB8AC3E}">
        <p14:creationId xmlns:p14="http://schemas.microsoft.com/office/powerpoint/2010/main" val="444006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a:t>8. Reviewers: individuals with a specific technical or business background (also called checkers or inspectors) who, after the necessary preparation, identify and describe findings (e.g., defects) in the product under review. Reviewers should be chosen to represent different perspectives and roles in the review process, and should take part in any review meetings.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79</a:t>
            </a:fld>
            <a:endParaRPr lang="en-US"/>
          </a:p>
        </p:txBody>
      </p:sp>
      <p:pic>
        <p:nvPicPr>
          <p:cNvPr id="7"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2952750"/>
            <a:ext cx="1220465" cy="1405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72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p:txBody>
          <a:bodyPr/>
          <a:lstStyle/>
          <a:p>
            <a:pPr marL="118872" lvl="0" indent="0">
              <a:buNone/>
            </a:pPr>
            <a:r>
              <a:rPr lang="en-US" b="1" i="1" u="sng" dirty="0">
                <a:latin typeface="Calibri" pitchFamily="34" charset="0"/>
                <a:cs typeface="Calibri" pitchFamily="34" charset="0"/>
              </a:rPr>
              <a:t>Software </a:t>
            </a:r>
            <a:r>
              <a:rPr lang="en-US" b="1" i="1" u="sng" dirty="0" smtClean="0">
                <a:latin typeface="Calibri" pitchFamily="34" charset="0"/>
                <a:cs typeface="Calibri" pitchFamily="34" charset="0"/>
              </a:rPr>
              <a:t>Peer Reviews</a:t>
            </a:r>
          </a:p>
          <a:p>
            <a:pPr marL="118872" lvl="0" indent="0">
              <a:buNone/>
            </a:pPr>
            <a:r>
              <a:rPr lang="en-US" b="1" dirty="0" smtClean="0">
                <a:latin typeface="Calibri" pitchFamily="34" charset="0"/>
                <a:cs typeface="Calibri" pitchFamily="34" charset="0"/>
              </a:rPr>
              <a:t>	</a:t>
            </a:r>
            <a:r>
              <a:rPr lang="en-US" sz="2800" b="1" dirty="0" smtClean="0">
                <a:latin typeface="Calibri" pitchFamily="34" charset="0"/>
                <a:cs typeface="Calibri" pitchFamily="34" charset="0"/>
              </a:rPr>
              <a:t>…</a:t>
            </a:r>
            <a:r>
              <a:rPr lang="en-US" sz="2800" dirty="0">
                <a:latin typeface="Calibri" pitchFamily="34" charset="0"/>
                <a:cs typeface="Calibri" pitchFamily="34" charset="0"/>
              </a:rPr>
              <a:t> are conducted by </a:t>
            </a:r>
            <a:r>
              <a:rPr lang="en-US" sz="2800" i="1" dirty="0">
                <a:solidFill>
                  <a:schemeClr val="tx1">
                    <a:lumMod val="85000"/>
                    <a:lumOff val="15000"/>
                  </a:schemeClr>
                </a:solidFill>
                <a:latin typeface="Calibri" pitchFamily="34" charset="0"/>
                <a:cs typeface="Calibri" pitchFamily="34" charset="0"/>
              </a:rPr>
              <a:t>the author of the work </a:t>
            </a:r>
            <a:r>
              <a:rPr lang="en-US" sz="2800" dirty="0">
                <a:latin typeface="Calibri" pitchFamily="34" charset="0"/>
                <a:cs typeface="Calibri" pitchFamily="34" charset="0"/>
              </a:rPr>
              <a:t>product, or by one or more colleagues of the author, to evaluate the technical content and/or quality of the work.</a:t>
            </a: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8</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
        <p:nvSpPr>
          <p:cNvPr id="8" name="สี่เหลี่ยมผืนผ้า 7"/>
          <p:cNvSpPr/>
          <p:nvPr/>
        </p:nvSpPr>
        <p:spPr>
          <a:xfrm>
            <a:off x="5257800" y="4432904"/>
            <a:ext cx="3733800" cy="261610"/>
          </a:xfrm>
          <a:prstGeom prst="rect">
            <a:avLst/>
          </a:prstGeom>
        </p:spPr>
        <p:txBody>
          <a:bodyPr wrap="square">
            <a:spAutoFit/>
          </a:bodyPr>
          <a:lstStyle/>
          <a:p>
            <a:r>
              <a:rPr lang="en-US" sz="1100" dirty="0" smtClean="0">
                <a:latin typeface="Calibri" pitchFamily="34" charset="0"/>
                <a:cs typeface="Calibri" pitchFamily="34" charset="0"/>
              </a:rPr>
              <a:t>Source</a:t>
            </a:r>
            <a:r>
              <a:rPr lang="en-US" sz="1100" dirty="0">
                <a:latin typeface="Calibri" pitchFamily="34" charset="0"/>
                <a:cs typeface="Calibri" pitchFamily="34" charset="0"/>
              </a:rPr>
              <a:t>: </a:t>
            </a:r>
            <a:r>
              <a:rPr lang="en-US" sz="1100" dirty="0"/>
              <a:t>http://en.wikipedia.org/wiki/Software_peer_review</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404958014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9. Walkthrough is a form of peer review where the author leads members of the development team and other interested parties through a software product and the participants ask questions and make comments about defects.</a:t>
            </a:r>
            <a:r>
              <a:rPr lang="en-US" sz="2400" i="1" dirty="0"/>
              <a:t>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80</a:t>
            </a:fld>
            <a:endParaRPr lang="en-US"/>
          </a:p>
        </p:txBody>
      </p:sp>
      <p:pic>
        <p:nvPicPr>
          <p:cNvPr id="7"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2952750"/>
            <a:ext cx="1220465" cy="1405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72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en-US" dirty="0" smtClean="0"/>
              <a:t>Exercise</a:t>
            </a:r>
            <a:endParaRPr lang="th-TH" dirty="0"/>
          </a:p>
        </p:txBody>
      </p:sp>
      <p:sp>
        <p:nvSpPr>
          <p:cNvPr id="3" name="ตัวแทนเนื้อหา 2"/>
          <p:cNvSpPr>
            <a:spLocks noGrp="1"/>
          </p:cNvSpPr>
          <p:nvPr>
            <p:ph idx="1"/>
          </p:nvPr>
        </p:nvSpPr>
        <p:spPr/>
        <p:txBody>
          <a:bodyPr>
            <a:normAutofit/>
          </a:bodyPr>
          <a:lstStyle/>
          <a:p>
            <a:r>
              <a:rPr lang="en-US" sz="2400" dirty="0" smtClean="0"/>
              <a:t> </a:t>
            </a:r>
            <a:r>
              <a:rPr lang="en-US" sz="2400" dirty="0"/>
              <a:t>10. Pair programming is an agile software development technique in which two programmers work together at one workstation. One, the driver, types in code while the other, the observer (or navigator), reviews each line of code as it is typed in. The two programmers switch roles frequently.</a:t>
            </a:r>
            <a:r>
              <a:rPr lang="en-US" sz="2400" i="1" dirty="0"/>
              <a:t> </a:t>
            </a:r>
            <a:endParaRPr lang="th-TH" sz="2400" dirty="0"/>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81</a:t>
            </a:fld>
            <a:endParaRPr lang="en-US"/>
          </a:p>
        </p:txBody>
      </p:sp>
      <p:pic>
        <p:nvPicPr>
          <p:cNvPr id="7" name="Picture 2" descr="E:\uwe\green_check_mark_clip_art_9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94443" y="3333750"/>
            <a:ext cx="1220465" cy="1405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721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5C24AF-D9A2-4F73-B315-341259188A1A}" type="datetime4">
              <a:rPr lang="en-US" smtClean="0"/>
              <a:t>January 6, 2012</a:t>
            </a:fld>
            <a:endParaRPr lang="en-US"/>
          </a:p>
        </p:txBody>
      </p:sp>
      <p:sp>
        <p:nvSpPr>
          <p:cNvPr id="3" name="ตัวแทนท้ายกระดาษ 2"/>
          <p:cNvSpPr>
            <a:spLocks noGrp="1"/>
          </p:cNvSpPr>
          <p:nvPr>
            <p:ph type="ftr" sz="quarter" idx="11"/>
          </p:nvPr>
        </p:nvSpPr>
        <p:spPr/>
        <p:txBody>
          <a:bodyPr/>
          <a:lstStyle/>
          <a:p>
            <a:r>
              <a:rPr lang="en-US" smtClean="0"/>
              <a:t>IT Quality and Software Test - Software Review Techniques</a:t>
            </a:r>
            <a:endParaRPr lang="en-US"/>
          </a:p>
        </p:txBody>
      </p:sp>
      <p:sp>
        <p:nvSpPr>
          <p:cNvPr id="4" name="ตัวแทนหมายเลขภาพนิ่ง 3"/>
          <p:cNvSpPr>
            <a:spLocks noGrp="1"/>
          </p:cNvSpPr>
          <p:nvPr>
            <p:ph type="sldNum" sz="quarter" idx="12"/>
          </p:nvPr>
        </p:nvSpPr>
        <p:spPr/>
        <p:txBody>
          <a:bodyPr/>
          <a:lstStyle/>
          <a:p>
            <a:fld id="{784F39FF-7824-4F1E-8D3E-CE6ED7924750}" type="slidenum">
              <a:rPr lang="en-US" smtClean="0"/>
              <a:pPr/>
              <a:t>82</a:t>
            </a:fld>
            <a:endParaRPr lang="en-US"/>
          </a:p>
        </p:txBody>
      </p:sp>
      <p:sp>
        <p:nvSpPr>
          <p:cNvPr id="5" name="สี่เหลี่ยมผืนผ้า 4"/>
          <p:cNvSpPr/>
          <p:nvPr/>
        </p:nvSpPr>
        <p:spPr>
          <a:xfrm>
            <a:off x="3505200" y="742950"/>
            <a:ext cx="1779333" cy="646331"/>
          </a:xfrm>
          <a:prstGeom prst="rect">
            <a:avLst/>
          </a:prstGeom>
        </p:spPr>
        <p:txBody>
          <a:bodyPr wrap="none">
            <a:spAutoFit/>
          </a:bodyPr>
          <a:lstStyle/>
          <a:p>
            <a:r>
              <a:rPr lang="en-US" sz="3600" b="1" i="1" u="sng" dirty="0"/>
              <a:t>Exercise</a:t>
            </a:r>
            <a:endParaRPr lang="en-US" sz="3200" dirty="0"/>
          </a:p>
        </p:txBody>
      </p:sp>
      <p:sp>
        <p:nvSpPr>
          <p:cNvPr id="6" name="สี่เหลี่ยมผืนผ้า 5"/>
          <p:cNvSpPr/>
          <p:nvPr/>
        </p:nvSpPr>
        <p:spPr>
          <a:xfrm>
            <a:off x="685800" y="1480125"/>
            <a:ext cx="7772400" cy="461665"/>
          </a:xfrm>
          <a:prstGeom prst="rect">
            <a:avLst/>
          </a:prstGeom>
        </p:spPr>
        <p:txBody>
          <a:bodyPr wrap="square">
            <a:spAutoFit/>
          </a:bodyPr>
          <a:lstStyle/>
          <a:p>
            <a:r>
              <a:rPr lang="en-US" sz="2400" b="1" i="1" dirty="0"/>
              <a:t>IT Quality and Software Test - Software Review Techniques</a:t>
            </a:r>
            <a:endParaRPr lang="en-US" sz="2400" dirty="0"/>
          </a:p>
        </p:txBody>
      </p:sp>
      <p:sp>
        <p:nvSpPr>
          <p:cNvPr id="10" name="สี่เหลี่ยมผืนผ้า 9"/>
          <p:cNvSpPr/>
          <p:nvPr/>
        </p:nvSpPr>
        <p:spPr>
          <a:xfrm>
            <a:off x="3468099" y="2647950"/>
            <a:ext cx="1853534" cy="769441"/>
          </a:xfrm>
          <a:prstGeom prst="rect">
            <a:avLst/>
          </a:prstGeom>
        </p:spPr>
        <p:txBody>
          <a:bodyPr wrap="square">
            <a:spAutoFit/>
          </a:bodyPr>
          <a:lstStyle/>
          <a:p>
            <a:r>
              <a:rPr lang="en-US" sz="4400" b="1" i="1" dirty="0" smtClean="0"/>
              <a:t>Finish!</a:t>
            </a:r>
            <a:endParaRPr lang="en-US" sz="4400" dirty="0"/>
          </a:p>
        </p:txBody>
      </p:sp>
    </p:spTree>
    <p:extLst>
      <p:ext uri="{BB962C8B-B14F-4D97-AF65-F5344CB8AC3E}">
        <p14:creationId xmlns:p14="http://schemas.microsoft.com/office/powerpoint/2010/main" val="279170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Reference </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000" dirty="0"/>
              <a:t>http://</a:t>
            </a:r>
            <a:r>
              <a:rPr lang="en-US" sz="2000" dirty="0" smtClean="0"/>
              <a:t>www.scribd.com/doc/4548375/Static-Testing-Techniques</a:t>
            </a:r>
          </a:p>
          <a:p>
            <a:r>
              <a:rPr lang="en-US" sz="2000" dirty="0" smtClean="0"/>
              <a:t>http://en.wikipedia.org/wiki/Software_inspection</a:t>
            </a:r>
          </a:p>
          <a:p>
            <a:r>
              <a:rPr lang="en-US" sz="2000" dirty="0" smtClean="0"/>
              <a:t>http://www.astqb.org/educational-resources/syllabi-static3.php</a:t>
            </a:r>
          </a:p>
          <a:p>
            <a:r>
              <a:rPr lang="en-US" sz="2000" dirty="0" smtClean="0"/>
              <a:t>http://en.wikipedia.org/wiki/Software_review</a:t>
            </a:r>
          </a:p>
          <a:p>
            <a:r>
              <a:rPr lang="en-US" sz="2000" dirty="0" smtClean="0"/>
              <a:t>http://c2.com/cgi/wiki?PairProgramming</a:t>
            </a:r>
          </a:p>
          <a:p>
            <a:r>
              <a:rPr lang="en-US" sz="2000" dirty="0" smtClean="0"/>
              <a:t>http://en.wikipedia.org/wiki/Pair_programming</a:t>
            </a:r>
          </a:p>
          <a:p>
            <a:r>
              <a:rPr lang="en-US" sz="2000" dirty="0"/>
              <a:t>http://</a:t>
            </a:r>
            <a:r>
              <a:rPr lang="en-US" sz="2000" dirty="0" smtClean="0"/>
              <a:t>www.snyders.us/effective-reviews.htm</a:t>
            </a:r>
          </a:p>
          <a:p>
            <a:r>
              <a:rPr lang="en-US" sz="2000" dirty="0"/>
              <a:t>http://smartbear.com/products/document-review/how-to-use-peerreview-complete</a:t>
            </a:r>
            <a:r>
              <a:rPr lang="en-US" sz="2000" dirty="0" smtClean="0"/>
              <a:t>/</a:t>
            </a:r>
          </a:p>
          <a:p>
            <a:r>
              <a:rPr lang="en-US" sz="2000" dirty="0"/>
              <a:t>http://www.artima.com/weblogs/viewpost.jsp?thread=167363</a:t>
            </a:r>
            <a:endParaRPr lang="en-US" sz="2000" dirty="0" smtClean="0"/>
          </a:p>
          <a:p>
            <a:endParaRPr lang="en-US" sz="2000" dirty="0" smtClean="0"/>
          </a:p>
          <a:p>
            <a:endParaRPr lang="en-US" sz="2000" dirty="0" smtClean="0"/>
          </a:p>
          <a:p>
            <a:endParaRPr lang="en-US" sz="2000" dirty="0"/>
          </a:p>
        </p:txBody>
      </p:sp>
      <p:sp>
        <p:nvSpPr>
          <p:cNvPr id="4" name="Rectangle 3"/>
          <p:cNvSpPr/>
          <p:nvPr/>
        </p:nvSpPr>
        <p:spPr>
          <a:xfrm>
            <a:off x="5791200" y="49163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5" name="Rectangle 4"/>
          <p:cNvSpPr/>
          <p:nvPr/>
        </p:nvSpPr>
        <p:spPr>
          <a:xfrm>
            <a:off x="5943600" y="50687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6" name="Rectangle 5"/>
          <p:cNvSpPr/>
          <p:nvPr/>
        </p:nvSpPr>
        <p:spPr>
          <a:xfrm>
            <a:off x="6096000" y="52211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9" name="ตัวแทนหมายเลขภาพนิ่ง 8"/>
          <p:cNvSpPr>
            <a:spLocks noGrp="1"/>
          </p:cNvSpPr>
          <p:nvPr>
            <p:ph type="sldNum" sz="quarter" idx="12"/>
          </p:nvPr>
        </p:nvSpPr>
        <p:spPr/>
        <p:txBody>
          <a:bodyPr/>
          <a:lstStyle/>
          <a:p>
            <a:fld id="{784F39FF-7824-4F1E-8D3E-CE6ED7924750}" type="slidenum">
              <a:rPr lang="en-US" smtClean="0"/>
              <a:pPr/>
              <a:t>83</a:t>
            </a:fld>
            <a:endParaRPr lang="en-US"/>
          </a:p>
        </p:txBody>
      </p:sp>
      <p:sp>
        <p:nvSpPr>
          <p:cNvPr id="10" name="ตัวแทนวันที่ 9"/>
          <p:cNvSpPr>
            <a:spLocks noGrp="1"/>
          </p:cNvSpPr>
          <p:nvPr>
            <p:ph type="dt" sz="half" idx="10"/>
          </p:nvPr>
        </p:nvSpPr>
        <p:spPr/>
        <p:txBody>
          <a:bodyPr/>
          <a:lstStyle/>
          <a:p>
            <a:fld id="{0E6F2519-E619-4686-A493-C077773D2812}" type="datetime4">
              <a:rPr lang="en-US" smtClean="0"/>
              <a:t>January 6, 2012</a:t>
            </a:fld>
            <a:endParaRPr lang="en-US"/>
          </a:p>
        </p:txBody>
      </p:sp>
      <p:sp>
        <p:nvSpPr>
          <p:cNvPr id="11" name="ตัวแทนท้ายกระดาษ 10"/>
          <p:cNvSpPr>
            <a:spLocks noGrp="1"/>
          </p:cNvSpPr>
          <p:nvPr>
            <p:ph type="ftr" sz="quarter" idx="11"/>
          </p:nvPr>
        </p:nvSpPr>
        <p:spPr/>
        <p:txBody>
          <a:bodyPr/>
          <a:lstStyle/>
          <a:p>
            <a:r>
              <a:rPr lang="en-US" smtClean="0"/>
              <a:t>IT Quality and Software Test - Software Review Techniques</a:t>
            </a:r>
            <a:endParaRPr lang="en-US"/>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Reference (</a:t>
            </a:r>
            <a:r>
              <a:rPr lang="en-US" b="1" dirty="0" err="1" smtClean="0">
                <a:effectLst>
                  <a:outerShdw blurRad="38100" dist="38100" dir="2700000" algn="tl">
                    <a:srgbClr val="000000">
                      <a:alpha val="43137"/>
                    </a:srgbClr>
                  </a:outerShdw>
                </a:effectLst>
              </a:rPr>
              <a:t>con’t</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000" dirty="0"/>
              <a:t>IEEE </a:t>
            </a:r>
            <a:r>
              <a:rPr lang="en-US" sz="2000" dirty="0" err="1"/>
              <a:t>Std</a:t>
            </a:r>
            <a:r>
              <a:rPr lang="en-US" sz="2000" dirty="0"/>
              <a:t> . 1028-1997, "IEEE Standard for Software Reviews", clause 3.5</a:t>
            </a:r>
          </a:p>
          <a:p>
            <a:r>
              <a:rPr lang="en-US" sz="2000" dirty="0"/>
              <a:t>http://</a:t>
            </a:r>
            <a:r>
              <a:rPr lang="en-US" sz="2000" dirty="0" smtClean="0"/>
              <a:t>en.wikipedia.org/wiki/Software_peer_review</a:t>
            </a:r>
          </a:p>
          <a:p>
            <a:r>
              <a:rPr lang="en-US" sz="2000" dirty="0"/>
              <a:t>National Software Quality Experiment Resources and </a:t>
            </a:r>
            <a:r>
              <a:rPr lang="en-US" sz="2000" dirty="0" smtClean="0"/>
              <a:t>Results</a:t>
            </a:r>
          </a:p>
          <a:p>
            <a:r>
              <a:rPr lang="en-US" sz="2000" dirty="0" err="1"/>
              <a:t>Kolawa</a:t>
            </a:r>
            <a:r>
              <a:rPr lang="en-US" sz="2000" dirty="0"/>
              <a:t>, Adam; Huizinga, </a:t>
            </a:r>
            <a:r>
              <a:rPr lang="en-US" sz="2000" dirty="0" err="1"/>
              <a:t>Dorota</a:t>
            </a:r>
            <a:r>
              <a:rPr lang="en-US" sz="2000" dirty="0"/>
              <a:t> (2007). </a:t>
            </a:r>
            <a:r>
              <a:rPr lang="en-US" sz="2000" i="1" dirty="0"/>
              <a:t>Automated Defect Prevention: Best Practices in Software Management</a:t>
            </a:r>
            <a:r>
              <a:rPr lang="en-US" sz="2000" dirty="0"/>
              <a:t>. Wiley-IEEE Computer Society Press. p. 261. ISBN 0470042125</a:t>
            </a:r>
            <a:endParaRPr lang="en-US" sz="2000" dirty="0" smtClean="0"/>
          </a:p>
          <a:p>
            <a:r>
              <a:rPr lang="en-US" sz="2000" dirty="0"/>
              <a:t>http://</a:t>
            </a:r>
            <a:r>
              <a:rPr lang="en-US" sz="2000" dirty="0" smtClean="0"/>
              <a:t>en.wikipedia.org/wiki/Management_review</a:t>
            </a:r>
          </a:p>
          <a:p>
            <a:r>
              <a:rPr lang="en-US" sz="2000" dirty="0"/>
              <a:t>IEEE Std. 1028-1997, </a:t>
            </a:r>
            <a:r>
              <a:rPr lang="en-US" sz="2000" i="1" dirty="0"/>
              <a:t>IEEE Standard for Software Reviews</a:t>
            </a:r>
            <a:r>
              <a:rPr lang="en-US" sz="2000" dirty="0"/>
              <a:t>, clauses 3.4, </a:t>
            </a:r>
            <a:r>
              <a:rPr lang="en-US" sz="2000" dirty="0" smtClean="0"/>
              <a:t>4.1</a:t>
            </a:r>
          </a:p>
          <a:p>
            <a:r>
              <a:rPr lang="en-US" sz="2000" dirty="0"/>
              <a:t>http://</a:t>
            </a:r>
            <a:r>
              <a:rPr lang="en-US" sz="2000" dirty="0" smtClean="0"/>
              <a:t>en.wikipedia.org/wiki/Software_audit_review</a:t>
            </a:r>
          </a:p>
          <a:p>
            <a:r>
              <a:rPr lang="en-US" sz="2000" dirty="0"/>
              <a:t>IEEE Std. 10281997, clause 8.1</a:t>
            </a:r>
            <a:endParaRPr lang="en-US" sz="2000" dirty="0" smtClean="0"/>
          </a:p>
          <a:p>
            <a:endParaRPr lang="en-US" sz="2000" dirty="0"/>
          </a:p>
        </p:txBody>
      </p:sp>
      <p:sp>
        <p:nvSpPr>
          <p:cNvPr id="4" name="Rectangle 3"/>
          <p:cNvSpPr/>
          <p:nvPr/>
        </p:nvSpPr>
        <p:spPr>
          <a:xfrm>
            <a:off x="5791200" y="49163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5" name="Rectangle 4"/>
          <p:cNvSpPr/>
          <p:nvPr/>
        </p:nvSpPr>
        <p:spPr>
          <a:xfrm>
            <a:off x="5943600" y="50687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6" name="Rectangle 5"/>
          <p:cNvSpPr/>
          <p:nvPr/>
        </p:nvSpPr>
        <p:spPr>
          <a:xfrm>
            <a:off x="6096000" y="52211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9" name="ตัวแทนหมายเลขภาพนิ่ง 8"/>
          <p:cNvSpPr>
            <a:spLocks noGrp="1"/>
          </p:cNvSpPr>
          <p:nvPr>
            <p:ph type="sldNum" sz="quarter" idx="12"/>
          </p:nvPr>
        </p:nvSpPr>
        <p:spPr/>
        <p:txBody>
          <a:bodyPr/>
          <a:lstStyle/>
          <a:p>
            <a:fld id="{784F39FF-7824-4F1E-8D3E-CE6ED7924750}" type="slidenum">
              <a:rPr lang="en-US" smtClean="0"/>
              <a:pPr/>
              <a:t>84</a:t>
            </a:fld>
            <a:endParaRPr lang="en-US"/>
          </a:p>
        </p:txBody>
      </p:sp>
      <p:sp>
        <p:nvSpPr>
          <p:cNvPr id="10" name="ตัวแทนวันที่ 9"/>
          <p:cNvSpPr>
            <a:spLocks noGrp="1"/>
          </p:cNvSpPr>
          <p:nvPr>
            <p:ph type="dt" sz="half" idx="10"/>
          </p:nvPr>
        </p:nvSpPr>
        <p:spPr/>
        <p:txBody>
          <a:bodyPr/>
          <a:lstStyle/>
          <a:p>
            <a:fld id="{0E6F2519-E619-4686-A493-C077773D2812}" type="datetime4">
              <a:rPr lang="en-US" smtClean="0"/>
              <a:t>January 6, 2012</a:t>
            </a:fld>
            <a:endParaRPr lang="en-US"/>
          </a:p>
        </p:txBody>
      </p:sp>
      <p:sp>
        <p:nvSpPr>
          <p:cNvPr id="11" name="ตัวแทนท้ายกระดาษ 10"/>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205721118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Reference (</a:t>
            </a:r>
            <a:r>
              <a:rPr lang="en-US" b="1" dirty="0" err="1" smtClean="0">
                <a:effectLst>
                  <a:outerShdw blurRad="38100" dist="38100" dir="2700000" algn="tl">
                    <a:srgbClr val="000000">
                      <a:alpha val="43137"/>
                    </a:srgbClr>
                  </a:outerShdw>
                </a:effectLst>
              </a:rPr>
              <a:t>con’t</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2000" dirty="0" err="1"/>
              <a:t>Wiegers</a:t>
            </a:r>
            <a:r>
              <a:rPr lang="en-US" sz="2000" dirty="0"/>
              <a:t>, Karl E. (2001). </a:t>
            </a:r>
            <a:r>
              <a:rPr lang="en-US" sz="2000" i="1" dirty="0"/>
              <a:t>Peer Reviews in Software: A Practical Guide</a:t>
            </a:r>
            <a:r>
              <a:rPr lang="en-US" sz="2000" dirty="0"/>
              <a:t>. Addison-Wesley. p. 14. ISBN </a:t>
            </a:r>
            <a:r>
              <a:rPr lang="en-US" sz="2000" dirty="0" smtClean="0"/>
              <a:t>0201734850.</a:t>
            </a:r>
          </a:p>
          <a:p>
            <a:r>
              <a:rPr lang="en-US" sz="2000" dirty="0"/>
              <a:t>http://</a:t>
            </a:r>
            <a:r>
              <a:rPr lang="en-US" sz="2000" dirty="0" smtClean="0"/>
              <a:t>en.wikipedia.org/wiki/Software_inspection</a:t>
            </a:r>
          </a:p>
          <a:p>
            <a:r>
              <a:rPr lang="en-US" sz="2000" dirty="0"/>
              <a:t>Charles </a:t>
            </a:r>
            <a:r>
              <a:rPr lang="en-US" sz="2000" dirty="0" err="1"/>
              <a:t>P.Pfleeger</a:t>
            </a:r>
            <a:r>
              <a:rPr lang="en-US" sz="2000" dirty="0"/>
              <a:t>, Shari Lawrence </a:t>
            </a:r>
            <a:r>
              <a:rPr lang="en-US" sz="2000" dirty="0" err="1"/>
              <a:t>Pfleeger</a:t>
            </a:r>
            <a:r>
              <a:rPr lang="en-US" sz="2000" dirty="0"/>
              <a:t>. Security in Computing. Fourth edition. ISBN </a:t>
            </a:r>
            <a:r>
              <a:rPr lang="en-US" sz="2000" dirty="0" smtClean="0"/>
              <a:t>0-13-239077-9</a:t>
            </a:r>
          </a:p>
          <a:p>
            <a:r>
              <a:rPr lang="en-US" sz="2000" dirty="0"/>
              <a:t>http://www.scribd.com/doc/4548375/Static-Testing-Techniques</a:t>
            </a:r>
          </a:p>
          <a:p>
            <a:endParaRPr lang="en-US" sz="2000" dirty="0"/>
          </a:p>
        </p:txBody>
      </p:sp>
      <p:sp>
        <p:nvSpPr>
          <p:cNvPr id="4" name="Rectangle 3"/>
          <p:cNvSpPr/>
          <p:nvPr/>
        </p:nvSpPr>
        <p:spPr>
          <a:xfrm>
            <a:off x="5791200" y="49163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5" name="Rectangle 4"/>
          <p:cNvSpPr/>
          <p:nvPr/>
        </p:nvSpPr>
        <p:spPr>
          <a:xfrm>
            <a:off x="5943600" y="50687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6" name="Rectangle 5"/>
          <p:cNvSpPr/>
          <p:nvPr/>
        </p:nvSpPr>
        <p:spPr>
          <a:xfrm>
            <a:off x="6096000" y="5221129"/>
            <a:ext cx="3505200" cy="246221"/>
          </a:xfrm>
          <a:prstGeom prst="rect">
            <a:avLst/>
          </a:prstGeom>
        </p:spPr>
        <p:txBody>
          <a:bodyPr wrap="square">
            <a:spAutoFit/>
          </a:bodyPr>
          <a:lstStyle/>
          <a:p>
            <a:r>
              <a:rPr lang="en-US" sz="1000" dirty="0" smtClean="0"/>
              <a:t>http://www.artima.com/weblogs/viewpost.jsp?thread=167363</a:t>
            </a:r>
            <a:endParaRPr lang="en-US" sz="1000" dirty="0"/>
          </a:p>
        </p:txBody>
      </p:sp>
      <p:sp>
        <p:nvSpPr>
          <p:cNvPr id="9" name="ตัวแทนหมายเลขภาพนิ่ง 8"/>
          <p:cNvSpPr>
            <a:spLocks noGrp="1"/>
          </p:cNvSpPr>
          <p:nvPr>
            <p:ph type="sldNum" sz="quarter" idx="12"/>
          </p:nvPr>
        </p:nvSpPr>
        <p:spPr/>
        <p:txBody>
          <a:bodyPr/>
          <a:lstStyle/>
          <a:p>
            <a:fld id="{784F39FF-7824-4F1E-8D3E-CE6ED7924750}" type="slidenum">
              <a:rPr lang="en-US" smtClean="0"/>
              <a:pPr/>
              <a:t>85</a:t>
            </a:fld>
            <a:endParaRPr lang="en-US"/>
          </a:p>
        </p:txBody>
      </p:sp>
      <p:sp>
        <p:nvSpPr>
          <p:cNvPr id="10" name="ตัวแทนวันที่ 9"/>
          <p:cNvSpPr>
            <a:spLocks noGrp="1"/>
          </p:cNvSpPr>
          <p:nvPr>
            <p:ph type="dt" sz="half" idx="10"/>
          </p:nvPr>
        </p:nvSpPr>
        <p:spPr/>
        <p:txBody>
          <a:bodyPr/>
          <a:lstStyle/>
          <a:p>
            <a:fld id="{0E6F2519-E619-4686-A493-C077773D2812}" type="datetime4">
              <a:rPr lang="en-US" smtClean="0"/>
              <a:t>January 6, 2012</a:t>
            </a:fld>
            <a:endParaRPr lang="en-US"/>
          </a:p>
        </p:txBody>
      </p:sp>
      <p:sp>
        <p:nvSpPr>
          <p:cNvPr id="11" name="ตัวแทนท้ายกระดาษ 10"/>
          <p:cNvSpPr>
            <a:spLocks noGrp="1"/>
          </p:cNvSpPr>
          <p:nvPr>
            <p:ph type="ftr" sz="quarter" idx="11"/>
          </p:nvPr>
        </p:nvSpPr>
        <p:spPr/>
        <p:txBody>
          <a:bodyPr/>
          <a:lstStyle/>
          <a:p>
            <a:r>
              <a:rPr lang="en-US" smtClean="0"/>
              <a:t>IT Quality and Software Test - Software Review Techniques</a:t>
            </a:r>
            <a:endParaRPr lang="en-US"/>
          </a:p>
        </p:txBody>
      </p:sp>
    </p:spTree>
    <p:extLst>
      <p:ext uri="{BB962C8B-B14F-4D97-AF65-F5344CB8AC3E}">
        <p14:creationId xmlns:p14="http://schemas.microsoft.com/office/powerpoint/2010/main" val="84132016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381000" y="514350"/>
            <a:ext cx="8229600" cy="939546"/>
          </a:xfrm>
        </p:spPr>
        <p:txBody>
          <a:bodyPr>
            <a:normAutofit/>
          </a:bodyPr>
          <a:lstStyle/>
          <a:p>
            <a:pPr algn="ctr"/>
            <a:r>
              <a:rPr lang="en-US" sz="4000" dirty="0" smtClean="0"/>
              <a:t>Members</a:t>
            </a:r>
            <a:endParaRPr lang="th-TH" sz="4000" dirty="0"/>
          </a:p>
        </p:txBody>
      </p:sp>
      <p:sp>
        <p:nvSpPr>
          <p:cNvPr id="3" name="ตัวแทนเนื้อหา 2"/>
          <p:cNvSpPr>
            <a:spLocks noGrp="1"/>
          </p:cNvSpPr>
          <p:nvPr>
            <p:ph idx="1"/>
          </p:nvPr>
        </p:nvSpPr>
        <p:spPr>
          <a:xfrm>
            <a:off x="457200" y="1428750"/>
            <a:ext cx="8229600" cy="3469207"/>
          </a:xfrm>
        </p:spPr>
        <p:txBody>
          <a:bodyPr>
            <a:normAutofit/>
          </a:bodyPr>
          <a:lstStyle/>
          <a:p>
            <a:r>
              <a:rPr lang="en-US" sz="2400" dirty="0" err="1">
                <a:solidFill>
                  <a:schemeClr val="bg1">
                    <a:lumMod val="95000"/>
                  </a:schemeClr>
                </a:solidFill>
              </a:rPr>
              <a:t>Suphatchari</a:t>
            </a:r>
            <a:r>
              <a:rPr lang="en-US" sz="2400" dirty="0">
                <a:solidFill>
                  <a:schemeClr val="bg1">
                    <a:lumMod val="95000"/>
                  </a:schemeClr>
                </a:solidFill>
              </a:rPr>
              <a:t> </a:t>
            </a:r>
            <a:r>
              <a:rPr lang="en-US" sz="2400" dirty="0" smtClean="0">
                <a:solidFill>
                  <a:schemeClr val="bg1">
                    <a:lumMod val="95000"/>
                  </a:schemeClr>
                </a:solidFill>
              </a:rPr>
              <a:t>	</a:t>
            </a:r>
            <a:r>
              <a:rPr lang="en-US" sz="2400" dirty="0" err="1" smtClean="0">
                <a:solidFill>
                  <a:schemeClr val="bg1">
                    <a:lumMod val="95000"/>
                  </a:schemeClr>
                </a:solidFill>
              </a:rPr>
              <a:t>Laoprasert</a:t>
            </a:r>
            <a:r>
              <a:rPr lang="en-US" sz="2400" dirty="0" smtClean="0">
                <a:solidFill>
                  <a:schemeClr val="bg1">
                    <a:lumMod val="95000"/>
                  </a:schemeClr>
                </a:solidFill>
              </a:rPr>
              <a:t>		5210546357</a:t>
            </a:r>
            <a:endParaRPr lang="en-US" sz="2400" dirty="0">
              <a:solidFill>
                <a:schemeClr val="bg1">
                  <a:lumMod val="95000"/>
                </a:schemeClr>
              </a:solidFill>
            </a:endParaRPr>
          </a:p>
          <a:p>
            <a:r>
              <a:rPr lang="en-US" sz="2400" dirty="0" err="1" smtClean="0">
                <a:solidFill>
                  <a:schemeClr val="bg1">
                    <a:lumMod val="95000"/>
                  </a:schemeClr>
                </a:solidFill>
              </a:rPr>
              <a:t>Prapatsorn</a:t>
            </a:r>
            <a:r>
              <a:rPr lang="en-US" sz="2400" dirty="0">
                <a:solidFill>
                  <a:schemeClr val="bg1">
                    <a:lumMod val="95000"/>
                  </a:schemeClr>
                </a:solidFill>
              </a:rPr>
              <a:t>	</a:t>
            </a:r>
            <a:r>
              <a:rPr lang="en-US" sz="2400" dirty="0" err="1">
                <a:solidFill>
                  <a:schemeClr val="bg1">
                    <a:lumMod val="95000"/>
                  </a:schemeClr>
                </a:solidFill>
              </a:rPr>
              <a:t>Tumsangthong</a:t>
            </a:r>
            <a:r>
              <a:rPr lang="en-US" sz="2400" dirty="0">
                <a:solidFill>
                  <a:schemeClr val="bg1">
                    <a:lumMod val="95000"/>
                  </a:schemeClr>
                </a:solidFill>
              </a:rPr>
              <a:t>	</a:t>
            </a:r>
            <a:r>
              <a:rPr lang="en-US" sz="2400" dirty="0" smtClean="0">
                <a:solidFill>
                  <a:schemeClr val="bg1">
                    <a:lumMod val="95000"/>
                  </a:schemeClr>
                </a:solidFill>
              </a:rPr>
              <a:t>5210546730</a:t>
            </a:r>
          </a:p>
          <a:p>
            <a:r>
              <a:rPr lang="en-US" sz="2400" dirty="0" err="1" smtClean="0">
                <a:solidFill>
                  <a:schemeClr val="bg1">
                    <a:lumMod val="95000"/>
                  </a:schemeClr>
                </a:solidFill>
              </a:rPr>
              <a:t>Piraya</a:t>
            </a:r>
            <a:r>
              <a:rPr lang="en-US" sz="2400" dirty="0" smtClean="0">
                <a:solidFill>
                  <a:schemeClr val="bg1">
                    <a:lumMod val="95000"/>
                  </a:schemeClr>
                </a:solidFill>
              </a:rPr>
              <a:t>  		</a:t>
            </a:r>
            <a:r>
              <a:rPr lang="en-US" sz="2400" dirty="0" err="1" smtClean="0">
                <a:solidFill>
                  <a:schemeClr val="bg1">
                    <a:lumMod val="95000"/>
                  </a:schemeClr>
                </a:solidFill>
              </a:rPr>
              <a:t>Yamchinda</a:t>
            </a:r>
            <a:r>
              <a:rPr lang="en-US" sz="2400" dirty="0" smtClean="0">
                <a:solidFill>
                  <a:schemeClr val="bg1">
                    <a:lumMod val="95000"/>
                  </a:schemeClr>
                </a:solidFill>
              </a:rPr>
              <a:t>		5210546756</a:t>
            </a:r>
          </a:p>
          <a:p>
            <a:r>
              <a:rPr lang="en-US" sz="2400" dirty="0" err="1" smtClean="0">
                <a:solidFill>
                  <a:schemeClr val="bg1">
                    <a:lumMod val="95000"/>
                  </a:schemeClr>
                </a:solidFill>
              </a:rPr>
              <a:t>Sasitorn</a:t>
            </a:r>
            <a:r>
              <a:rPr lang="en-US" sz="2400" dirty="0" smtClean="0">
                <a:solidFill>
                  <a:schemeClr val="bg1">
                    <a:lumMod val="95000"/>
                  </a:schemeClr>
                </a:solidFill>
              </a:rPr>
              <a:t>		</a:t>
            </a:r>
            <a:r>
              <a:rPr lang="en-US" sz="2400" dirty="0" err="1" smtClean="0">
                <a:solidFill>
                  <a:schemeClr val="bg1">
                    <a:lumMod val="95000"/>
                  </a:schemeClr>
                </a:solidFill>
              </a:rPr>
              <a:t>Krusong</a:t>
            </a:r>
            <a:r>
              <a:rPr lang="en-US" sz="2400" dirty="0" smtClean="0">
                <a:solidFill>
                  <a:schemeClr val="bg1">
                    <a:lumMod val="95000"/>
                  </a:schemeClr>
                </a:solidFill>
              </a:rPr>
              <a:t>	</a:t>
            </a:r>
            <a:r>
              <a:rPr lang="en-US" sz="2400" dirty="0" smtClean="0"/>
              <a:t>	</a:t>
            </a:r>
            <a:r>
              <a:rPr lang="en-US" sz="2400" dirty="0" smtClean="0">
                <a:solidFill>
                  <a:schemeClr val="bg1">
                    <a:lumMod val="95000"/>
                  </a:schemeClr>
                </a:solidFill>
              </a:rPr>
              <a:t>5210546837</a:t>
            </a:r>
            <a:endParaRPr lang="th-TH" sz="2400" dirty="0">
              <a:solidFill>
                <a:schemeClr val="bg1">
                  <a:lumMod val="95000"/>
                </a:schemeClr>
              </a:solidFill>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86</a:t>
            </a:fld>
            <a:endParaRPr lang="en-US"/>
          </a:p>
        </p:txBody>
      </p:sp>
    </p:spTree>
    <p:extLst>
      <p:ext uri="{BB962C8B-B14F-4D97-AF65-F5344CB8AC3E}">
        <p14:creationId xmlns:p14="http://schemas.microsoft.com/office/powerpoint/2010/main" val="733043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ตัวแทนเนื้อหา 2"/>
          <p:cNvSpPr>
            <a:spLocks noGrp="1"/>
          </p:cNvSpPr>
          <p:nvPr>
            <p:ph idx="1"/>
          </p:nvPr>
        </p:nvSpPr>
        <p:spPr/>
        <p:txBody>
          <a:bodyPr/>
          <a:lstStyle/>
          <a:p>
            <a:pPr marL="118872" lvl="0" indent="0">
              <a:buNone/>
            </a:pPr>
            <a:r>
              <a:rPr lang="en-US" b="1" i="1" u="sng" dirty="0">
                <a:latin typeface="Calibri" pitchFamily="34" charset="0"/>
                <a:cs typeface="Calibri" pitchFamily="34" charset="0"/>
              </a:rPr>
              <a:t>Software P</a:t>
            </a:r>
            <a:r>
              <a:rPr lang="en-US" b="1" i="1" u="sng" dirty="0" smtClean="0">
                <a:latin typeface="Calibri" pitchFamily="34" charset="0"/>
                <a:cs typeface="Calibri" pitchFamily="34" charset="0"/>
              </a:rPr>
              <a:t>eer Reviews</a:t>
            </a:r>
          </a:p>
          <a:p>
            <a:r>
              <a:rPr lang="en-US" i="1" dirty="0"/>
              <a:t>The purpose of a peer review</a:t>
            </a:r>
          </a:p>
          <a:p>
            <a:pPr lvl="1"/>
            <a:r>
              <a:rPr lang="en-US" sz="2600" dirty="0"/>
              <a:t>T</a:t>
            </a:r>
            <a:r>
              <a:rPr lang="en-US" sz="2600" dirty="0" smtClean="0"/>
              <a:t>o </a:t>
            </a:r>
            <a:r>
              <a:rPr lang="en-US" sz="2600" dirty="0"/>
              <a:t>provide "a disciplined engineering practice for detecting and correcting defects in software artifacts, and preventing their leakage into field operations" according to the Capability Maturity </a:t>
            </a:r>
            <a:r>
              <a:rPr lang="en-US" sz="2600" dirty="0" smtClean="0"/>
              <a:t>Model(CMM).</a:t>
            </a:r>
            <a:endParaRPr lang="en-US" sz="2600" dirty="0"/>
          </a:p>
          <a:p>
            <a:pPr marL="118872" lvl="0" indent="0">
              <a:buNone/>
            </a:pPr>
            <a:endParaRPr lang="en-US" dirty="0">
              <a:latin typeface="Calibri" pitchFamily="34" charset="0"/>
              <a:cs typeface="Calibri" pitchFamily="34" charset="0"/>
            </a:endParaRPr>
          </a:p>
        </p:txBody>
      </p:sp>
      <p:sp>
        <p:nvSpPr>
          <p:cNvPr id="4" name="ตัวแทนวันที่ 3"/>
          <p:cNvSpPr>
            <a:spLocks noGrp="1"/>
          </p:cNvSpPr>
          <p:nvPr>
            <p:ph type="dt" sz="half" idx="10"/>
          </p:nvPr>
        </p:nvSpPr>
        <p:spPr/>
        <p:txBody>
          <a:bodyPr/>
          <a:lstStyle/>
          <a:p>
            <a:fld id="{AA8A59A2-0A78-40AE-82BF-F46A3C8E765E}" type="datetime4">
              <a:rPr lang="en-US" smtClean="0"/>
              <a:t>January 6, 2012</a:t>
            </a:fld>
            <a:endParaRPr lang="en-US"/>
          </a:p>
        </p:txBody>
      </p:sp>
      <p:sp>
        <p:nvSpPr>
          <p:cNvPr id="5" name="ตัวแทนท้ายกระดาษ 4"/>
          <p:cNvSpPr>
            <a:spLocks noGrp="1"/>
          </p:cNvSpPr>
          <p:nvPr>
            <p:ph type="ftr" sz="quarter" idx="11"/>
          </p:nvPr>
        </p:nvSpPr>
        <p:spPr/>
        <p:txBody>
          <a:bodyPr/>
          <a:lstStyle/>
          <a:p>
            <a:r>
              <a:rPr lang="en-US" smtClean="0"/>
              <a:t>IT Quality and Software Test - Software Review Techniques</a:t>
            </a:r>
            <a:endParaRPr lang="en-US"/>
          </a:p>
        </p:txBody>
      </p:sp>
      <p:sp>
        <p:nvSpPr>
          <p:cNvPr id="6" name="ตัวแทนหมายเลขภาพนิ่ง 5"/>
          <p:cNvSpPr>
            <a:spLocks noGrp="1"/>
          </p:cNvSpPr>
          <p:nvPr>
            <p:ph type="sldNum" sz="quarter" idx="12"/>
          </p:nvPr>
        </p:nvSpPr>
        <p:spPr/>
        <p:txBody>
          <a:bodyPr/>
          <a:lstStyle/>
          <a:p>
            <a:fld id="{784F39FF-7824-4F1E-8D3E-CE6ED7924750}" type="slidenum">
              <a:rPr lang="en-US" smtClean="0"/>
              <a:pPr/>
              <a:t>9</a:t>
            </a:fld>
            <a:endParaRPr lang="en-US"/>
          </a:p>
        </p:txBody>
      </p:sp>
      <p:sp>
        <p:nvSpPr>
          <p:cNvPr id="7" name="ชื่อเรื่อง 1"/>
          <p:cNvSpPr>
            <a:spLocks noGrp="1"/>
          </p:cNvSpPr>
          <p:nvPr>
            <p:ph type="title"/>
          </p:nvPr>
        </p:nvSpPr>
        <p:spPr/>
        <p:txBody>
          <a:bodyPr>
            <a:normAutofit fontScale="90000"/>
          </a:bodyPr>
          <a:lstStyle/>
          <a:p>
            <a:r>
              <a:rPr lang="en-US" sz="4000" dirty="0" smtClean="0">
                <a:effectLst>
                  <a:outerShdw blurRad="38100" dist="38100" dir="2700000" algn="tl">
                    <a:srgbClr val="000000">
                      <a:alpha val="43137"/>
                    </a:srgbClr>
                  </a:outerShdw>
                </a:effectLst>
              </a:rPr>
              <a:t>Categories of Software Reviews (</a:t>
            </a:r>
            <a:r>
              <a:rPr lang="en-US" sz="4000" dirty="0" err="1" smtClean="0">
                <a:effectLst>
                  <a:outerShdw blurRad="38100" dist="38100" dir="2700000" algn="tl">
                    <a:srgbClr val="000000">
                      <a:alpha val="43137"/>
                    </a:srgbClr>
                  </a:outerShdw>
                </a:effectLst>
              </a:rPr>
              <a:t>con’t</a:t>
            </a:r>
            <a:r>
              <a:rPr lang="en-US" sz="4000" dirty="0" smtClean="0">
                <a:effectLst>
                  <a:outerShdw blurRad="38100" dist="38100" dir="2700000" algn="tl">
                    <a:srgbClr val="000000">
                      <a:alpha val="43137"/>
                    </a:srgbClr>
                  </a:outerShdw>
                </a:effectLst>
              </a:rPr>
              <a:t>)</a:t>
            </a:r>
            <a:endParaRPr lang="th-TH" sz="4000" dirty="0">
              <a:effectLst>
                <a:outerShdw blurRad="38100" dist="38100" dir="2700000" algn="tl">
                  <a:srgbClr val="000000">
                    <a:alpha val="43137"/>
                  </a:srgbClr>
                </a:outerShdw>
              </a:effectLst>
            </a:endParaRPr>
          </a:p>
        </p:txBody>
      </p:sp>
      <p:sp>
        <p:nvSpPr>
          <p:cNvPr id="8" name="สี่เหลี่ยมผืนผ้า 7"/>
          <p:cNvSpPr/>
          <p:nvPr/>
        </p:nvSpPr>
        <p:spPr>
          <a:xfrm>
            <a:off x="5257800" y="4432904"/>
            <a:ext cx="3733800" cy="261610"/>
          </a:xfrm>
          <a:prstGeom prst="rect">
            <a:avLst/>
          </a:prstGeom>
        </p:spPr>
        <p:txBody>
          <a:bodyPr wrap="square">
            <a:spAutoFit/>
          </a:bodyPr>
          <a:lstStyle/>
          <a:p>
            <a:r>
              <a:rPr lang="en-US" sz="1100" dirty="0" smtClean="0">
                <a:latin typeface="Calibri" pitchFamily="34" charset="0"/>
                <a:cs typeface="Calibri" pitchFamily="34" charset="0"/>
              </a:rPr>
              <a:t>Source</a:t>
            </a:r>
            <a:r>
              <a:rPr lang="en-US" sz="1100" dirty="0">
                <a:latin typeface="Calibri" pitchFamily="34" charset="0"/>
                <a:cs typeface="Calibri" pitchFamily="34" charset="0"/>
              </a:rPr>
              <a:t>: </a:t>
            </a:r>
            <a:r>
              <a:rPr lang="en-US" sz="1100" dirty="0"/>
              <a:t>http://en.wikipedia.org/wiki/Software_peer_review</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42241257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มอดูล">
  <a:themeElements>
    <a:clrScheme name="มอดูล">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มอดูล">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มอดูล">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617</TotalTime>
  <Words>3137</Words>
  <Application>Microsoft Office PowerPoint</Application>
  <PresentationFormat>นำเสนอทางหน้าจอ (16:9)</PresentationFormat>
  <Paragraphs>662</Paragraphs>
  <Slides>86</Slides>
  <Notes>38</Notes>
  <HiddenSlides>0</HiddenSlides>
  <MMClips>0</MMClips>
  <ScaleCrop>false</ScaleCrop>
  <HeadingPairs>
    <vt:vector size="4" baseType="variant">
      <vt:variant>
        <vt:lpstr>ชุดรูปแบบ</vt:lpstr>
      </vt:variant>
      <vt:variant>
        <vt:i4>1</vt:i4>
      </vt:variant>
      <vt:variant>
        <vt:lpstr>ชื่อเรื่องภาพนิ่ง</vt:lpstr>
      </vt:variant>
      <vt:variant>
        <vt:i4>86</vt:i4>
      </vt:variant>
    </vt:vector>
  </HeadingPairs>
  <TitlesOfParts>
    <vt:vector size="87" baseType="lpstr">
      <vt:lpstr>มอดูล</vt:lpstr>
      <vt:lpstr>Software Review Techniques</vt:lpstr>
      <vt:lpstr>งานนำเสนอ PowerPoint</vt:lpstr>
      <vt:lpstr>Software Review</vt:lpstr>
      <vt:lpstr>งานนำเสนอ PowerPoint</vt:lpstr>
      <vt:lpstr>Categories of Software Reviews</vt:lpstr>
      <vt:lpstr>งานนำเสนอ PowerPoint</vt:lpstr>
      <vt:lpstr>งานนำเสนอ PowerPoint</vt:lpstr>
      <vt:lpstr>Categories of Software Reviews (con’t)</vt:lpstr>
      <vt:lpstr>Categories of Software Reviews (con’t)</vt:lpstr>
      <vt:lpstr>Categories of Software Reviews (con’t)</vt:lpstr>
      <vt:lpstr>Categories of Software Reviews (con’t)</vt:lpstr>
      <vt:lpstr>Categories of Software Reviews (con’t)</vt:lpstr>
      <vt:lpstr>งานนำเสนอ PowerPoint</vt:lpstr>
      <vt:lpstr>Categories of Software Reviews (con’t)</vt:lpstr>
      <vt:lpstr>Categories of Software Reviews (con’t)</vt:lpstr>
      <vt:lpstr>Categories of Software Reviews (con’t)</vt:lpstr>
      <vt:lpstr>งานนำเสนอ PowerPoint</vt:lpstr>
      <vt:lpstr>Categories of Software Reviews (con’t)</vt:lpstr>
      <vt:lpstr>Categories of Software Reviews (con’t)</vt:lpstr>
      <vt:lpstr>Categories of Software Reviews (con’t)</vt:lpstr>
      <vt:lpstr>งานนำเสนอ PowerPoint</vt:lpstr>
      <vt:lpstr>งานนำเสนอ PowerPoint</vt:lpstr>
      <vt:lpstr>งานนำเสนอ PowerPoint</vt:lpstr>
      <vt:lpstr>Distinction</vt:lpstr>
      <vt:lpstr>Distinction (con’t)</vt:lpstr>
      <vt:lpstr>งานนำเสนอ PowerPoint</vt:lpstr>
      <vt:lpstr>IEEE 1028 generic process for formal reviews</vt:lpstr>
      <vt:lpstr>IEEE 1028 generic process for formal reviews</vt:lpstr>
      <vt:lpstr>IEEE 1028 generic process for formal reviews</vt:lpstr>
      <vt:lpstr>IEEE 1028 generic process for formal reviews</vt:lpstr>
      <vt:lpstr>IEEE 1028 generic process for formal reviews</vt:lpstr>
      <vt:lpstr>IEEE 1028 generic process for formal reviews</vt:lpstr>
      <vt:lpstr>IEEE 1028 generic process for formal reviews</vt:lpstr>
      <vt:lpstr>IEEE 1028 generic process for formal reviews</vt:lpstr>
      <vt:lpstr>IEEE 1028 generic process for formal reviews</vt:lpstr>
      <vt:lpstr>IEEE 1028 generic process for formal reviews</vt:lpstr>
      <vt:lpstr>งานนำเสนอ PowerPoint</vt:lpstr>
      <vt:lpstr>Formal Review</vt:lpstr>
      <vt:lpstr>Formal Review</vt:lpstr>
      <vt:lpstr>Formal Review (con’t)</vt:lpstr>
      <vt:lpstr>Formal Review(cont.)</vt:lpstr>
      <vt:lpstr>Formal Review(cont.)</vt:lpstr>
      <vt:lpstr>งานนำเสนอ PowerPoint</vt:lpstr>
      <vt:lpstr>Roles and Responsibilities</vt:lpstr>
      <vt:lpstr>Roles and Responsibilities (con’t)</vt:lpstr>
      <vt:lpstr>Roles and Responsibilities (con’t)</vt:lpstr>
      <vt:lpstr>งานนำเสนอ PowerPoint</vt:lpstr>
      <vt:lpstr>งานนำเสนอ PowerPoint</vt:lpstr>
      <vt:lpstr>งานนำเสนอ PowerPoint</vt:lpstr>
      <vt:lpstr>The inspection process</vt:lpstr>
      <vt:lpstr>The inspection process</vt:lpstr>
      <vt:lpstr>งานนำเสนอ PowerPoint</vt:lpstr>
      <vt:lpstr>Software Reviews</vt:lpstr>
      <vt:lpstr>งานนำเสนอ PowerPoint</vt:lpstr>
      <vt:lpstr>Review Types</vt:lpstr>
      <vt:lpstr>Review Types - Informal review</vt:lpstr>
      <vt:lpstr>Review Types - Informal review (con’t)</vt:lpstr>
      <vt:lpstr>Review Types - Walkthrough</vt:lpstr>
      <vt:lpstr>Review Types – Walkthrough (con’t)</vt:lpstr>
      <vt:lpstr>Review Types - Technical review</vt:lpstr>
      <vt:lpstr>Review Types - Technical review (con’t)</vt:lpstr>
      <vt:lpstr>Review Types - Technical review (con’t)</vt:lpstr>
      <vt:lpstr>งานนำเสนอ PowerPoint</vt:lpstr>
      <vt:lpstr>งานนำเสนอ PowerPoint</vt:lpstr>
      <vt:lpstr>Reviews vs. Testing</vt:lpstr>
      <vt:lpstr>Advantages of reviews</vt:lpstr>
      <vt:lpstr>งานนำเสนอ PowerPoint</vt:lpstr>
      <vt:lpstr>Pair Programming</vt:lpstr>
      <vt:lpstr>Defects</vt:lpstr>
      <vt:lpstr>Success factors for Reviews</vt:lpstr>
      <vt:lpstr>งานนำเสนอ PowerPoint</vt:lpstr>
      <vt:lpstr>Exercise</vt:lpstr>
      <vt:lpstr>Exercise</vt:lpstr>
      <vt:lpstr>Exercise</vt:lpstr>
      <vt:lpstr>Exercise</vt:lpstr>
      <vt:lpstr>Exercise</vt:lpstr>
      <vt:lpstr>Exercise</vt:lpstr>
      <vt:lpstr>Exercise</vt:lpstr>
      <vt:lpstr>Exercise</vt:lpstr>
      <vt:lpstr>Exercise</vt:lpstr>
      <vt:lpstr>Exercise</vt:lpstr>
      <vt:lpstr>งานนำเสนอ PowerPoint</vt:lpstr>
      <vt:lpstr>Reference </vt:lpstr>
      <vt:lpstr>Reference (con’t)</vt:lpstr>
      <vt:lpstr>Reference (con’t)</vt:lpstr>
      <vt:lpstr>Members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review techniques</dc:title>
  <dc:creator>Kukkai</dc:creator>
  <cp:lastModifiedBy>user</cp:lastModifiedBy>
  <cp:revision>75</cp:revision>
  <dcterms:created xsi:type="dcterms:W3CDTF">2012-01-04T02:59:15Z</dcterms:created>
  <dcterms:modified xsi:type="dcterms:W3CDTF">2012-01-05T20:24:34Z</dcterms:modified>
</cp:coreProperties>
</file>