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60"/>
  </p:notesMasterIdLst>
  <p:sldIdLst>
    <p:sldId id="256" r:id="rId2"/>
    <p:sldId id="257" r:id="rId3"/>
    <p:sldId id="258" r:id="rId4"/>
    <p:sldId id="259" r:id="rId5"/>
    <p:sldId id="260" r:id="rId6"/>
    <p:sldId id="261" r:id="rId7"/>
    <p:sldId id="263" r:id="rId8"/>
    <p:sldId id="262" r:id="rId9"/>
    <p:sldId id="268" r:id="rId10"/>
    <p:sldId id="269" r:id="rId11"/>
    <p:sldId id="264" r:id="rId12"/>
    <p:sldId id="266" r:id="rId13"/>
    <p:sldId id="267" r:id="rId14"/>
    <p:sldId id="270" r:id="rId15"/>
    <p:sldId id="271" r:id="rId16"/>
    <p:sldId id="272" r:id="rId17"/>
    <p:sldId id="274" r:id="rId18"/>
    <p:sldId id="273"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11" r:id="rId53"/>
    <p:sldId id="308" r:id="rId54"/>
    <p:sldId id="312" r:id="rId55"/>
    <p:sldId id="314" r:id="rId56"/>
    <p:sldId id="309" r:id="rId57"/>
    <p:sldId id="313" r:id="rId58"/>
    <p:sldId id="310" r:id="rId59"/>
  </p:sldIdLst>
  <p:sldSz cx="9144000" cy="6858000" type="screen4x3"/>
  <p:notesSz cx="6858000" cy="9144000"/>
  <p:custShowLst>
    <p:custShow name="Test management tools(present)" id="0">
      <p:sldLst>
        <p:sld r:id="rId4"/>
      </p:sldLst>
    </p:custShow>
  </p:custShowLst>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221" autoAdjust="0"/>
    <p:restoredTop sz="94624" autoAdjust="0"/>
  </p:normalViewPr>
  <p:slideViewPr>
    <p:cSldViewPr>
      <p:cViewPr varScale="1">
        <p:scale>
          <a:sx n="68" d="100"/>
          <a:sy n="68" d="100"/>
        </p:scale>
        <p:origin x="-1464"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ตัวยึดหัวกระดาษ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h-TH"/>
          </a:p>
        </p:txBody>
      </p:sp>
      <p:sp>
        <p:nvSpPr>
          <p:cNvPr id="3" name="ตัวยึดวันที่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031A21-4748-47C4-B9B5-1B2F03615B75}" type="datetimeFigureOut">
              <a:rPr lang="th-TH" smtClean="0"/>
              <a:pPr/>
              <a:t>24/01/55</a:t>
            </a:fld>
            <a:endParaRPr lang="th-TH"/>
          </a:p>
        </p:txBody>
      </p:sp>
      <p:sp>
        <p:nvSpPr>
          <p:cNvPr id="4" name="ตัวยึดรูปบนภาพนิ่ง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h-TH"/>
          </a:p>
        </p:txBody>
      </p:sp>
      <p:sp>
        <p:nvSpPr>
          <p:cNvPr id="5" name="ตัวยึดบันทึกย่อ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6" name="ตัวยึดท้ายกระดา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h-TH"/>
          </a:p>
        </p:txBody>
      </p:sp>
      <p:sp>
        <p:nvSpPr>
          <p:cNvPr id="7" name="ตัวยึดหมายเลขภาพนิ่ง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839714-054C-44D5-B2E0-D5948F37D661}" type="slidenum">
              <a:rPr lang="th-TH" smtClean="0"/>
              <a:pPr/>
              <a:t>‹#›</a:t>
            </a:fld>
            <a:endParaRPr lang="th-TH"/>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ยึดรูปบนภาพนิ่ง 1"/>
          <p:cNvSpPr>
            <a:spLocks noGrp="1" noRot="1" noChangeAspect="1"/>
          </p:cNvSpPr>
          <p:nvPr>
            <p:ph type="sldImg"/>
          </p:nvPr>
        </p:nvSpPr>
        <p:spPr/>
      </p:sp>
      <p:sp>
        <p:nvSpPr>
          <p:cNvPr id="3" name="ตัวยึดบันทึกย่อ 2"/>
          <p:cNvSpPr>
            <a:spLocks noGrp="1"/>
          </p:cNvSpPr>
          <p:nvPr>
            <p:ph type="body" idx="1"/>
          </p:nvPr>
        </p:nvSpPr>
        <p:spPr/>
        <p:txBody>
          <a:bodyPr>
            <a:normAutofit/>
          </a:bodyPr>
          <a:lstStyle/>
          <a:p>
            <a:endParaRPr lang="th-TH" dirty="0"/>
          </a:p>
        </p:txBody>
      </p:sp>
      <p:sp>
        <p:nvSpPr>
          <p:cNvPr id="4" name="ตัวยึดหมายเลขภาพนิ่ง 3"/>
          <p:cNvSpPr>
            <a:spLocks noGrp="1"/>
          </p:cNvSpPr>
          <p:nvPr>
            <p:ph type="sldNum" sz="quarter" idx="10"/>
          </p:nvPr>
        </p:nvSpPr>
        <p:spPr/>
        <p:txBody>
          <a:bodyPr/>
          <a:lstStyle/>
          <a:p>
            <a:fld id="{A4839714-054C-44D5-B2E0-D5948F37D661}" type="slidenum">
              <a:rPr lang="th-TH" smtClean="0"/>
              <a:pPr/>
              <a:t>5</a:t>
            </a:fld>
            <a:endParaRPr lang="th-TH"/>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ยึดรูปบนภาพนิ่ง 1"/>
          <p:cNvSpPr>
            <a:spLocks noGrp="1" noRot="1" noChangeAspect="1"/>
          </p:cNvSpPr>
          <p:nvPr>
            <p:ph type="sldImg"/>
          </p:nvPr>
        </p:nvSpPr>
        <p:spPr/>
      </p:sp>
      <p:sp>
        <p:nvSpPr>
          <p:cNvPr id="3" name="ตัวยึดบันทึกย่อ 2"/>
          <p:cNvSpPr>
            <a:spLocks noGrp="1"/>
          </p:cNvSpPr>
          <p:nvPr>
            <p:ph type="body" idx="1"/>
          </p:nvPr>
        </p:nvSpPr>
        <p:spPr/>
        <p:txBody>
          <a:bodyPr>
            <a:normAutofit/>
          </a:bodyPr>
          <a:lstStyle/>
          <a:p>
            <a:endParaRPr lang="th-TH" dirty="0"/>
          </a:p>
        </p:txBody>
      </p:sp>
      <p:sp>
        <p:nvSpPr>
          <p:cNvPr id="4" name="ตัวยึดหมายเลขภาพนิ่ง 3"/>
          <p:cNvSpPr>
            <a:spLocks noGrp="1"/>
          </p:cNvSpPr>
          <p:nvPr>
            <p:ph type="sldNum" sz="quarter" idx="10"/>
          </p:nvPr>
        </p:nvSpPr>
        <p:spPr/>
        <p:txBody>
          <a:bodyPr/>
          <a:lstStyle/>
          <a:p>
            <a:fld id="{A4839714-054C-44D5-B2E0-D5948F37D661}" type="slidenum">
              <a:rPr lang="th-TH" smtClean="0"/>
              <a:pPr/>
              <a:t>7</a:t>
            </a:fld>
            <a:endParaRPr lang="th-TH"/>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ภาพนิ่งชื่อเรื่อง">
    <p:bg>
      <p:bgRef idx="1002">
        <a:schemeClr val="bg2"/>
      </p:bgRef>
    </p:bg>
    <p:spTree>
      <p:nvGrpSpPr>
        <p:cNvPr id="1" name=""/>
        <p:cNvGrpSpPr/>
        <p:nvPr/>
      </p:nvGrpSpPr>
      <p:grpSpPr>
        <a:xfrm>
          <a:off x="0" y="0"/>
          <a:ext cx="0" cy="0"/>
          <a:chOff x="0" y="0"/>
          <a:chExt cx="0" cy="0"/>
        </a:xfrm>
      </p:grpSpPr>
      <p:sp>
        <p:nvSpPr>
          <p:cNvPr id="9" name="สี่เหลี่ยมผืนผ้า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ชื่อเรื่อง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th-TH" smtClean="0"/>
              <a:t>คลิกเพื่อแก้ไขลักษณะชื่อเรื่องต้นแบบ</a:t>
            </a:r>
            <a:endParaRPr kumimoji="0" lang="en-US"/>
          </a:p>
        </p:txBody>
      </p:sp>
      <p:sp>
        <p:nvSpPr>
          <p:cNvPr id="3" name="ชื่อเรื่องรอง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th-TH" smtClean="0"/>
              <a:t>คลิกเพื่อแก้ไขลักษณะชื่อเรื่องรองต้นแบบ</a:t>
            </a:r>
            <a:endParaRPr kumimoji="0" lang="en-US"/>
          </a:p>
        </p:txBody>
      </p:sp>
      <p:sp>
        <p:nvSpPr>
          <p:cNvPr id="4" name="ตัวยึดวันที่ 3"/>
          <p:cNvSpPr>
            <a:spLocks noGrp="1"/>
          </p:cNvSpPr>
          <p:nvPr>
            <p:ph type="dt" sz="half" idx="10"/>
          </p:nvPr>
        </p:nvSpPr>
        <p:spPr/>
        <p:txBody>
          <a:bodyPr/>
          <a:lstStyle/>
          <a:p>
            <a:fld id="{3AADA191-6A0E-40A3-942D-62225A12763A}" type="datetimeFigureOut">
              <a:rPr lang="th-TH" smtClean="0"/>
              <a:pPr/>
              <a:t>24/01/55</a:t>
            </a:fld>
            <a:endParaRPr lang="th-TH"/>
          </a:p>
        </p:txBody>
      </p:sp>
      <p:sp>
        <p:nvSpPr>
          <p:cNvPr id="5" name="ตัวยึดท้ายกระดาษ 4"/>
          <p:cNvSpPr>
            <a:spLocks noGrp="1"/>
          </p:cNvSpPr>
          <p:nvPr>
            <p:ph type="ftr" sz="quarter" idx="11"/>
          </p:nvPr>
        </p:nvSpPr>
        <p:spPr/>
        <p:txBody>
          <a:bodyPr/>
          <a:lstStyle/>
          <a:p>
            <a:endParaRPr lang="th-TH"/>
          </a:p>
        </p:txBody>
      </p:sp>
      <p:sp>
        <p:nvSpPr>
          <p:cNvPr id="6" name="ตัวยึดหมายเลขภาพนิ่ง 5"/>
          <p:cNvSpPr>
            <a:spLocks noGrp="1"/>
          </p:cNvSpPr>
          <p:nvPr>
            <p:ph type="sldNum" sz="quarter" idx="12"/>
          </p:nvPr>
        </p:nvSpPr>
        <p:spPr/>
        <p:txBody>
          <a:bodyPr/>
          <a:lstStyle/>
          <a:p>
            <a:fld id="{570DDF20-204F-478A-8174-172A106A4CC6}" type="slidenum">
              <a:rPr lang="th-TH" smtClean="0"/>
              <a:pPr/>
              <a:t>‹#›</a:t>
            </a:fld>
            <a:endParaRPr lang="th-TH"/>
          </a:p>
        </p:txBody>
      </p:sp>
      <p:sp>
        <p:nvSpPr>
          <p:cNvPr id="10" name="สี่เหลี่ยมผืนผ้า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extLst/>
          </a:lstStyle>
          <a:p>
            <a:r>
              <a:rPr kumimoji="0" lang="th-TH" smtClean="0"/>
              <a:t>คลิกเพื่อแก้ไขลักษณะชื่อเรื่องต้นแบบ</a:t>
            </a:r>
            <a:endParaRPr kumimoji="0" lang="en-US"/>
          </a:p>
        </p:txBody>
      </p:sp>
      <p:sp>
        <p:nvSpPr>
          <p:cNvPr id="3" name="ตัวยึดข้อความแนวตั้ง 2"/>
          <p:cNvSpPr>
            <a:spLocks noGrp="1"/>
          </p:cNvSpPr>
          <p:nvPr>
            <p:ph type="body" orient="vert" idx="1"/>
          </p:nvPr>
        </p:nvSpPr>
        <p:spPr/>
        <p:txBody>
          <a:bodyPr vert="eaVert"/>
          <a:lstStyle>
            <a:extLst/>
          </a:lstStyle>
          <a:p>
            <a:pPr lvl="0" eaLnBrk="1" latinLnBrk="0" hangingPunct="1"/>
            <a:r>
              <a:rPr lang="th-TH" smtClean="0"/>
              <a:t>คลิกเพื่อแก้ไขลักษณะของข้อความต้นแบบ</a:t>
            </a:r>
          </a:p>
          <a:p>
            <a:pPr lvl="1" eaLnBrk="1" latinLnBrk="0" hangingPunct="1"/>
            <a:r>
              <a:rPr lang="th-TH" smtClean="0"/>
              <a:t>ระดับที่สอง</a:t>
            </a:r>
          </a:p>
          <a:p>
            <a:pPr lvl="2" eaLnBrk="1" latinLnBrk="0" hangingPunct="1"/>
            <a:r>
              <a:rPr lang="th-TH" smtClean="0"/>
              <a:t>ระดับที่สาม</a:t>
            </a:r>
          </a:p>
          <a:p>
            <a:pPr lvl="3" eaLnBrk="1" latinLnBrk="0" hangingPunct="1"/>
            <a:r>
              <a:rPr lang="th-TH" smtClean="0"/>
              <a:t>ระดับที่สี่</a:t>
            </a:r>
          </a:p>
          <a:p>
            <a:pPr lvl="4" eaLnBrk="1" latinLnBrk="0" hangingPunct="1"/>
            <a:r>
              <a:rPr lang="th-TH" smtClean="0"/>
              <a:t>ระดับที่ห้า</a:t>
            </a:r>
            <a:endParaRPr kumimoji="0" lang="en-US"/>
          </a:p>
        </p:txBody>
      </p:sp>
      <p:sp>
        <p:nvSpPr>
          <p:cNvPr id="4" name="ตัวยึดวันที่ 3"/>
          <p:cNvSpPr>
            <a:spLocks noGrp="1"/>
          </p:cNvSpPr>
          <p:nvPr>
            <p:ph type="dt" sz="half" idx="10"/>
          </p:nvPr>
        </p:nvSpPr>
        <p:spPr/>
        <p:txBody>
          <a:bodyPr/>
          <a:lstStyle/>
          <a:p>
            <a:fld id="{3AADA191-6A0E-40A3-942D-62225A12763A}" type="datetimeFigureOut">
              <a:rPr lang="th-TH" smtClean="0"/>
              <a:pPr/>
              <a:t>24/01/55</a:t>
            </a:fld>
            <a:endParaRPr lang="th-TH"/>
          </a:p>
        </p:txBody>
      </p:sp>
      <p:sp>
        <p:nvSpPr>
          <p:cNvPr id="5" name="ตัวยึดท้ายกระดาษ 4"/>
          <p:cNvSpPr>
            <a:spLocks noGrp="1"/>
          </p:cNvSpPr>
          <p:nvPr>
            <p:ph type="ftr" sz="quarter" idx="11"/>
          </p:nvPr>
        </p:nvSpPr>
        <p:spPr/>
        <p:txBody>
          <a:bodyPr/>
          <a:lstStyle/>
          <a:p>
            <a:endParaRPr lang="th-TH"/>
          </a:p>
        </p:txBody>
      </p:sp>
      <p:sp>
        <p:nvSpPr>
          <p:cNvPr id="6" name="ตัวยึดหมายเลขภาพนิ่ง 5"/>
          <p:cNvSpPr>
            <a:spLocks noGrp="1"/>
          </p:cNvSpPr>
          <p:nvPr>
            <p:ph type="sldNum" sz="quarter" idx="12"/>
          </p:nvPr>
        </p:nvSpPr>
        <p:spPr/>
        <p:txBody>
          <a:bodyPr/>
          <a:lstStyle/>
          <a:p>
            <a:fld id="{570DDF20-204F-478A-8174-172A106A4CC6}" type="slidenum">
              <a:rPr lang="th-TH" smtClean="0"/>
              <a:pPr/>
              <a:t>‹#›</a:t>
            </a:fld>
            <a:endParaRPr lang="th-TH"/>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ข้อความและชื่อเรื่องแนวตั้ง">
    <p:spTree>
      <p:nvGrpSpPr>
        <p:cNvPr id="1" name=""/>
        <p:cNvGrpSpPr/>
        <p:nvPr/>
      </p:nvGrpSpPr>
      <p:grpSpPr>
        <a:xfrm>
          <a:off x="0" y="0"/>
          <a:ext cx="0" cy="0"/>
          <a:chOff x="0" y="0"/>
          <a:chExt cx="0" cy="0"/>
        </a:xfrm>
      </p:grpSpPr>
      <p:sp>
        <p:nvSpPr>
          <p:cNvPr id="9" name="สี่เหลี่ยมผืนผ้า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สี่เหลี่ยมผืนผ้า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ชื่อเรื่องแนวตั้ง 1"/>
          <p:cNvSpPr>
            <a:spLocks noGrp="1"/>
          </p:cNvSpPr>
          <p:nvPr>
            <p:ph type="title" orient="vert"/>
          </p:nvPr>
        </p:nvSpPr>
        <p:spPr>
          <a:xfrm>
            <a:off x="6781800" y="274640"/>
            <a:ext cx="1905000" cy="5851525"/>
          </a:xfrm>
        </p:spPr>
        <p:txBody>
          <a:bodyPr vert="eaVert"/>
          <a:lstStyle>
            <a:extLst/>
          </a:lstStyle>
          <a:p>
            <a:r>
              <a:rPr kumimoji="0" lang="th-TH" smtClean="0"/>
              <a:t>คลิกเพื่อแก้ไขลักษณะชื่อเรื่องต้นแบบ</a:t>
            </a:r>
            <a:endParaRPr kumimoji="0" lang="en-US"/>
          </a:p>
        </p:txBody>
      </p:sp>
      <p:sp>
        <p:nvSpPr>
          <p:cNvPr id="3" name="ตัวยึดข้อความแนวตั้ง 2"/>
          <p:cNvSpPr>
            <a:spLocks noGrp="1"/>
          </p:cNvSpPr>
          <p:nvPr>
            <p:ph type="body" orient="vert" idx="1"/>
          </p:nvPr>
        </p:nvSpPr>
        <p:spPr>
          <a:xfrm>
            <a:off x="457200" y="304800"/>
            <a:ext cx="6019800" cy="5851525"/>
          </a:xfrm>
        </p:spPr>
        <p:txBody>
          <a:bodyPr vert="eaVert"/>
          <a:lstStyle>
            <a:extLst/>
          </a:lstStyle>
          <a:p>
            <a:pPr lvl="0" eaLnBrk="1" latinLnBrk="0" hangingPunct="1"/>
            <a:r>
              <a:rPr lang="th-TH" smtClean="0"/>
              <a:t>คลิกเพื่อแก้ไขลักษณะของข้อความต้นแบบ</a:t>
            </a:r>
          </a:p>
          <a:p>
            <a:pPr lvl="1" eaLnBrk="1" latinLnBrk="0" hangingPunct="1"/>
            <a:r>
              <a:rPr lang="th-TH" smtClean="0"/>
              <a:t>ระดับที่สอง</a:t>
            </a:r>
          </a:p>
          <a:p>
            <a:pPr lvl="2" eaLnBrk="1" latinLnBrk="0" hangingPunct="1"/>
            <a:r>
              <a:rPr lang="th-TH" smtClean="0"/>
              <a:t>ระดับที่สาม</a:t>
            </a:r>
          </a:p>
          <a:p>
            <a:pPr lvl="3" eaLnBrk="1" latinLnBrk="0" hangingPunct="1"/>
            <a:r>
              <a:rPr lang="th-TH" smtClean="0"/>
              <a:t>ระดับที่สี่</a:t>
            </a:r>
          </a:p>
          <a:p>
            <a:pPr lvl="4" eaLnBrk="1" latinLnBrk="0" hangingPunct="1"/>
            <a:r>
              <a:rPr lang="th-TH" smtClean="0"/>
              <a:t>ระดับที่ห้า</a:t>
            </a:r>
            <a:endParaRPr kumimoji="0" lang="en-US"/>
          </a:p>
        </p:txBody>
      </p:sp>
      <p:sp>
        <p:nvSpPr>
          <p:cNvPr id="4" name="ตัวยึดวันที่ 3"/>
          <p:cNvSpPr>
            <a:spLocks noGrp="1"/>
          </p:cNvSpPr>
          <p:nvPr>
            <p:ph type="dt" sz="half" idx="10"/>
          </p:nvPr>
        </p:nvSpPr>
        <p:spPr/>
        <p:txBody>
          <a:bodyPr/>
          <a:lstStyle/>
          <a:p>
            <a:fld id="{3AADA191-6A0E-40A3-942D-62225A12763A}" type="datetimeFigureOut">
              <a:rPr lang="th-TH" smtClean="0"/>
              <a:pPr/>
              <a:t>24/01/55</a:t>
            </a:fld>
            <a:endParaRPr lang="th-TH"/>
          </a:p>
        </p:txBody>
      </p:sp>
      <p:sp>
        <p:nvSpPr>
          <p:cNvPr id="5" name="ตัวยึดท้ายกระดาษ 4"/>
          <p:cNvSpPr>
            <a:spLocks noGrp="1"/>
          </p:cNvSpPr>
          <p:nvPr>
            <p:ph type="ftr" sz="quarter" idx="11"/>
          </p:nvPr>
        </p:nvSpPr>
        <p:spPr>
          <a:xfrm>
            <a:off x="2640597" y="6377459"/>
            <a:ext cx="3836404" cy="365125"/>
          </a:xfrm>
        </p:spPr>
        <p:txBody>
          <a:bodyPr/>
          <a:lstStyle/>
          <a:p>
            <a:endParaRPr lang="th-TH"/>
          </a:p>
        </p:txBody>
      </p:sp>
      <p:sp>
        <p:nvSpPr>
          <p:cNvPr id="6" name="ตัวยึดหมายเลขภาพนิ่ง 5"/>
          <p:cNvSpPr>
            <a:spLocks noGrp="1"/>
          </p:cNvSpPr>
          <p:nvPr>
            <p:ph type="sldNum" sz="quarter" idx="12"/>
          </p:nvPr>
        </p:nvSpPr>
        <p:spPr/>
        <p:txBody>
          <a:bodyPr/>
          <a:lstStyle/>
          <a:p>
            <a:fld id="{570DDF20-204F-478A-8174-172A106A4CC6}" type="slidenum">
              <a:rPr lang="th-TH" smtClean="0"/>
              <a:pPr/>
              <a:t>‹#›</a:t>
            </a:fld>
            <a:endParaRPr lang="th-TH"/>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457200" y="155448"/>
            <a:ext cx="8229600" cy="1252728"/>
          </a:xfrm>
        </p:spPr>
        <p:txBody>
          <a:bodyPr/>
          <a:lstStyle>
            <a:extLst/>
          </a:lstStyle>
          <a:p>
            <a:r>
              <a:rPr kumimoji="0" lang="th-TH" smtClean="0"/>
              <a:t>คลิกเพื่อแก้ไขลักษณะชื่อเรื่องต้นแบบ</a:t>
            </a:r>
            <a:endParaRPr kumimoji="0" lang="en-US"/>
          </a:p>
        </p:txBody>
      </p:sp>
      <p:sp>
        <p:nvSpPr>
          <p:cNvPr id="3" name="ตัวยึดเนื้อหา 2"/>
          <p:cNvSpPr>
            <a:spLocks noGrp="1"/>
          </p:cNvSpPr>
          <p:nvPr>
            <p:ph idx="1"/>
          </p:nvPr>
        </p:nvSpPr>
        <p:spPr/>
        <p:txBody>
          <a:bodyPr/>
          <a:lstStyle>
            <a:extLst/>
          </a:lstStyle>
          <a:p>
            <a:pPr lvl="0" eaLnBrk="1" latinLnBrk="0" hangingPunct="1"/>
            <a:r>
              <a:rPr lang="th-TH" smtClean="0"/>
              <a:t>คลิกเพื่อแก้ไขลักษณะของข้อความต้นแบบ</a:t>
            </a:r>
          </a:p>
          <a:p>
            <a:pPr lvl="1" eaLnBrk="1" latinLnBrk="0" hangingPunct="1"/>
            <a:r>
              <a:rPr lang="th-TH" smtClean="0"/>
              <a:t>ระดับที่สอง</a:t>
            </a:r>
          </a:p>
          <a:p>
            <a:pPr lvl="2" eaLnBrk="1" latinLnBrk="0" hangingPunct="1"/>
            <a:r>
              <a:rPr lang="th-TH" smtClean="0"/>
              <a:t>ระดับที่สาม</a:t>
            </a:r>
          </a:p>
          <a:p>
            <a:pPr lvl="3" eaLnBrk="1" latinLnBrk="0" hangingPunct="1"/>
            <a:r>
              <a:rPr lang="th-TH" smtClean="0"/>
              <a:t>ระดับที่สี่</a:t>
            </a:r>
          </a:p>
          <a:p>
            <a:pPr lvl="4" eaLnBrk="1" latinLnBrk="0" hangingPunct="1"/>
            <a:r>
              <a:rPr lang="th-TH" smtClean="0"/>
              <a:t>ระดับที่ห้า</a:t>
            </a:r>
            <a:endParaRPr kumimoji="0" lang="en-US"/>
          </a:p>
        </p:txBody>
      </p:sp>
      <p:sp>
        <p:nvSpPr>
          <p:cNvPr id="4" name="ตัวยึดวันที่ 3"/>
          <p:cNvSpPr>
            <a:spLocks noGrp="1"/>
          </p:cNvSpPr>
          <p:nvPr>
            <p:ph type="dt" sz="half" idx="10"/>
          </p:nvPr>
        </p:nvSpPr>
        <p:spPr/>
        <p:txBody>
          <a:bodyPr/>
          <a:lstStyle/>
          <a:p>
            <a:fld id="{3AADA191-6A0E-40A3-942D-62225A12763A}" type="datetimeFigureOut">
              <a:rPr lang="th-TH" smtClean="0"/>
              <a:pPr/>
              <a:t>24/01/55</a:t>
            </a:fld>
            <a:endParaRPr lang="th-TH"/>
          </a:p>
        </p:txBody>
      </p:sp>
      <p:sp>
        <p:nvSpPr>
          <p:cNvPr id="5" name="ตัวยึดท้ายกระดาษ 4"/>
          <p:cNvSpPr>
            <a:spLocks noGrp="1"/>
          </p:cNvSpPr>
          <p:nvPr>
            <p:ph type="ftr" sz="quarter" idx="11"/>
          </p:nvPr>
        </p:nvSpPr>
        <p:spPr/>
        <p:txBody>
          <a:bodyPr/>
          <a:lstStyle/>
          <a:p>
            <a:endParaRPr lang="th-TH"/>
          </a:p>
        </p:txBody>
      </p:sp>
      <p:sp>
        <p:nvSpPr>
          <p:cNvPr id="6" name="ตัวยึดหมายเลขภาพนิ่ง 5"/>
          <p:cNvSpPr>
            <a:spLocks noGrp="1"/>
          </p:cNvSpPr>
          <p:nvPr>
            <p:ph type="sldNum" sz="quarter" idx="12"/>
          </p:nvPr>
        </p:nvSpPr>
        <p:spPr/>
        <p:txBody>
          <a:bodyPr/>
          <a:lstStyle/>
          <a:p>
            <a:fld id="{570DDF20-204F-478A-8174-172A106A4CC6}" type="slidenum">
              <a:rPr lang="th-TH" smtClean="0"/>
              <a:pPr/>
              <a:t>‹#›</a:t>
            </a:fld>
            <a:endParaRPr lang="th-TH"/>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ส่วนหัวของส่วน">
    <p:bg>
      <p:bgRef idx="1002">
        <a:schemeClr val="bg2"/>
      </p:bgRef>
    </p:bg>
    <p:spTree>
      <p:nvGrpSpPr>
        <p:cNvPr id="1" name=""/>
        <p:cNvGrpSpPr/>
        <p:nvPr/>
      </p:nvGrpSpPr>
      <p:grpSpPr>
        <a:xfrm>
          <a:off x="0" y="0"/>
          <a:ext cx="0" cy="0"/>
          <a:chOff x="0" y="0"/>
          <a:chExt cx="0" cy="0"/>
        </a:xfrm>
      </p:grpSpPr>
      <p:sp>
        <p:nvSpPr>
          <p:cNvPr id="9" name="สี่เหลี่ยมผืนผ้า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สี่เหลี่ยมผืนผ้า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ชื่อเรื่อง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th-TH" smtClean="0"/>
              <a:t>คลิกเพื่อแก้ไขลักษณะชื่อเรื่องต้นแบบ</a:t>
            </a:r>
            <a:endParaRPr kumimoji="0" lang="en-US"/>
          </a:p>
        </p:txBody>
      </p:sp>
      <p:sp>
        <p:nvSpPr>
          <p:cNvPr id="3" name="ตัวยึดข้อความ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th-TH" smtClean="0"/>
              <a:t>คลิกเพื่อแก้ไขลักษณะของข้อความต้นแบบ</a:t>
            </a:r>
          </a:p>
        </p:txBody>
      </p:sp>
      <p:sp>
        <p:nvSpPr>
          <p:cNvPr id="4" name="ตัวยึดวันที่ 3"/>
          <p:cNvSpPr>
            <a:spLocks noGrp="1"/>
          </p:cNvSpPr>
          <p:nvPr>
            <p:ph type="dt" sz="half" idx="10"/>
          </p:nvPr>
        </p:nvSpPr>
        <p:spPr/>
        <p:txBody>
          <a:bodyPr/>
          <a:lstStyle/>
          <a:p>
            <a:fld id="{3AADA191-6A0E-40A3-942D-62225A12763A}" type="datetimeFigureOut">
              <a:rPr lang="th-TH" smtClean="0"/>
              <a:pPr/>
              <a:t>24/01/55</a:t>
            </a:fld>
            <a:endParaRPr lang="th-TH"/>
          </a:p>
        </p:txBody>
      </p:sp>
      <p:sp>
        <p:nvSpPr>
          <p:cNvPr id="5" name="ตัวยึดท้ายกระดาษ 4"/>
          <p:cNvSpPr>
            <a:spLocks noGrp="1"/>
          </p:cNvSpPr>
          <p:nvPr>
            <p:ph type="ftr" sz="quarter" idx="11"/>
          </p:nvPr>
        </p:nvSpPr>
        <p:spPr/>
        <p:txBody>
          <a:bodyPr/>
          <a:lstStyle/>
          <a:p>
            <a:endParaRPr lang="th-TH"/>
          </a:p>
        </p:txBody>
      </p:sp>
      <p:sp>
        <p:nvSpPr>
          <p:cNvPr id="6" name="ตัวยึดหมายเลขภาพนิ่ง 5"/>
          <p:cNvSpPr>
            <a:spLocks noGrp="1"/>
          </p:cNvSpPr>
          <p:nvPr>
            <p:ph type="sldNum" sz="quarter" idx="12"/>
          </p:nvPr>
        </p:nvSpPr>
        <p:spPr/>
        <p:txBody>
          <a:bodyPr/>
          <a:lstStyle/>
          <a:p>
            <a:fld id="{570DDF20-204F-478A-8174-172A106A4CC6}" type="slidenum">
              <a:rPr lang="th-TH" smtClean="0"/>
              <a:pPr/>
              <a:t>‹#›</a:t>
            </a:fld>
            <a:endParaRPr lang="th-TH"/>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extLst/>
          </a:lstStyle>
          <a:p>
            <a:r>
              <a:rPr kumimoji="0" lang="th-TH" smtClean="0"/>
              <a:t>คลิกเพื่อแก้ไขลักษณะชื่อเรื่องต้นแบบ</a:t>
            </a:r>
            <a:endParaRPr kumimoji="0" lang="en-US"/>
          </a:p>
        </p:txBody>
      </p:sp>
      <p:sp>
        <p:nvSpPr>
          <p:cNvPr id="3" name="ตัวยึดเนื้อหา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th-TH" smtClean="0"/>
              <a:t>คลิกเพื่อแก้ไขลักษณะของข้อความต้นแบบ</a:t>
            </a:r>
          </a:p>
          <a:p>
            <a:pPr lvl="1" eaLnBrk="1" latinLnBrk="0" hangingPunct="1"/>
            <a:r>
              <a:rPr lang="th-TH" smtClean="0"/>
              <a:t>ระดับที่สอง</a:t>
            </a:r>
          </a:p>
          <a:p>
            <a:pPr lvl="2" eaLnBrk="1" latinLnBrk="0" hangingPunct="1"/>
            <a:r>
              <a:rPr lang="th-TH" smtClean="0"/>
              <a:t>ระดับที่สาม</a:t>
            </a:r>
          </a:p>
          <a:p>
            <a:pPr lvl="3" eaLnBrk="1" latinLnBrk="0" hangingPunct="1"/>
            <a:r>
              <a:rPr lang="th-TH" smtClean="0"/>
              <a:t>ระดับที่สี่</a:t>
            </a:r>
          </a:p>
          <a:p>
            <a:pPr lvl="4" eaLnBrk="1" latinLnBrk="0" hangingPunct="1"/>
            <a:r>
              <a:rPr lang="th-TH" smtClean="0"/>
              <a:t>ระดับที่ห้า</a:t>
            </a:r>
            <a:endParaRPr kumimoji="0" lang="en-US"/>
          </a:p>
        </p:txBody>
      </p:sp>
      <p:sp>
        <p:nvSpPr>
          <p:cNvPr id="4" name="ตัวยึดเนื้อหา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th-TH" smtClean="0"/>
              <a:t>คลิกเพื่อแก้ไขลักษณะของข้อความต้นแบบ</a:t>
            </a:r>
          </a:p>
          <a:p>
            <a:pPr lvl="1" eaLnBrk="1" latinLnBrk="0" hangingPunct="1"/>
            <a:r>
              <a:rPr lang="th-TH" smtClean="0"/>
              <a:t>ระดับที่สอง</a:t>
            </a:r>
          </a:p>
          <a:p>
            <a:pPr lvl="2" eaLnBrk="1" latinLnBrk="0" hangingPunct="1"/>
            <a:r>
              <a:rPr lang="th-TH" smtClean="0"/>
              <a:t>ระดับที่สาม</a:t>
            </a:r>
          </a:p>
          <a:p>
            <a:pPr lvl="3" eaLnBrk="1" latinLnBrk="0" hangingPunct="1"/>
            <a:r>
              <a:rPr lang="th-TH" smtClean="0"/>
              <a:t>ระดับที่สี่</a:t>
            </a:r>
          </a:p>
          <a:p>
            <a:pPr lvl="4" eaLnBrk="1" latinLnBrk="0" hangingPunct="1"/>
            <a:r>
              <a:rPr lang="th-TH" smtClean="0"/>
              <a:t>ระดับที่ห้า</a:t>
            </a:r>
            <a:endParaRPr kumimoji="0" lang="en-US"/>
          </a:p>
        </p:txBody>
      </p:sp>
      <p:sp>
        <p:nvSpPr>
          <p:cNvPr id="5" name="ตัวยึดวันที่ 4"/>
          <p:cNvSpPr>
            <a:spLocks noGrp="1"/>
          </p:cNvSpPr>
          <p:nvPr>
            <p:ph type="dt" sz="half" idx="10"/>
          </p:nvPr>
        </p:nvSpPr>
        <p:spPr/>
        <p:txBody>
          <a:bodyPr/>
          <a:lstStyle/>
          <a:p>
            <a:fld id="{3AADA191-6A0E-40A3-942D-62225A12763A}" type="datetimeFigureOut">
              <a:rPr lang="th-TH" smtClean="0"/>
              <a:pPr/>
              <a:t>24/01/55</a:t>
            </a:fld>
            <a:endParaRPr lang="th-TH"/>
          </a:p>
        </p:txBody>
      </p:sp>
      <p:sp>
        <p:nvSpPr>
          <p:cNvPr id="6" name="ตัวยึดท้ายกระดาษ 5"/>
          <p:cNvSpPr>
            <a:spLocks noGrp="1"/>
          </p:cNvSpPr>
          <p:nvPr>
            <p:ph type="ftr" sz="quarter" idx="11"/>
          </p:nvPr>
        </p:nvSpPr>
        <p:spPr/>
        <p:txBody>
          <a:bodyPr/>
          <a:lstStyle/>
          <a:p>
            <a:endParaRPr lang="th-TH"/>
          </a:p>
        </p:txBody>
      </p:sp>
      <p:sp>
        <p:nvSpPr>
          <p:cNvPr id="7" name="ตัวยึดหมายเลขภาพนิ่ง 6"/>
          <p:cNvSpPr>
            <a:spLocks noGrp="1"/>
          </p:cNvSpPr>
          <p:nvPr>
            <p:ph type="sldNum" sz="quarter" idx="12"/>
          </p:nvPr>
        </p:nvSpPr>
        <p:spPr/>
        <p:txBody>
          <a:bodyPr/>
          <a:lstStyle/>
          <a:p>
            <a:fld id="{570DDF20-204F-478A-8174-172A106A4CC6}" type="slidenum">
              <a:rPr lang="th-TH" smtClean="0"/>
              <a:pPr/>
              <a:t>‹#›</a:t>
            </a:fld>
            <a:endParaRPr lang="th-TH"/>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lvl1pPr>
              <a:defRPr/>
            </a:lvl1pPr>
            <a:extLst/>
          </a:lstStyle>
          <a:p>
            <a:r>
              <a:rPr kumimoji="0" lang="th-TH" smtClean="0"/>
              <a:t>คลิกเพื่อแก้ไขลักษณะชื่อเรื่องต้นแบบ</a:t>
            </a:r>
            <a:endParaRPr kumimoji="0" lang="en-US"/>
          </a:p>
        </p:txBody>
      </p:sp>
      <p:sp>
        <p:nvSpPr>
          <p:cNvPr id="3" name="ตัวยึดข้อความ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th-TH" smtClean="0"/>
              <a:t>คลิกเพื่อแก้ไขลักษณะของข้อความต้นแบบ</a:t>
            </a:r>
          </a:p>
        </p:txBody>
      </p:sp>
      <p:sp>
        <p:nvSpPr>
          <p:cNvPr id="4" name="ตัวยึดเนื้อหา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th-TH" smtClean="0"/>
              <a:t>คลิกเพื่อแก้ไขลักษณะของข้อความต้นแบบ</a:t>
            </a:r>
          </a:p>
          <a:p>
            <a:pPr lvl="1" eaLnBrk="1" latinLnBrk="0" hangingPunct="1"/>
            <a:r>
              <a:rPr lang="th-TH" smtClean="0"/>
              <a:t>ระดับที่สอง</a:t>
            </a:r>
          </a:p>
          <a:p>
            <a:pPr lvl="2" eaLnBrk="1" latinLnBrk="0" hangingPunct="1"/>
            <a:r>
              <a:rPr lang="th-TH" smtClean="0"/>
              <a:t>ระดับที่สาม</a:t>
            </a:r>
          </a:p>
          <a:p>
            <a:pPr lvl="3" eaLnBrk="1" latinLnBrk="0" hangingPunct="1"/>
            <a:r>
              <a:rPr lang="th-TH" smtClean="0"/>
              <a:t>ระดับที่สี่</a:t>
            </a:r>
          </a:p>
          <a:p>
            <a:pPr lvl="4" eaLnBrk="1" latinLnBrk="0" hangingPunct="1"/>
            <a:r>
              <a:rPr lang="th-TH" smtClean="0"/>
              <a:t>ระดับที่ห้า</a:t>
            </a:r>
            <a:endParaRPr kumimoji="0" lang="en-US"/>
          </a:p>
        </p:txBody>
      </p:sp>
      <p:sp>
        <p:nvSpPr>
          <p:cNvPr id="5" name="ตัวยึดข้อความ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th-TH" smtClean="0"/>
              <a:t>คลิกเพื่อแก้ไขลักษณะของข้อความต้นแบบ</a:t>
            </a:r>
          </a:p>
        </p:txBody>
      </p:sp>
      <p:sp>
        <p:nvSpPr>
          <p:cNvPr id="6" name="ตัวยึดเนื้อหา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th-TH" smtClean="0"/>
              <a:t>คลิกเพื่อแก้ไขลักษณะของข้อความต้นแบบ</a:t>
            </a:r>
          </a:p>
          <a:p>
            <a:pPr lvl="1" eaLnBrk="1" latinLnBrk="0" hangingPunct="1"/>
            <a:r>
              <a:rPr lang="th-TH" smtClean="0"/>
              <a:t>ระดับที่สอง</a:t>
            </a:r>
          </a:p>
          <a:p>
            <a:pPr lvl="2" eaLnBrk="1" latinLnBrk="0" hangingPunct="1"/>
            <a:r>
              <a:rPr lang="th-TH" smtClean="0"/>
              <a:t>ระดับที่สาม</a:t>
            </a:r>
          </a:p>
          <a:p>
            <a:pPr lvl="3" eaLnBrk="1" latinLnBrk="0" hangingPunct="1"/>
            <a:r>
              <a:rPr lang="th-TH" smtClean="0"/>
              <a:t>ระดับที่สี่</a:t>
            </a:r>
          </a:p>
          <a:p>
            <a:pPr lvl="4" eaLnBrk="1" latinLnBrk="0" hangingPunct="1"/>
            <a:r>
              <a:rPr lang="th-TH" smtClean="0"/>
              <a:t>ระดับที่ห้า</a:t>
            </a:r>
            <a:endParaRPr kumimoji="0" lang="en-US"/>
          </a:p>
        </p:txBody>
      </p:sp>
      <p:sp>
        <p:nvSpPr>
          <p:cNvPr id="7" name="ตัวยึดวันที่ 6"/>
          <p:cNvSpPr>
            <a:spLocks noGrp="1"/>
          </p:cNvSpPr>
          <p:nvPr>
            <p:ph type="dt" sz="half" idx="10"/>
          </p:nvPr>
        </p:nvSpPr>
        <p:spPr/>
        <p:txBody>
          <a:bodyPr/>
          <a:lstStyle/>
          <a:p>
            <a:fld id="{3AADA191-6A0E-40A3-942D-62225A12763A}" type="datetimeFigureOut">
              <a:rPr lang="th-TH" smtClean="0"/>
              <a:pPr/>
              <a:t>24/01/55</a:t>
            </a:fld>
            <a:endParaRPr lang="th-TH"/>
          </a:p>
        </p:txBody>
      </p:sp>
      <p:sp>
        <p:nvSpPr>
          <p:cNvPr id="8" name="ตัวยึดท้ายกระดาษ 7"/>
          <p:cNvSpPr>
            <a:spLocks noGrp="1"/>
          </p:cNvSpPr>
          <p:nvPr>
            <p:ph type="ftr" sz="quarter" idx="11"/>
          </p:nvPr>
        </p:nvSpPr>
        <p:spPr/>
        <p:txBody>
          <a:bodyPr/>
          <a:lstStyle/>
          <a:p>
            <a:endParaRPr lang="th-TH"/>
          </a:p>
        </p:txBody>
      </p:sp>
      <p:sp>
        <p:nvSpPr>
          <p:cNvPr id="9" name="ตัวยึดหมายเลขภาพนิ่ง 8"/>
          <p:cNvSpPr>
            <a:spLocks noGrp="1"/>
          </p:cNvSpPr>
          <p:nvPr>
            <p:ph type="sldNum" sz="quarter" idx="12"/>
          </p:nvPr>
        </p:nvSpPr>
        <p:spPr/>
        <p:txBody>
          <a:bodyPr/>
          <a:lstStyle/>
          <a:p>
            <a:fld id="{570DDF20-204F-478A-8174-172A106A4CC6}" type="slidenum">
              <a:rPr lang="th-TH" smtClean="0"/>
              <a:pPr/>
              <a:t>‹#›</a:t>
            </a:fld>
            <a:endParaRPr lang="th-TH"/>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extLst/>
          </a:lstStyle>
          <a:p>
            <a:r>
              <a:rPr kumimoji="0" lang="th-TH" smtClean="0"/>
              <a:t>คลิกเพื่อแก้ไขลักษณะชื่อเรื่องต้นแบบ</a:t>
            </a:r>
            <a:endParaRPr kumimoji="0" lang="en-US"/>
          </a:p>
        </p:txBody>
      </p:sp>
      <p:sp>
        <p:nvSpPr>
          <p:cNvPr id="3" name="ตัวยึดวันที่ 2"/>
          <p:cNvSpPr>
            <a:spLocks noGrp="1"/>
          </p:cNvSpPr>
          <p:nvPr>
            <p:ph type="dt" sz="half" idx="10"/>
          </p:nvPr>
        </p:nvSpPr>
        <p:spPr/>
        <p:txBody>
          <a:bodyPr/>
          <a:lstStyle/>
          <a:p>
            <a:fld id="{3AADA191-6A0E-40A3-942D-62225A12763A}" type="datetimeFigureOut">
              <a:rPr lang="th-TH" smtClean="0"/>
              <a:pPr/>
              <a:t>24/01/55</a:t>
            </a:fld>
            <a:endParaRPr lang="th-TH"/>
          </a:p>
        </p:txBody>
      </p:sp>
      <p:sp>
        <p:nvSpPr>
          <p:cNvPr id="4" name="ตัวยึดท้ายกระดาษ 3"/>
          <p:cNvSpPr>
            <a:spLocks noGrp="1"/>
          </p:cNvSpPr>
          <p:nvPr>
            <p:ph type="ftr" sz="quarter" idx="11"/>
          </p:nvPr>
        </p:nvSpPr>
        <p:spPr/>
        <p:txBody>
          <a:bodyPr/>
          <a:lstStyle/>
          <a:p>
            <a:endParaRPr lang="th-TH"/>
          </a:p>
        </p:txBody>
      </p:sp>
      <p:sp>
        <p:nvSpPr>
          <p:cNvPr id="5" name="ตัวยึดหมายเลขภาพนิ่ง 4"/>
          <p:cNvSpPr>
            <a:spLocks noGrp="1"/>
          </p:cNvSpPr>
          <p:nvPr>
            <p:ph type="sldNum" sz="quarter" idx="12"/>
          </p:nvPr>
        </p:nvSpPr>
        <p:spPr/>
        <p:txBody>
          <a:bodyPr/>
          <a:lstStyle/>
          <a:p>
            <a:fld id="{570DDF20-204F-478A-8174-172A106A4CC6}" type="slidenum">
              <a:rPr lang="th-TH" smtClean="0"/>
              <a:pPr/>
              <a:t>‹#›</a:t>
            </a:fld>
            <a:endParaRPr lang="th-TH"/>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ว่างเปล่า">
    <p:spTree>
      <p:nvGrpSpPr>
        <p:cNvPr id="1" name=""/>
        <p:cNvGrpSpPr/>
        <p:nvPr/>
      </p:nvGrpSpPr>
      <p:grpSpPr>
        <a:xfrm>
          <a:off x="0" y="0"/>
          <a:ext cx="0" cy="0"/>
          <a:chOff x="0" y="0"/>
          <a:chExt cx="0" cy="0"/>
        </a:xfrm>
      </p:grpSpPr>
      <p:sp>
        <p:nvSpPr>
          <p:cNvPr id="2" name="ตัวยึดวันที่ 1"/>
          <p:cNvSpPr>
            <a:spLocks noGrp="1"/>
          </p:cNvSpPr>
          <p:nvPr>
            <p:ph type="dt" sz="half" idx="10"/>
          </p:nvPr>
        </p:nvSpPr>
        <p:spPr/>
        <p:txBody>
          <a:bodyPr/>
          <a:lstStyle/>
          <a:p>
            <a:fld id="{3AADA191-6A0E-40A3-942D-62225A12763A}" type="datetimeFigureOut">
              <a:rPr lang="th-TH" smtClean="0"/>
              <a:pPr/>
              <a:t>24/01/55</a:t>
            </a:fld>
            <a:endParaRPr lang="th-TH"/>
          </a:p>
        </p:txBody>
      </p:sp>
      <p:sp>
        <p:nvSpPr>
          <p:cNvPr id="3" name="ตัวยึดท้ายกระดาษ 2"/>
          <p:cNvSpPr>
            <a:spLocks noGrp="1"/>
          </p:cNvSpPr>
          <p:nvPr>
            <p:ph type="ftr" sz="quarter" idx="11"/>
          </p:nvPr>
        </p:nvSpPr>
        <p:spPr/>
        <p:txBody>
          <a:bodyPr/>
          <a:lstStyle/>
          <a:p>
            <a:endParaRPr lang="th-TH"/>
          </a:p>
        </p:txBody>
      </p:sp>
      <p:sp>
        <p:nvSpPr>
          <p:cNvPr id="4" name="ตัวยึดหมายเลขภาพนิ่ง 3"/>
          <p:cNvSpPr>
            <a:spLocks noGrp="1"/>
          </p:cNvSpPr>
          <p:nvPr>
            <p:ph type="sldNum" sz="quarter" idx="12"/>
          </p:nvPr>
        </p:nvSpPr>
        <p:spPr/>
        <p:txBody>
          <a:bodyPr/>
          <a:lstStyle/>
          <a:p>
            <a:fld id="{570DDF20-204F-478A-8174-172A106A4CC6}" type="slidenum">
              <a:rPr lang="th-TH" smtClean="0"/>
              <a:pPr/>
              <a:t>‹#›</a:t>
            </a:fld>
            <a:endParaRPr lang="th-TH"/>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th-TH" smtClean="0"/>
              <a:t>คลิกเพื่อแก้ไขลักษณะชื่อเรื่องต้นแบบ</a:t>
            </a:r>
            <a:endParaRPr kumimoji="0" lang="en-US"/>
          </a:p>
        </p:txBody>
      </p:sp>
      <p:sp>
        <p:nvSpPr>
          <p:cNvPr id="3" name="ตัวยึดเนื้อหา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th-TH" smtClean="0"/>
              <a:t>คลิกเพื่อแก้ไขลักษณะของข้อความต้นแบบ</a:t>
            </a:r>
          </a:p>
          <a:p>
            <a:pPr lvl="1" eaLnBrk="1" latinLnBrk="0" hangingPunct="1"/>
            <a:r>
              <a:rPr lang="th-TH" smtClean="0"/>
              <a:t>ระดับที่สอง</a:t>
            </a:r>
          </a:p>
          <a:p>
            <a:pPr lvl="2" eaLnBrk="1" latinLnBrk="0" hangingPunct="1"/>
            <a:r>
              <a:rPr lang="th-TH" smtClean="0"/>
              <a:t>ระดับที่สาม</a:t>
            </a:r>
          </a:p>
          <a:p>
            <a:pPr lvl="3" eaLnBrk="1" latinLnBrk="0" hangingPunct="1"/>
            <a:r>
              <a:rPr lang="th-TH" smtClean="0"/>
              <a:t>ระดับที่สี่</a:t>
            </a:r>
          </a:p>
          <a:p>
            <a:pPr lvl="4" eaLnBrk="1" latinLnBrk="0" hangingPunct="1"/>
            <a:r>
              <a:rPr lang="th-TH" smtClean="0"/>
              <a:t>ระดับที่ห้า</a:t>
            </a:r>
            <a:endParaRPr kumimoji="0" lang="en-US"/>
          </a:p>
        </p:txBody>
      </p:sp>
      <p:sp>
        <p:nvSpPr>
          <p:cNvPr id="4" name="ตัวยึดข้อความ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th-TH" smtClean="0"/>
              <a:t>คลิกเพื่อแก้ไขลักษณะของข้อความต้นแบบ</a:t>
            </a:r>
          </a:p>
        </p:txBody>
      </p:sp>
      <p:sp>
        <p:nvSpPr>
          <p:cNvPr id="5" name="ตัวยึดวันที่ 4"/>
          <p:cNvSpPr>
            <a:spLocks noGrp="1"/>
          </p:cNvSpPr>
          <p:nvPr>
            <p:ph type="dt" sz="half" idx="10"/>
          </p:nvPr>
        </p:nvSpPr>
        <p:spPr/>
        <p:txBody>
          <a:bodyPr/>
          <a:lstStyle/>
          <a:p>
            <a:fld id="{3AADA191-6A0E-40A3-942D-62225A12763A}" type="datetimeFigureOut">
              <a:rPr lang="th-TH" smtClean="0"/>
              <a:pPr/>
              <a:t>24/01/55</a:t>
            </a:fld>
            <a:endParaRPr lang="th-TH"/>
          </a:p>
        </p:txBody>
      </p:sp>
      <p:sp>
        <p:nvSpPr>
          <p:cNvPr id="6" name="ตัวยึดท้ายกระดาษ 5"/>
          <p:cNvSpPr>
            <a:spLocks noGrp="1"/>
          </p:cNvSpPr>
          <p:nvPr>
            <p:ph type="ftr" sz="quarter" idx="11"/>
          </p:nvPr>
        </p:nvSpPr>
        <p:spPr/>
        <p:txBody>
          <a:bodyPr/>
          <a:lstStyle/>
          <a:p>
            <a:endParaRPr lang="th-TH"/>
          </a:p>
        </p:txBody>
      </p:sp>
      <p:sp>
        <p:nvSpPr>
          <p:cNvPr id="7" name="ตัวยึดหมายเลขภาพนิ่ง 6"/>
          <p:cNvSpPr>
            <a:spLocks noGrp="1"/>
          </p:cNvSpPr>
          <p:nvPr>
            <p:ph type="sldNum" sz="quarter" idx="12"/>
          </p:nvPr>
        </p:nvSpPr>
        <p:spPr/>
        <p:txBody>
          <a:bodyPr/>
          <a:lstStyle/>
          <a:p>
            <a:fld id="{570DDF20-204F-478A-8174-172A106A4CC6}" type="slidenum">
              <a:rPr lang="th-TH" smtClean="0"/>
              <a:pPr/>
              <a:t>‹#›</a:t>
            </a:fld>
            <a:endParaRPr lang="th-TH"/>
          </a:p>
        </p:txBody>
      </p:sp>
      <p:sp>
        <p:nvSpPr>
          <p:cNvPr id="12" name="สี่เหลี่ยมผืนผ้า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สี่เหลี่ยมผืนผ้า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bg>
      <p:bgRef idx="1001">
        <a:schemeClr val="bg2"/>
      </p:bgRef>
    </p:bg>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th-TH" smtClean="0"/>
              <a:t>คลิกเพื่อแก้ไขลักษณะชื่อเรื่องต้นแบบ</a:t>
            </a:r>
            <a:endParaRPr kumimoji="0" lang="en-US"/>
          </a:p>
        </p:txBody>
      </p:sp>
      <p:sp>
        <p:nvSpPr>
          <p:cNvPr id="3" name="ตัวยึดรูปภาพ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th-TH" smtClean="0"/>
              <a:t>คลิกไอคอนเพื่อเพิ่มรูปภาพ</a:t>
            </a:r>
            <a:endParaRPr kumimoji="0" lang="en-US" dirty="0"/>
          </a:p>
        </p:txBody>
      </p:sp>
      <p:sp>
        <p:nvSpPr>
          <p:cNvPr id="4" name="ตัวยึดข้อความ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th-TH" smtClean="0"/>
              <a:t>คลิกเพื่อแก้ไขลักษณะของข้อความต้นแบบ</a:t>
            </a:r>
          </a:p>
        </p:txBody>
      </p:sp>
      <p:sp>
        <p:nvSpPr>
          <p:cNvPr id="5" name="ตัวยึดวันที่ 4"/>
          <p:cNvSpPr>
            <a:spLocks noGrp="1"/>
          </p:cNvSpPr>
          <p:nvPr>
            <p:ph type="dt" sz="half" idx="10"/>
          </p:nvPr>
        </p:nvSpPr>
        <p:spPr>
          <a:xfrm>
            <a:off x="164592" y="1170432"/>
            <a:ext cx="2523744" cy="201168"/>
          </a:xfrm>
        </p:spPr>
        <p:txBody>
          <a:bodyPr/>
          <a:lstStyle/>
          <a:p>
            <a:fld id="{3AADA191-6A0E-40A3-942D-62225A12763A}" type="datetimeFigureOut">
              <a:rPr lang="th-TH" smtClean="0"/>
              <a:pPr/>
              <a:t>24/01/55</a:t>
            </a:fld>
            <a:endParaRPr lang="th-TH"/>
          </a:p>
        </p:txBody>
      </p:sp>
      <p:sp>
        <p:nvSpPr>
          <p:cNvPr id="11" name="สี่เหลี่ยมผืนผ้า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สี่เหลี่ยมผืนผ้า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ตัวยึดท้ายกระดาษ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th-TH"/>
          </a:p>
        </p:txBody>
      </p:sp>
      <p:sp>
        <p:nvSpPr>
          <p:cNvPr id="7" name="ตัวยึดหมายเลขภาพนิ่ง 6"/>
          <p:cNvSpPr>
            <a:spLocks noGrp="1"/>
          </p:cNvSpPr>
          <p:nvPr>
            <p:ph type="sldNum" sz="quarter" idx="12"/>
          </p:nvPr>
        </p:nvSpPr>
        <p:spPr>
          <a:xfrm>
            <a:off x="8339328" y="1170432"/>
            <a:ext cx="733864" cy="201168"/>
          </a:xfrm>
        </p:spPr>
        <p:txBody>
          <a:bodyPr/>
          <a:lstStyle/>
          <a:p>
            <a:fld id="{570DDF20-204F-478A-8174-172A106A4CC6}" type="slidenum">
              <a:rPr lang="th-TH" smtClean="0"/>
              <a:pPr/>
              <a:t>‹#›</a:t>
            </a:fld>
            <a:endParaRPr lang="th-TH"/>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สี่เหลี่ยมผืนผ้า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สี่เหลี่ยมผืนผ้า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ตัวยึดชื่อเรื่อง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th-TH" smtClean="0"/>
              <a:t>คลิกเพื่อแก้ไขลักษณะชื่อเรื่องต้นแบบ</a:t>
            </a:r>
            <a:endParaRPr kumimoji="0" lang="en-US"/>
          </a:p>
        </p:txBody>
      </p:sp>
      <p:sp>
        <p:nvSpPr>
          <p:cNvPr id="3" name="ตัวยึดข้อความ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th-TH" smtClean="0"/>
              <a:t>คลิกเพื่อแก้ไขลักษณะของข้อความต้นแบบ</a:t>
            </a:r>
          </a:p>
          <a:p>
            <a:pPr lvl="1" eaLnBrk="1" latinLnBrk="0" hangingPunct="1"/>
            <a:r>
              <a:rPr kumimoji="0" lang="th-TH" smtClean="0"/>
              <a:t>ระดับที่สอง</a:t>
            </a:r>
          </a:p>
          <a:p>
            <a:pPr lvl="2" eaLnBrk="1" latinLnBrk="0" hangingPunct="1"/>
            <a:r>
              <a:rPr kumimoji="0" lang="th-TH" smtClean="0"/>
              <a:t>ระดับที่สาม</a:t>
            </a:r>
          </a:p>
          <a:p>
            <a:pPr lvl="3" eaLnBrk="1" latinLnBrk="0" hangingPunct="1"/>
            <a:r>
              <a:rPr kumimoji="0" lang="th-TH" smtClean="0"/>
              <a:t>ระดับที่สี่</a:t>
            </a:r>
          </a:p>
          <a:p>
            <a:pPr lvl="4" eaLnBrk="1" latinLnBrk="0" hangingPunct="1"/>
            <a:r>
              <a:rPr kumimoji="0" lang="th-TH" smtClean="0"/>
              <a:t>ระดับที่ห้า</a:t>
            </a:r>
            <a:endParaRPr kumimoji="0" lang="en-US"/>
          </a:p>
        </p:txBody>
      </p:sp>
      <p:sp>
        <p:nvSpPr>
          <p:cNvPr id="4" name="ตัวยึดวันที่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3AADA191-6A0E-40A3-942D-62225A12763A}" type="datetimeFigureOut">
              <a:rPr lang="th-TH" smtClean="0"/>
              <a:pPr/>
              <a:t>24/01/55</a:t>
            </a:fld>
            <a:endParaRPr lang="th-TH"/>
          </a:p>
        </p:txBody>
      </p:sp>
      <p:sp>
        <p:nvSpPr>
          <p:cNvPr id="5" name="ตัวยึดท้ายกระดาษ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th-TH"/>
          </a:p>
        </p:txBody>
      </p:sp>
      <p:sp>
        <p:nvSpPr>
          <p:cNvPr id="6" name="ตัวยึดหมายเลขภาพนิ่ง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570DDF20-204F-478A-8174-172A106A4CC6}" type="slidenum">
              <a:rPr lang="th-TH" smtClean="0"/>
              <a:pPr/>
              <a:t>‹#›</a:t>
            </a:fld>
            <a:endParaRPr lang="th-TH"/>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seapine.com/tttcmintegratedqa.htm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seapine.com/tttcmcustomize.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en.wikipedia.org/wiki/Test_automation" TargetMode="External"/><Relationship Id="rId2" Type="http://schemas.openxmlformats.org/officeDocument/2006/relationships/hyperlink" Target="http://en.wikipedia.org/wiki/Collaborative_software" TargetMode="Externa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en.wikipedia.org/wiki/Agile" TargetMode="External"/><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en.wikipedia.org/w/index.php?title=Issue_management&amp;action=edit&amp;redlink=1" TargetMode="External"/><Relationship Id="rId2" Type="http://schemas.openxmlformats.org/officeDocument/2006/relationships/hyperlink" Target="http://en.wikipedia.org/wiki/Test_management_tools" TargetMode="External"/><Relationship Id="rId1" Type="http://schemas.openxmlformats.org/officeDocument/2006/relationships/slideLayout" Target="../slideLayouts/slideLayout2.xml"/><Relationship Id="rId5" Type="http://schemas.openxmlformats.org/officeDocument/2006/relationships/image" Target="../media/image19.wmf"/><Relationship Id="rId4" Type="http://schemas.openxmlformats.org/officeDocument/2006/relationships/hyperlink" Target="http://en.wikipedia.org/wiki/Change_management_(engineering)"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hyperlink" Target="http://en.wikipedia.org/wiki/HP_Application_Lifecycle_Management" TargetMode="External"/><Relationship Id="rId3" Type="http://schemas.openxmlformats.org/officeDocument/2006/relationships/hyperlink" Target="http://en.wikipedia.org/wiki/HP_Software_Division" TargetMode="External"/><Relationship Id="rId7" Type="http://schemas.openxmlformats.org/officeDocument/2006/relationships/hyperlink" Target="http://en.wikipedia.org/wiki/Business_process" TargetMode="External"/><Relationship Id="rId2" Type="http://schemas.openxmlformats.org/officeDocument/2006/relationships/hyperlink" Target="http://en.wikipedia.org/wiki/Test_management" TargetMode="External"/><Relationship Id="rId1" Type="http://schemas.openxmlformats.org/officeDocument/2006/relationships/slideLayout" Target="../slideLayouts/slideLayout2.xml"/><Relationship Id="rId6" Type="http://schemas.openxmlformats.org/officeDocument/2006/relationships/hyperlink" Target="http://en.wikipedia.org/wiki/Requirements_management" TargetMode="External"/><Relationship Id="rId5" Type="http://schemas.openxmlformats.org/officeDocument/2006/relationships/hyperlink" Target="http://en.wikipedia.org/wiki/Software_quality_assurance" TargetMode="External"/><Relationship Id="rId4" Type="http://schemas.openxmlformats.org/officeDocument/2006/relationships/hyperlink" Target="http://en.wikipedia.org/wiki/Mercury_Interactive" TargetMode="External"/></Relationships>
</file>

<file path=ppt/slides/_rels/slide35.xml.rels><?xml version="1.0" encoding="UTF-8" standalone="yes"?>
<Relationships xmlns="http://schemas.openxmlformats.org/package/2006/relationships"><Relationship Id="rId2" Type="http://schemas.openxmlformats.org/officeDocument/2006/relationships/hyperlink" Target="http://en.wikipedia.org/wiki/List_of_SAP_products"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en.wikipedia.org/wiki/Functional_testing" TargetMode="External"/><Relationship Id="rId2" Type="http://schemas.openxmlformats.org/officeDocument/2006/relationships/hyperlink" Target="http://en.wikipedia.org/wiki/HP_QuickTest_Professional" TargetMode="External"/><Relationship Id="rId1" Type="http://schemas.openxmlformats.org/officeDocument/2006/relationships/slideLayout" Target="../slideLayouts/slideLayout2.xml"/><Relationship Id="rId5" Type="http://schemas.openxmlformats.org/officeDocument/2006/relationships/hyperlink" Target="http://en.wikipedia.org/wiki/Keyword-driven_testing" TargetMode="External"/><Relationship Id="rId4" Type="http://schemas.openxmlformats.org/officeDocument/2006/relationships/hyperlink" Target="http://en.wikipedia.org/wiki/Regression_testing"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en.wikipedia.org/wiki/Service_oriented_architecture" TargetMode="External"/><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en.wikipedia.org/wiki/Software_as_a_Service"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en.wikipedia.org/wiki/Application_lifecycle_management" TargetMode="External"/><Relationship Id="rId2" Type="http://schemas.openxmlformats.org/officeDocument/2006/relationships/hyperlink" Target="http://en.wikipedia.org/wiki/Collaboration_software" TargetMode="External"/><Relationship Id="rId1" Type="http://schemas.openxmlformats.org/officeDocument/2006/relationships/slideLayout" Target="../slideLayouts/slideLayout2.xml"/><Relationship Id="rId6" Type="http://schemas.openxmlformats.org/officeDocument/2006/relationships/hyperlink" Target="http://en.wikipedia.org/wiki/Requirements_management" TargetMode="External"/><Relationship Id="rId5" Type="http://schemas.openxmlformats.org/officeDocument/2006/relationships/hyperlink" Target="http://en.wikipedia.org/wiki/Quality_assurance" TargetMode="External"/><Relationship Id="rId4" Type="http://schemas.openxmlformats.org/officeDocument/2006/relationships/hyperlink" Target="http://en.wikipedia.org/wiki/Test_planning"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en.wikipedia.org/wiki/Telelogic" TargetMode="External"/><Relationship Id="rId2" Type="http://schemas.openxmlformats.org/officeDocument/2006/relationships/hyperlink" Target="http://en.wikipedia.org/wiki/Quality_assurance" TargetMode="External"/><Relationship Id="rId1" Type="http://schemas.openxmlformats.org/officeDocument/2006/relationships/slideLayout" Target="../slideLayouts/slideLayout2.xml"/><Relationship Id="rId4" Type="http://schemas.openxmlformats.org/officeDocument/2006/relationships/hyperlink" Target="http://en.wikipedia.org/w/index.php?title=Rational_RequisitePro&amp;action=edit&amp;redlink=1"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w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www.runtestrun.com/" TargetMode="External"/><Relationship Id="rId2" Type="http://schemas.openxmlformats.org/officeDocument/2006/relationships/hyperlink" Target="http://www.opensourcetesting.org/" TargetMode="Externa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ctrTitle"/>
          </p:nvPr>
        </p:nvSpPr>
        <p:spPr>
          <a:xfrm>
            <a:off x="285720" y="1714488"/>
            <a:ext cx="8077200" cy="1673352"/>
          </a:xfrm>
        </p:spPr>
        <p:txBody>
          <a:bodyPr>
            <a:noAutofit/>
          </a:bodyPr>
          <a:lstStyle/>
          <a:p>
            <a:r>
              <a:rPr lang="en-US" sz="7200" dirty="0" smtClean="0">
                <a:solidFill>
                  <a:srgbClr val="FFC000"/>
                </a:solidFill>
                <a:latin typeface="Calibri" pitchFamily="34" charset="0"/>
                <a:cs typeface="Calibri" pitchFamily="34" charset="0"/>
              </a:rPr>
              <a:t>Test management</a:t>
            </a:r>
            <a:br>
              <a:rPr lang="en-US" sz="7200" dirty="0" smtClean="0">
                <a:solidFill>
                  <a:srgbClr val="FFC000"/>
                </a:solidFill>
                <a:latin typeface="Calibri" pitchFamily="34" charset="0"/>
                <a:cs typeface="Calibri" pitchFamily="34" charset="0"/>
              </a:rPr>
            </a:br>
            <a:r>
              <a:rPr lang="en-US" sz="7200" dirty="0" smtClean="0">
                <a:solidFill>
                  <a:srgbClr val="FFC000"/>
                </a:solidFill>
                <a:latin typeface="Calibri" pitchFamily="34" charset="0"/>
                <a:cs typeface="Calibri" pitchFamily="34" charset="0"/>
              </a:rPr>
              <a:t>tools</a:t>
            </a:r>
            <a:endParaRPr lang="th-TH" sz="7200" dirty="0">
              <a:solidFill>
                <a:srgbClr val="FFC000"/>
              </a:solidFill>
              <a:latin typeface="Calibri" pitchFamily="34" charset="0"/>
              <a:cs typeface="Calibri" pitchFamily="34" charset="0"/>
            </a:endParaRPr>
          </a:p>
        </p:txBody>
      </p:sp>
      <p:pic>
        <p:nvPicPr>
          <p:cNvPr id="3078" name="Picture 6" descr="C:\Users\SONY\AppData\Local\Microsoft\Windows\Temporary Internet Files\Content.IE5\GOH0H2TW\MC900441282[1].png"/>
          <p:cNvPicPr>
            <a:picLocks noChangeAspect="1" noChangeArrowheads="1"/>
          </p:cNvPicPr>
          <p:nvPr/>
        </p:nvPicPr>
        <p:blipFill>
          <a:blip r:embed="rId2" cstate="print"/>
          <a:srcRect/>
          <a:stretch>
            <a:fillRect/>
          </a:stretch>
        </p:blipFill>
        <p:spPr bwMode="auto">
          <a:xfrm rot="6894731">
            <a:off x="6089567" y="1874733"/>
            <a:ext cx="2282623" cy="2282623"/>
          </a:xfrm>
          <a:prstGeom prst="rect">
            <a:avLst/>
          </a:prstGeom>
          <a:noFill/>
        </p:spPr>
      </p:pic>
      <p:sp>
        <p:nvSpPr>
          <p:cNvPr id="9" name="สี่เหลี่ยมผืนผ้า 8"/>
          <p:cNvSpPr/>
          <p:nvPr/>
        </p:nvSpPr>
        <p:spPr>
          <a:xfrm>
            <a:off x="214282" y="5286389"/>
            <a:ext cx="8643998" cy="1015663"/>
          </a:xfrm>
          <a:prstGeom prst="rect">
            <a:avLst/>
          </a:prstGeom>
        </p:spPr>
        <p:txBody>
          <a:bodyPr wrap="square">
            <a:spAutoFit/>
          </a:bodyPr>
          <a:lstStyle/>
          <a:p>
            <a:endParaRPr lang="en-US" sz="2000" dirty="0" smtClean="0"/>
          </a:p>
          <a:p>
            <a:r>
              <a:rPr lang="en-US" sz="2000" dirty="0" smtClean="0"/>
              <a:t>-IEEE Standard for Software and System Test Documentation.</a:t>
            </a:r>
          </a:p>
          <a:p>
            <a:r>
              <a:rPr lang="en-US" sz="2000" dirty="0" smtClean="0"/>
              <a:t>-http://www.t-plan.com/</a:t>
            </a:r>
          </a:p>
        </p:txBody>
      </p:sp>
      <p:sp>
        <p:nvSpPr>
          <p:cNvPr id="10" name="สี่เหลี่ยมผืนผ้า 9"/>
          <p:cNvSpPr/>
          <p:nvPr/>
        </p:nvSpPr>
        <p:spPr>
          <a:xfrm>
            <a:off x="214282" y="4071942"/>
            <a:ext cx="8143932" cy="400110"/>
          </a:xfrm>
          <a:prstGeom prst="rect">
            <a:avLst/>
          </a:prstGeom>
        </p:spPr>
        <p:txBody>
          <a:bodyPr wrap="square">
            <a:spAutoFit/>
          </a:bodyPr>
          <a:lstStyle/>
          <a:p>
            <a:r>
              <a:rPr lang="en-US" sz="2000" dirty="0" smtClean="0">
                <a:latin typeface="Calibri" pitchFamily="34" charset="0"/>
                <a:cs typeface="Calibri" pitchFamily="34" charset="0"/>
              </a:rPr>
              <a:t>Special problems (IT Quality and Software Test) 219498</a:t>
            </a:r>
            <a:endParaRPr lang="fr-CA" sz="2000" dirty="0" smtClean="0">
              <a:solidFill>
                <a:schemeClr val="bg1"/>
              </a:solidFill>
              <a:latin typeface="Calibri" pitchFamily="34" charset="0"/>
              <a:cs typeface="Calibri" pitchFamily="34" charset="0"/>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11875 -0.03425 C 0.01927 0.00926 -0.07986 0.05278 -0.17188 0.07269 C -0.26389 0.0926 -0.39323 0.08288 -0.43247 0.08496 " pathEditMode="relative" rAng="0" ptsTypes="aaA">
                                      <p:cBhvr>
                                        <p:cTn id="6" dur="2000" fill="hold"/>
                                        <p:tgtEl>
                                          <p:spTgt spid="3078"/>
                                        </p:tgtEl>
                                        <p:attrNameLst>
                                          <p:attrName>ppt_x</p:attrName>
                                          <p:attrName>ppt_y</p:attrName>
                                        </p:attrNameLst>
                                      </p:cBhvr>
                                      <p:rCtr x="-276" y="6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ตัวยึดเนื้อหา 2"/>
          <p:cNvSpPr>
            <a:spLocks noGrp="1"/>
          </p:cNvSpPr>
          <p:nvPr>
            <p:ph idx="1"/>
          </p:nvPr>
        </p:nvSpPr>
        <p:spPr/>
        <p:txBody>
          <a:bodyPr/>
          <a:lstStyle/>
          <a:p>
            <a:pPr>
              <a:buNone/>
            </a:pPr>
            <a:endParaRPr lang="en-US" dirty="0" smtClean="0">
              <a:latin typeface="Calibri" pitchFamily="34" charset="0"/>
              <a:cs typeface="Calibri" pitchFamily="34" charset="0"/>
            </a:endParaRPr>
          </a:p>
          <a:p>
            <a:pPr>
              <a:buNone/>
            </a:pPr>
            <a:endParaRPr lang="en-US" dirty="0" smtClean="0">
              <a:latin typeface="Calibri" pitchFamily="34" charset="0"/>
              <a:cs typeface="Calibri" pitchFamily="34" charset="0"/>
            </a:endParaRPr>
          </a:p>
          <a:p>
            <a:pPr>
              <a:buNone/>
            </a:pPr>
            <a:r>
              <a:rPr lang="en-US" sz="8000" b="1" dirty="0" smtClean="0">
                <a:latin typeface="Calibri" pitchFamily="34" charset="0"/>
                <a:cs typeface="Calibri" pitchFamily="34" charset="0"/>
              </a:rPr>
              <a:t>Managing test</a:t>
            </a:r>
          </a:p>
          <a:p>
            <a:pPr>
              <a:buNone/>
            </a:pPr>
            <a:r>
              <a:rPr lang="en-US" sz="8000" b="1" dirty="0" smtClean="0">
                <a:latin typeface="Calibri" pitchFamily="34" charset="0"/>
                <a:cs typeface="Calibri" pitchFamily="34" charset="0"/>
              </a:rPr>
              <a:t>cases.</a:t>
            </a:r>
          </a:p>
          <a:p>
            <a:pPr>
              <a:buNone/>
            </a:pPr>
            <a:endParaRPr lang="th-TH" dirty="0"/>
          </a:p>
        </p:txBody>
      </p:sp>
      <p:pic>
        <p:nvPicPr>
          <p:cNvPr id="4" name="รูปภาพ 3" descr="31.jpg"/>
          <p:cNvPicPr>
            <a:picLocks noChangeAspect="1"/>
          </p:cNvPicPr>
          <p:nvPr/>
        </p:nvPicPr>
        <p:blipFill>
          <a:blip r:embed="rId2" cstate="print"/>
          <a:stretch>
            <a:fillRect/>
          </a:stretch>
        </p:blipFill>
        <p:spPr>
          <a:xfrm>
            <a:off x="214282" y="357166"/>
            <a:ext cx="8715404" cy="628909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a:bodyPr>
          <a:lstStyle/>
          <a:p>
            <a:r>
              <a:rPr lang="en-US" sz="4300" dirty="0" smtClean="0">
                <a:solidFill>
                  <a:srgbClr val="FFC000"/>
                </a:solidFill>
                <a:latin typeface="Calibri" pitchFamily="34" charset="0"/>
                <a:cs typeface="Calibri" pitchFamily="34" charset="0"/>
              </a:rPr>
              <a:t>Managing test cases.</a:t>
            </a:r>
            <a:endParaRPr lang="th-TH" sz="4300" dirty="0">
              <a:solidFill>
                <a:srgbClr val="FFC000"/>
              </a:solidFill>
              <a:latin typeface="Calibri" pitchFamily="34" charset="0"/>
              <a:cs typeface="Calibri" pitchFamily="34" charset="0"/>
            </a:endParaRPr>
          </a:p>
        </p:txBody>
      </p:sp>
      <p:sp>
        <p:nvSpPr>
          <p:cNvPr id="3" name="ตัวยึดเนื้อหา 2"/>
          <p:cNvSpPr>
            <a:spLocks noGrp="1"/>
          </p:cNvSpPr>
          <p:nvPr>
            <p:ph idx="1"/>
          </p:nvPr>
        </p:nvSpPr>
        <p:spPr/>
        <p:txBody>
          <a:bodyPr>
            <a:normAutofit fontScale="77500" lnSpcReduction="20000"/>
          </a:bodyPr>
          <a:lstStyle/>
          <a:p>
            <a:r>
              <a:rPr lang="en-US" sz="3100" dirty="0" smtClean="0">
                <a:latin typeface="Calibri" pitchFamily="34" charset="0"/>
                <a:cs typeface="Calibri" pitchFamily="34" charset="0"/>
              </a:rPr>
              <a:t>Test Track TCM manages all phases of the software testing process, including test case creation, scheduling, execution, measurement, and reporting.</a:t>
            </a:r>
          </a:p>
          <a:p>
            <a:endParaRPr lang="en-US" sz="3100" dirty="0" smtClean="0">
              <a:latin typeface="Calibri" pitchFamily="34" charset="0"/>
              <a:cs typeface="Calibri" pitchFamily="34" charset="0"/>
            </a:endParaRPr>
          </a:p>
          <a:p>
            <a:pPr>
              <a:buFont typeface="Arial" pitchFamily="34" charset="0"/>
              <a:buChar char="•"/>
            </a:pPr>
            <a:r>
              <a:rPr lang="en-US" sz="3100" b="1" dirty="0" smtClean="0">
                <a:latin typeface="Calibri" pitchFamily="34" charset="0"/>
                <a:cs typeface="Calibri" pitchFamily="34" charset="0"/>
              </a:rPr>
              <a:t>Create and Manage Test Cases</a:t>
            </a:r>
          </a:p>
          <a:p>
            <a:pPr>
              <a:buNone/>
            </a:pPr>
            <a:r>
              <a:rPr lang="en-US" sz="3100" dirty="0" smtClean="0">
                <a:latin typeface="Calibri" pitchFamily="34" charset="0"/>
                <a:cs typeface="Calibri" pitchFamily="34" charset="0"/>
              </a:rPr>
              <a:t>	- Test Track TCM is a powerful test management solution that helps you create, organize, and run thousands of test cases.</a:t>
            </a:r>
          </a:p>
          <a:p>
            <a:pPr>
              <a:buNone/>
            </a:pPr>
            <a:r>
              <a:rPr lang="en-US" sz="3100" dirty="0" smtClean="0">
                <a:latin typeface="Calibri" pitchFamily="34" charset="0"/>
                <a:cs typeface="Calibri" pitchFamily="34" charset="0"/>
              </a:rPr>
              <a:t>	- Test Track TCM is easy to install, easy to use, easy to maintain, without compromising features.</a:t>
            </a:r>
          </a:p>
          <a:p>
            <a:pPr>
              <a:buFont typeface="Arial" pitchFamily="34" charset="0"/>
              <a:buChar char="•"/>
            </a:pPr>
            <a:endParaRPr lang="en-US" sz="3100" dirty="0" smtClean="0">
              <a:latin typeface="Calibri" pitchFamily="34" charset="0"/>
              <a:cs typeface="Calibri" pitchFamily="34" charset="0"/>
            </a:endParaRPr>
          </a:p>
          <a:p>
            <a:pPr>
              <a:buFont typeface="Arial" pitchFamily="34" charset="0"/>
              <a:buChar char="•"/>
            </a:pPr>
            <a:r>
              <a:rPr lang="en-US" sz="3100" b="1" dirty="0" smtClean="0">
                <a:latin typeface="Calibri" pitchFamily="34" charset="0"/>
                <a:cs typeface="Calibri" pitchFamily="34" charset="0"/>
              </a:rPr>
              <a:t>Track Everything About a Test</a:t>
            </a:r>
          </a:p>
          <a:p>
            <a:pPr>
              <a:buNone/>
            </a:pPr>
            <a:r>
              <a:rPr lang="en-US" sz="3100" dirty="0" smtClean="0">
                <a:latin typeface="Calibri" pitchFamily="34" charset="0"/>
                <a:cs typeface="Calibri" pitchFamily="34" charset="0"/>
              </a:rPr>
              <a:t>	- Test Track TCM tracks everything that defines a test case, including the test case details, test steps, variants, file attachments, test runs, workflow, email, links to other tests, folders, and its history.</a:t>
            </a:r>
          </a:p>
          <a:p>
            <a:endParaRPr lang="th-TH"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a:bodyPr>
          <a:lstStyle/>
          <a:p>
            <a:r>
              <a:rPr lang="en-US" sz="4300" dirty="0" smtClean="0">
                <a:solidFill>
                  <a:srgbClr val="FFC000"/>
                </a:solidFill>
                <a:latin typeface="Calibri" pitchFamily="34" charset="0"/>
                <a:cs typeface="Calibri" pitchFamily="34" charset="0"/>
              </a:rPr>
              <a:t>Managing test cases.</a:t>
            </a:r>
            <a:endParaRPr lang="th-TH" sz="4300" dirty="0">
              <a:solidFill>
                <a:srgbClr val="FFC000"/>
              </a:solidFill>
              <a:latin typeface="Calibri" pitchFamily="34" charset="0"/>
              <a:cs typeface="Calibri" pitchFamily="34" charset="0"/>
            </a:endParaRPr>
          </a:p>
        </p:txBody>
      </p:sp>
      <p:sp>
        <p:nvSpPr>
          <p:cNvPr id="3" name="ตัวยึดเนื้อหา 2"/>
          <p:cNvSpPr>
            <a:spLocks noGrp="1"/>
          </p:cNvSpPr>
          <p:nvPr>
            <p:ph idx="1"/>
          </p:nvPr>
        </p:nvSpPr>
        <p:spPr/>
        <p:txBody>
          <a:bodyPr>
            <a:normAutofit fontScale="62500" lnSpcReduction="20000"/>
          </a:bodyPr>
          <a:lstStyle/>
          <a:p>
            <a:pPr lvl="0">
              <a:buFont typeface="Arial" pitchFamily="34" charset="0"/>
              <a:buChar char="•"/>
            </a:pPr>
            <a:r>
              <a:rPr lang="en-US" sz="3400" b="1" dirty="0" smtClean="0">
                <a:latin typeface="Calibri" pitchFamily="34" charset="0"/>
                <a:cs typeface="Calibri" pitchFamily="34" charset="0"/>
              </a:rPr>
              <a:t>Distribute Test Instructions to Manual Testers</a:t>
            </a:r>
          </a:p>
          <a:p>
            <a:pPr>
              <a:buNone/>
            </a:pPr>
            <a:r>
              <a:rPr lang="en-US" sz="3400" dirty="0" smtClean="0">
                <a:latin typeface="Calibri" pitchFamily="34" charset="0"/>
                <a:cs typeface="Calibri" pitchFamily="34" charset="0"/>
              </a:rPr>
              <a:t>	- In a manual testing environment, use Test Track TCM to assign tests and provide testers with the detailed instructions they need to successfully execute the test.</a:t>
            </a:r>
          </a:p>
          <a:p>
            <a:pPr>
              <a:buNone/>
            </a:pPr>
            <a:r>
              <a:rPr lang="en-US" sz="3400" dirty="0" smtClean="0">
                <a:latin typeface="Calibri" pitchFamily="34" charset="0"/>
                <a:cs typeface="Calibri" pitchFamily="34" charset="0"/>
              </a:rPr>
              <a:t>	-Testers can work online or produce printed copies of the step-by-step test instructions. </a:t>
            </a:r>
          </a:p>
          <a:p>
            <a:pPr>
              <a:buNone/>
            </a:pPr>
            <a:endParaRPr lang="en-US" sz="3400" dirty="0" smtClean="0">
              <a:latin typeface="Calibri" pitchFamily="34" charset="0"/>
              <a:cs typeface="Calibri" pitchFamily="34" charset="0"/>
            </a:endParaRPr>
          </a:p>
          <a:p>
            <a:pPr lvl="0">
              <a:buFont typeface="Arial" pitchFamily="34" charset="0"/>
              <a:buChar char="•"/>
            </a:pPr>
            <a:r>
              <a:rPr lang="en-US" sz="3400" b="1" dirty="0" smtClean="0">
                <a:latin typeface="Calibri" pitchFamily="34" charset="0"/>
                <a:cs typeface="Calibri" pitchFamily="34" charset="0"/>
              </a:rPr>
              <a:t>Generate Test Runs from Test Cases</a:t>
            </a:r>
          </a:p>
          <a:p>
            <a:pPr>
              <a:buNone/>
            </a:pPr>
            <a:r>
              <a:rPr lang="en-US" sz="3400" dirty="0" smtClean="0">
                <a:latin typeface="Calibri" pitchFamily="34" charset="0"/>
                <a:cs typeface="Calibri" pitchFamily="34" charset="0"/>
              </a:rPr>
              <a:t>	-A tester can pass or fail a test run and include the results if they are different from the expected results specified in the test case.</a:t>
            </a:r>
          </a:p>
          <a:p>
            <a:pPr>
              <a:buNone/>
            </a:pPr>
            <a:r>
              <a:rPr lang="en-US" sz="3400" dirty="0" smtClean="0">
                <a:latin typeface="Calibri" pitchFamily="34" charset="0"/>
                <a:cs typeface="Calibri" pitchFamily="34" charset="0"/>
              </a:rPr>
              <a:t>	-You can generate one test run or multiple test runs per test case.</a:t>
            </a:r>
          </a:p>
          <a:p>
            <a:pPr>
              <a:buNone/>
            </a:pPr>
            <a:r>
              <a:rPr lang="en-US" sz="3400" dirty="0" smtClean="0">
                <a:latin typeface="Calibri" pitchFamily="34" charset="0"/>
                <a:cs typeface="Calibri" pitchFamily="34" charset="0"/>
              </a:rPr>
              <a:t>	-when test runs are generated. Using the optional </a:t>
            </a:r>
            <a:r>
              <a:rPr lang="en-US" sz="3400" dirty="0" err="1" smtClean="0">
                <a:latin typeface="Calibri" pitchFamily="34" charset="0"/>
                <a:cs typeface="Calibri" pitchFamily="34" charset="0"/>
                <a:hlinkClick r:id="rId2"/>
              </a:rPr>
              <a:t>TestTrack</a:t>
            </a:r>
            <a:r>
              <a:rPr lang="en-US" sz="3400" dirty="0" smtClean="0">
                <a:latin typeface="Calibri" pitchFamily="34" charset="0"/>
                <a:cs typeface="Calibri" pitchFamily="34" charset="0"/>
                <a:hlinkClick r:id="rId2"/>
              </a:rPr>
              <a:t> Pro integration</a:t>
            </a:r>
            <a:r>
              <a:rPr lang="en-US" sz="3400" dirty="0" smtClean="0">
                <a:latin typeface="Calibri" pitchFamily="34" charset="0"/>
                <a:cs typeface="Calibri" pitchFamily="34" charset="0"/>
              </a:rPr>
              <a:t>, a tester can also create a defect to report any issues found during testing.</a:t>
            </a:r>
          </a:p>
          <a:p>
            <a:pPr>
              <a:buNone/>
            </a:pPr>
            <a:endParaRPr lang="th-TH"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a:bodyPr>
          <a:lstStyle/>
          <a:p>
            <a:r>
              <a:rPr lang="en-US" sz="4300" dirty="0" smtClean="0">
                <a:solidFill>
                  <a:srgbClr val="FFC000"/>
                </a:solidFill>
                <a:latin typeface="Calibri" pitchFamily="34" charset="0"/>
                <a:cs typeface="Calibri" pitchFamily="34" charset="0"/>
              </a:rPr>
              <a:t>Managing test cases.</a:t>
            </a:r>
            <a:endParaRPr lang="th-TH" sz="4300" dirty="0">
              <a:solidFill>
                <a:srgbClr val="FFC000"/>
              </a:solidFill>
              <a:latin typeface="Calibri" pitchFamily="34" charset="0"/>
              <a:cs typeface="Calibri" pitchFamily="34" charset="0"/>
            </a:endParaRPr>
          </a:p>
        </p:txBody>
      </p:sp>
      <p:sp>
        <p:nvSpPr>
          <p:cNvPr id="3" name="ตัวยึดเนื้อหา 2"/>
          <p:cNvSpPr>
            <a:spLocks noGrp="1"/>
          </p:cNvSpPr>
          <p:nvPr>
            <p:ph idx="1"/>
          </p:nvPr>
        </p:nvSpPr>
        <p:spPr/>
        <p:txBody>
          <a:bodyPr>
            <a:normAutofit/>
          </a:bodyPr>
          <a:lstStyle/>
          <a:p>
            <a:pPr lvl="0">
              <a:buFont typeface="Arial" pitchFamily="34" charset="0"/>
              <a:buChar char="•"/>
            </a:pPr>
            <a:r>
              <a:rPr lang="en-US" sz="2400" b="1" dirty="0" smtClean="0">
                <a:latin typeface="Calibri" pitchFamily="34" charset="0"/>
                <a:cs typeface="Calibri" pitchFamily="34" charset="0"/>
              </a:rPr>
              <a:t>Group Test Runs into Test Sets</a:t>
            </a:r>
          </a:p>
          <a:p>
            <a:pPr>
              <a:buNone/>
            </a:pPr>
            <a:r>
              <a:rPr lang="en-US" sz="2400" dirty="0" smtClean="0">
                <a:latin typeface="Calibri" pitchFamily="34" charset="0"/>
                <a:cs typeface="Calibri" pitchFamily="34" charset="0"/>
              </a:rPr>
              <a:t>	- Test Track TCM test run sets help you group related test runs.</a:t>
            </a:r>
          </a:p>
          <a:p>
            <a:pPr>
              <a:buNone/>
            </a:pPr>
            <a:r>
              <a:rPr lang="en-US" sz="2400" dirty="0" smtClean="0">
                <a:latin typeface="Calibri" pitchFamily="34" charset="0"/>
                <a:cs typeface="Calibri" pitchFamily="34" charset="0"/>
              </a:rPr>
              <a:t>	- Test Track TCM lets you create an unlimited number of test run set names to keep your test runs organized.</a:t>
            </a:r>
          </a:p>
          <a:p>
            <a:pPr>
              <a:buFont typeface="Arial" pitchFamily="34" charset="0"/>
              <a:buChar char="•"/>
            </a:pPr>
            <a:r>
              <a:rPr lang="en-US" sz="2400" dirty="0" smtClean="0">
                <a:latin typeface="Calibri" pitchFamily="34" charset="0"/>
                <a:cs typeface="Calibri" pitchFamily="34" charset="0"/>
              </a:rPr>
              <a:t> </a:t>
            </a:r>
            <a:r>
              <a:rPr lang="en-US" sz="2400" b="1" dirty="0" smtClean="0">
                <a:latin typeface="Calibri" pitchFamily="34" charset="0"/>
                <a:cs typeface="Calibri" pitchFamily="34" charset="0"/>
              </a:rPr>
              <a:t>Completely Customizable</a:t>
            </a:r>
          </a:p>
          <a:p>
            <a:pPr>
              <a:buNone/>
            </a:pPr>
            <a:r>
              <a:rPr lang="en-US" sz="2400" dirty="0" smtClean="0">
                <a:latin typeface="Calibri" pitchFamily="34" charset="0"/>
                <a:cs typeface="Calibri" pitchFamily="34" charset="0"/>
              </a:rPr>
              <a:t>	- Use  Test Track TCM out-of-the-box with minimal customization or </a:t>
            </a:r>
            <a:r>
              <a:rPr lang="en-US" sz="2400" dirty="0" smtClean="0">
                <a:latin typeface="Calibri" pitchFamily="34" charset="0"/>
                <a:cs typeface="Calibri" pitchFamily="34" charset="0"/>
                <a:hlinkClick r:id="rId2"/>
              </a:rPr>
              <a:t>customize every aspect</a:t>
            </a:r>
            <a:r>
              <a:rPr lang="en-US" sz="2400" dirty="0" smtClean="0">
                <a:latin typeface="Calibri" pitchFamily="34" charset="0"/>
                <a:cs typeface="Calibri" pitchFamily="34" charset="0"/>
              </a:rPr>
              <a:t> of it to fit your terminology, processes, security rules, and compliance needs.</a:t>
            </a:r>
          </a:p>
          <a:p>
            <a:pPr>
              <a:buNone/>
            </a:pPr>
            <a:endParaRPr lang="th-TH"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รูปภาพ 3" descr="ProjectManagement.jpg"/>
          <p:cNvPicPr>
            <a:picLocks noChangeAspect="1"/>
          </p:cNvPicPr>
          <p:nvPr/>
        </p:nvPicPr>
        <p:blipFill>
          <a:blip r:embed="rId2" cstate="print"/>
          <a:stretch>
            <a:fillRect/>
          </a:stretch>
        </p:blipFill>
        <p:spPr>
          <a:xfrm>
            <a:off x="2428860" y="1357298"/>
            <a:ext cx="6262699" cy="4697025"/>
          </a:xfrm>
          <a:prstGeom prst="rect">
            <a:avLst/>
          </a:prstGeom>
          <a:ln>
            <a:noFill/>
          </a:ln>
          <a:effectLst>
            <a:softEdge rad="127000"/>
          </a:effectLst>
        </p:spPr>
      </p:pic>
      <p:sp>
        <p:nvSpPr>
          <p:cNvPr id="3" name="ตัวยึดเนื้อหา 2"/>
          <p:cNvSpPr>
            <a:spLocks noGrp="1"/>
          </p:cNvSpPr>
          <p:nvPr>
            <p:ph idx="1"/>
          </p:nvPr>
        </p:nvSpPr>
        <p:spPr>
          <a:xfrm>
            <a:off x="714348" y="1500174"/>
            <a:ext cx="8229600" cy="4625609"/>
          </a:xfrm>
        </p:spPr>
        <p:txBody>
          <a:bodyPr/>
          <a:lstStyle/>
          <a:p>
            <a:pPr>
              <a:buNone/>
            </a:pPr>
            <a:endParaRPr lang="en-US" b="1" dirty="0" smtClean="0">
              <a:solidFill>
                <a:schemeClr val="tx1">
                  <a:lumMod val="85000"/>
                  <a:lumOff val="15000"/>
                </a:schemeClr>
              </a:solidFill>
              <a:latin typeface="Calibri" pitchFamily="34" charset="0"/>
              <a:cs typeface="Calibri" pitchFamily="34" charset="0"/>
            </a:endParaRPr>
          </a:p>
          <a:p>
            <a:pPr>
              <a:buNone/>
            </a:pPr>
            <a:endParaRPr lang="en-US" sz="7200" i="1" dirty="0" smtClean="0">
              <a:latin typeface="Calibri" pitchFamily="34" charset="0"/>
              <a:cs typeface="Calibri" pitchFamily="34" charset="0"/>
            </a:endParaRPr>
          </a:p>
        </p:txBody>
      </p:sp>
      <p:sp>
        <p:nvSpPr>
          <p:cNvPr id="5" name="สี่เหลี่ยมผืนผ้า 4"/>
          <p:cNvSpPr/>
          <p:nvPr/>
        </p:nvSpPr>
        <p:spPr>
          <a:xfrm>
            <a:off x="642910" y="285728"/>
            <a:ext cx="4572000" cy="1938992"/>
          </a:xfrm>
          <a:prstGeom prst="rect">
            <a:avLst/>
          </a:prstGeom>
        </p:spPr>
        <p:txBody>
          <a:bodyPr>
            <a:spAutoFit/>
          </a:bodyPr>
          <a:lstStyle/>
          <a:p>
            <a:pPr>
              <a:buNone/>
            </a:pPr>
            <a:r>
              <a:rPr lang="en-US" sz="6000" i="1" dirty="0" smtClean="0">
                <a:latin typeface="Calibri" pitchFamily="34" charset="0"/>
                <a:cs typeface="Calibri" pitchFamily="34" charset="0"/>
              </a:rPr>
              <a:t>Managing</a:t>
            </a:r>
          </a:p>
          <a:p>
            <a:pPr>
              <a:buNone/>
            </a:pPr>
            <a:r>
              <a:rPr lang="en-US" sz="6000" i="1" dirty="0" smtClean="0">
                <a:latin typeface="Calibri" pitchFamily="34" charset="0"/>
                <a:cs typeface="Calibri" pitchFamily="34" charset="0"/>
              </a:rPr>
              <a:t>requirements.</a:t>
            </a:r>
            <a:endParaRPr lang="th-TH" sz="6000" i="1" dirty="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ตัวยึดเนื้อหา 5" descr="1125.strip.print.gif"/>
          <p:cNvPicPr>
            <a:picLocks noGrp="1" noChangeAspect="1"/>
          </p:cNvPicPr>
          <p:nvPr>
            <p:ph idx="1"/>
          </p:nvPr>
        </p:nvPicPr>
        <p:blipFill>
          <a:blip r:embed="rId2" cstate="print"/>
          <a:stretch>
            <a:fillRect/>
          </a:stretch>
        </p:blipFill>
        <p:spPr>
          <a:xfrm>
            <a:off x="571472" y="1142984"/>
            <a:ext cx="7852206" cy="4809559"/>
          </a:xfrm>
          <a:effectLst>
            <a:glow rad="228600">
              <a:schemeClr val="accent3">
                <a:satMod val="175000"/>
                <a:alpha val="40000"/>
              </a:schemeClr>
            </a:glo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a:bodyPr>
          <a:lstStyle/>
          <a:p>
            <a:r>
              <a:rPr lang="en-US" sz="4300" dirty="0" smtClean="0">
                <a:solidFill>
                  <a:srgbClr val="FFC000"/>
                </a:solidFill>
                <a:latin typeface="Calibri" pitchFamily="34" charset="0"/>
                <a:cs typeface="Calibri" pitchFamily="34" charset="0"/>
              </a:rPr>
              <a:t>Managing requirements.</a:t>
            </a:r>
            <a:endParaRPr lang="th-TH" sz="4300" dirty="0">
              <a:solidFill>
                <a:srgbClr val="FFC000"/>
              </a:solidFill>
              <a:latin typeface="Calibri" pitchFamily="34" charset="0"/>
              <a:cs typeface="Calibri" pitchFamily="34" charset="0"/>
            </a:endParaRPr>
          </a:p>
        </p:txBody>
      </p:sp>
      <p:sp>
        <p:nvSpPr>
          <p:cNvPr id="3" name="ตัวยึดเนื้อหา 2"/>
          <p:cNvSpPr>
            <a:spLocks noGrp="1"/>
          </p:cNvSpPr>
          <p:nvPr>
            <p:ph idx="1"/>
          </p:nvPr>
        </p:nvSpPr>
        <p:spPr/>
        <p:txBody>
          <a:bodyPr>
            <a:normAutofit lnSpcReduction="10000"/>
          </a:bodyPr>
          <a:lstStyle/>
          <a:p>
            <a:r>
              <a:rPr lang="en-US" sz="2500" dirty="0" smtClean="0">
                <a:latin typeface="Calibri" pitchFamily="34" charset="0"/>
                <a:cs typeface="Calibri" pitchFamily="34" charset="0"/>
              </a:rPr>
              <a:t>To assure the organization documents, verifies and meets the needs and expectations of its customers and internal or external stakeholders.</a:t>
            </a:r>
          </a:p>
          <a:p>
            <a:endParaRPr lang="en-US" sz="2500" dirty="0" smtClean="0">
              <a:latin typeface="Calibri" pitchFamily="34" charset="0"/>
              <a:cs typeface="Calibri" pitchFamily="34" charset="0"/>
            </a:endParaRPr>
          </a:p>
          <a:p>
            <a:r>
              <a:rPr lang="en-US" sz="2500" dirty="0" smtClean="0">
                <a:latin typeface="Calibri" pitchFamily="34" charset="0"/>
                <a:cs typeface="Calibri" pitchFamily="34" charset="0"/>
              </a:rPr>
              <a:t> Analysis and elicitation of the objectives and constraints of the organization.</a:t>
            </a:r>
          </a:p>
          <a:p>
            <a:endParaRPr lang="en-US" sz="2500" b="1" dirty="0" smtClean="0">
              <a:latin typeface="Calibri" pitchFamily="34" charset="0"/>
              <a:cs typeface="Calibri" pitchFamily="34" charset="0"/>
            </a:endParaRPr>
          </a:p>
          <a:p>
            <a:r>
              <a:rPr lang="en-US" sz="2500" dirty="0" smtClean="0">
                <a:latin typeface="Calibri" pitchFamily="34" charset="0"/>
                <a:cs typeface="Calibri" pitchFamily="34" charset="0"/>
              </a:rPr>
              <a:t>Involves communication between the project team members and stakeholders, and adjustment to requirements changes throughout the course of the project. To prevent one class of requirements from overriding  another, constant communication among members of the development team is critical.</a:t>
            </a:r>
            <a:endParaRPr lang="en-US" sz="2500" b="1" dirty="0" smtClean="0">
              <a:latin typeface="Calibri" pitchFamily="34" charset="0"/>
              <a:cs typeface="Calibri" pitchFamily="34" charset="0"/>
            </a:endParaRPr>
          </a:p>
          <a:p>
            <a:pPr>
              <a:buNone/>
            </a:pPr>
            <a:endParaRPr lang="th-TH"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รูปภาพ 3" descr="software-testing (1).jpg"/>
          <p:cNvPicPr>
            <a:picLocks noChangeAspect="1"/>
          </p:cNvPicPr>
          <p:nvPr/>
        </p:nvPicPr>
        <p:blipFill>
          <a:blip r:embed="rId2" cstate="print"/>
          <a:stretch>
            <a:fillRect/>
          </a:stretch>
        </p:blipFill>
        <p:spPr>
          <a:xfrm>
            <a:off x="4572000" y="1571612"/>
            <a:ext cx="4071966" cy="4655614"/>
          </a:xfrm>
          <a:prstGeom prst="rect">
            <a:avLst/>
          </a:prstGeom>
        </p:spPr>
      </p:pic>
      <p:sp>
        <p:nvSpPr>
          <p:cNvPr id="3" name="ตัวยึดเนื้อหา 2"/>
          <p:cNvSpPr>
            <a:spLocks noGrp="1"/>
          </p:cNvSpPr>
          <p:nvPr>
            <p:ph idx="1"/>
          </p:nvPr>
        </p:nvSpPr>
        <p:spPr/>
        <p:txBody>
          <a:bodyPr>
            <a:normAutofit/>
          </a:bodyPr>
          <a:lstStyle/>
          <a:p>
            <a:pPr>
              <a:buNone/>
            </a:pPr>
            <a:r>
              <a:rPr lang="en-US" sz="7200" i="1" dirty="0" smtClean="0">
                <a:latin typeface="Calibri" pitchFamily="34" charset="0"/>
                <a:cs typeface="Calibri" pitchFamily="34" charset="0"/>
              </a:rPr>
              <a:t>Automation </a:t>
            </a:r>
          </a:p>
          <a:p>
            <a:pPr>
              <a:buNone/>
            </a:pPr>
            <a:r>
              <a:rPr lang="en-US" sz="7200" i="1" dirty="0" smtClean="0">
                <a:latin typeface="Calibri" pitchFamily="34" charset="0"/>
                <a:cs typeface="Calibri" pitchFamily="34" charset="0"/>
              </a:rPr>
              <a:t>testing</a:t>
            </a:r>
            <a:endParaRPr lang="th-TH" sz="72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path" presetSubtype="0" accel="50000" decel="50000" fill="hold" nodeType="clickEffect">
                                  <p:stCondLst>
                                    <p:cond delay="0"/>
                                  </p:stCondLst>
                                  <p:childTnLst>
                                    <p:animMotion origin="layout" path="M -0.07292 0.01551 L 0.10816 0.24653 " pathEditMode="relative" rAng="0" ptsTypes="AA">
                                      <p:cBhvr>
                                        <p:cTn id="6" dur="2000" fill="hold"/>
                                        <p:tgtEl>
                                          <p:spTgt spid="4"/>
                                        </p:tgtEl>
                                        <p:attrNameLst>
                                          <p:attrName>ppt_x</p:attrName>
                                          <p:attrName>ppt_y</p:attrName>
                                        </p:attrNameLst>
                                      </p:cBhvr>
                                      <p:rCtr x="90" y="1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a:bodyPr>
          <a:lstStyle/>
          <a:p>
            <a:r>
              <a:rPr lang="en-US" sz="4300" dirty="0" smtClean="0">
                <a:solidFill>
                  <a:srgbClr val="FFC000"/>
                </a:solidFill>
                <a:latin typeface="Calibri" pitchFamily="34" charset="0"/>
                <a:cs typeface="Calibri" pitchFamily="34" charset="0"/>
              </a:rPr>
              <a:t>Automation testing</a:t>
            </a:r>
            <a:endParaRPr lang="th-TH" sz="4300" dirty="0">
              <a:solidFill>
                <a:srgbClr val="FFC000"/>
              </a:solidFill>
              <a:latin typeface="Calibri" pitchFamily="34" charset="0"/>
              <a:cs typeface="Calibri" pitchFamily="34" charset="0"/>
            </a:endParaRPr>
          </a:p>
        </p:txBody>
      </p:sp>
      <p:sp>
        <p:nvSpPr>
          <p:cNvPr id="3" name="ตัวยึดเนื้อหา 2"/>
          <p:cNvSpPr>
            <a:spLocks noGrp="1"/>
          </p:cNvSpPr>
          <p:nvPr>
            <p:ph idx="1"/>
          </p:nvPr>
        </p:nvSpPr>
        <p:spPr/>
        <p:txBody>
          <a:bodyPr/>
          <a:lstStyle/>
          <a:p>
            <a:r>
              <a:rPr lang="fr-CA" dirty="0" err="1" smtClean="0">
                <a:latin typeface="Calibri" pitchFamily="34" charset="0"/>
                <a:cs typeface="Calibri" pitchFamily="34" charset="0"/>
              </a:rPr>
              <a:t>Providing</a:t>
            </a:r>
            <a:r>
              <a:rPr lang="fr-CA" dirty="0" smtClean="0">
                <a:latin typeface="Calibri" pitchFamily="34" charset="0"/>
                <a:cs typeface="Calibri" pitchFamily="34" charset="0"/>
              </a:rPr>
              <a:t> more </a:t>
            </a:r>
            <a:r>
              <a:rPr lang="fr-CA" dirty="0" err="1" smtClean="0">
                <a:latin typeface="Calibri" pitchFamily="34" charset="0"/>
                <a:cs typeface="Calibri" pitchFamily="34" charset="0"/>
              </a:rPr>
              <a:t>coverage</a:t>
            </a:r>
            <a:r>
              <a:rPr lang="fr-CA" dirty="0" smtClean="0">
                <a:latin typeface="Calibri" pitchFamily="34" charset="0"/>
                <a:cs typeface="Calibri" pitchFamily="34" charset="0"/>
              </a:rPr>
              <a:t> of </a:t>
            </a:r>
            <a:r>
              <a:rPr lang="fr-CA" dirty="0" err="1" smtClean="0">
                <a:latin typeface="Calibri" pitchFamily="34" charset="0"/>
                <a:cs typeface="Calibri" pitchFamily="34" charset="0"/>
              </a:rPr>
              <a:t>regression</a:t>
            </a:r>
            <a:r>
              <a:rPr lang="fr-CA" dirty="0" smtClean="0">
                <a:latin typeface="Calibri" pitchFamily="34" charset="0"/>
                <a:cs typeface="Calibri" pitchFamily="34" charset="0"/>
              </a:rPr>
              <a:t> </a:t>
            </a:r>
            <a:r>
              <a:rPr lang="fr-CA" dirty="0" err="1" smtClean="0">
                <a:latin typeface="Calibri" pitchFamily="34" charset="0"/>
                <a:cs typeface="Calibri" pitchFamily="34" charset="0"/>
              </a:rPr>
              <a:t>testing</a:t>
            </a:r>
            <a:r>
              <a:rPr lang="fr-CA" dirty="0" smtClean="0">
                <a:latin typeface="Calibri" pitchFamily="34" charset="0"/>
                <a:cs typeface="Calibri" pitchFamily="34" charset="0"/>
              </a:rPr>
              <a:t>.</a:t>
            </a:r>
          </a:p>
          <a:p>
            <a:r>
              <a:rPr lang="fr-CA" dirty="0" err="1" smtClean="0">
                <a:latin typeface="Calibri" pitchFamily="34" charset="0"/>
                <a:cs typeface="Calibri" pitchFamily="34" charset="0"/>
              </a:rPr>
              <a:t>Reducing</a:t>
            </a:r>
            <a:r>
              <a:rPr lang="fr-CA" dirty="0" smtClean="0">
                <a:latin typeface="Calibri" pitchFamily="34" charset="0"/>
                <a:cs typeface="Calibri" pitchFamily="34" charset="0"/>
              </a:rPr>
              <a:t> the </a:t>
            </a:r>
            <a:r>
              <a:rPr lang="fr-CA" dirty="0" err="1" smtClean="0">
                <a:latin typeface="Calibri" pitchFamily="34" charset="0"/>
                <a:cs typeface="Calibri" pitchFamily="34" charset="0"/>
              </a:rPr>
              <a:t>elapsed</a:t>
            </a:r>
            <a:r>
              <a:rPr lang="fr-CA" dirty="0" smtClean="0">
                <a:latin typeface="Calibri" pitchFamily="34" charset="0"/>
                <a:cs typeface="Calibri" pitchFamily="34" charset="0"/>
              </a:rPr>
              <a:t> time for </a:t>
            </a:r>
            <a:r>
              <a:rPr lang="fr-CA" dirty="0" err="1" smtClean="0">
                <a:latin typeface="Calibri" pitchFamily="34" charset="0"/>
                <a:cs typeface="Calibri" pitchFamily="34" charset="0"/>
              </a:rPr>
              <a:t>testing,getting</a:t>
            </a:r>
            <a:r>
              <a:rPr lang="fr-CA" dirty="0" smtClean="0">
                <a:latin typeface="Calibri" pitchFamily="34" charset="0"/>
                <a:cs typeface="Calibri" pitchFamily="34" charset="0"/>
              </a:rPr>
              <a:t> </a:t>
            </a:r>
            <a:r>
              <a:rPr lang="fr-CA" dirty="0" err="1" smtClean="0">
                <a:latin typeface="Calibri" pitchFamily="34" charset="0"/>
                <a:cs typeface="Calibri" pitchFamily="34" charset="0"/>
              </a:rPr>
              <a:t>your</a:t>
            </a:r>
            <a:r>
              <a:rPr lang="fr-CA" dirty="0" smtClean="0">
                <a:latin typeface="Calibri" pitchFamily="34" charset="0"/>
                <a:cs typeface="Calibri" pitchFamily="34" charset="0"/>
              </a:rPr>
              <a:t> </a:t>
            </a:r>
            <a:r>
              <a:rPr lang="fr-CA" dirty="0" err="1" smtClean="0">
                <a:latin typeface="Calibri" pitchFamily="34" charset="0"/>
                <a:cs typeface="Calibri" pitchFamily="34" charset="0"/>
              </a:rPr>
              <a:t>product</a:t>
            </a:r>
            <a:r>
              <a:rPr lang="fr-CA" dirty="0" smtClean="0">
                <a:latin typeface="Calibri" pitchFamily="34" charset="0"/>
                <a:cs typeface="Calibri" pitchFamily="34" charset="0"/>
              </a:rPr>
              <a:t> to </a:t>
            </a:r>
            <a:r>
              <a:rPr lang="fr-CA" dirty="0" err="1" smtClean="0">
                <a:latin typeface="Calibri" pitchFamily="34" charset="0"/>
                <a:cs typeface="Calibri" pitchFamily="34" charset="0"/>
              </a:rPr>
              <a:t>market</a:t>
            </a:r>
            <a:r>
              <a:rPr lang="fr-CA" dirty="0" smtClean="0">
                <a:latin typeface="Calibri" pitchFamily="34" charset="0"/>
                <a:cs typeface="Calibri" pitchFamily="34" charset="0"/>
              </a:rPr>
              <a:t> </a:t>
            </a:r>
            <a:r>
              <a:rPr lang="fr-CA" dirty="0" err="1" smtClean="0">
                <a:latin typeface="Calibri" pitchFamily="34" charset="0"/>
                <a:cs typeface="Calibri" pitchFamily="34" charset="0"/>
              </a:rPr>
              <a:t>faster</a:t>
            </a:r>
            <a:r>
              <a:rPr lang="fr-CA" dirty="0" smtClean="0">
                <a:latin typeface="Calibri" pitchFamily="34" charset="0"/>
                <a:cs typeface="Calibri" pitchFamily="34" charset="0"/>
              </a:rPr>
              <a:t>.</a:t>
            </a:r>
          </a:p>
          <a:p>
            <a:r>
              <a:rPr lang="fr-CA" dirty="0" err="1" smtClean="0">
                <a:latin typeface="Calibri" pitchFamily="34" charset="0"/>
                <a:cs typeface="Calibri" pitchFamily="34" charset="0"/>
              </a:rPr>
              <a:t>Improving</a:t>
            </a:r>
            <a:r>
              <a:rPr lang="fr-CA" dirty="0" smtClean="0">
                <a:latin typeface="Calibri" pitchFamily="34" charset="0"/>
                <a:cs typeface="Calibri" pitchFamily="34" charset="0"/>
              </a:rPr>
              <a:t>  </a:t>
            </a:r>
            <a:r>
              <a:rPr lang="fr-CA" dirty="0" err="1" smtClean="0">
                <a:latin typeface="Calibri" pitchFamily="34" charset="0"/>
                <a:cs typeface="Calibri" pitchFamily="34" charset="0"/>
              </a:rPr>
              <a:t>productivity</a:t>
            </a:r>
            <a:r>
              <a:rPr lang="fr-CA" dirty="0" smtClean="0">
                <a:latin typeface="Calibri" pitchFamily="34" charset="0"/>
                <a:cs typeface="Calibri" pitchFamily="34" charset="0"/>
              </a:rPr>
              <a:t> of </a:t>
            </a:r>
            <a:r>
              <a:rPr lang="fr-CA" dirty="0" err="1" smtClean="0">
                <a:latin typeface="Calibri" pitchFamily="34" charset="0"/>
                <a:cs typeface="Calibri" pitchFamily="34" charset="0"/>
              </a:rPr>
              <a:t>human</a:t>
            </a:r>
            <a:r>
              <a:rPr lang="fr-CA" dirty="0" smtClean="0">
                <a:latin typeface="Calibri" pitchFamily="34" charset="0"/>
                <a:cs typeface="Calibri" pitchFamily="34" charset="0"/>
              </a:rPr>
              <a:t> </a:t>
            </a:r>
            <a:r>
              <a:rPr lang="fr-CA" dirty="0" err="1" smtClean="0">
                <a:latin typeface="Calibri" pitchFamily="34" charset="0"/>
                <a:cs typeface="Calibri" pitchFamily="34" charset="0"/>
              </a:rPr>
              <a:t>testing</a:t>
            </a:r>
            <a:r>
              <a:rPr lang="fr-CA" dirty="0" smtClean="0">
                <a:latin typeface="Calibri" pitchFamily="34" charset="0"/>
                <a:cs typeface="Calibri" pitchFamily="34" charset="0"/>
              </a:rPr>
              <a:t>.</a:t>
            </a:r>
          </a:p>
          <a:p>
            <a:r>
              <a:rPr lang="fr-CA" dirty="0" err="1" smtClean="0">
                <a:latin typeface="Calibri" pitchFamily="34" charset="0"/>
                <a:cs typeface="Calibri" pitchFamily="34" charset="0"/>
              </a:rPr>
              <a:t>Improving</a:t>
            </a:r>
            <a:r>
              <a:rPr lang="fr-CA" dirty="0" smtClean="0">
                <a:latin typeface="Calibri" pitchFamily="34" charset="0"/>
                <a:cs typeface="Calibri" pitchFamily="34" charset="0"/>
              </a:rPr>
              <a:t> the </a:t>
            </a:r>
            <a:r>
              <a:rPr lang="fr-CA" dirty="0" err="1" smtClean="0">
                <a:latin typeface="Calibri" pitchFamily="34" charset="0"/>
                <a:cs typeface="Calibri" pitchFamily="34" charset="0"/>
              </a:rPr>
              <a:t>re</a:t>
            </a:r>
            <a:r>
              <a:rPr lang="fr-CA" dirty="0" smtClean="0">
                <a:latin typeface="Calibri" pitchFamily="34" charset="0"/>
                <a:cs typeface="Calibri" pitchFamily="34" charset="0"/>
              </a:rPr>
              <a:t>-</a:t>
            </a:r>
            <a:r>
              <a:rPr lang="fr-CA" dirty="0" err="1" smtClean="0">
                <a:latin typeface="Calibri" pitchFamily="34" charset="0"/>
                <a:cs typeface="Calibri" pitchFamily="34" charset="0"/>
              </a:rPr>
              <a:t>usability</a:t>
            </a:r>
            <a:r>
              <a:rPr lang="fr-CA" dirty="0" smtClean="0">
                <a:latin typeface="Calibri" pitchFamily="34" charset="0"/>
                <a:cs typeface="Calibri" pitchFamily="34" charset="0"/>
              </a:rPr>
              <a:t> of tests.</a:t>
            </a:r>
          </a:p>
          <a:p>
            <a:r>
              <a:rPr lang="fr-CA" dirty="0" err="1" smtClean="0">
                <a:latin typeface="Calibri" pitchFamily="34" charset="0"/>
                <a:cs typeface="Calibri" pitchFamily="34" charset="0"/>
              </a:rPr>
              <a:t>Providing</a:t>
            </a:r>
            <a:r>
              <a:rPr lang="fr-CA" dirty="0" smtClean="0">
                <a:latin typeface="Calibri" pitchFamily="34" charset="0"/>
                <a:cs typeface="Calibri" pitchFamily="34" charset="0"/>
              </a:rPr>
              <a:t> a </a:t>
            </a:r>
            <a:r>
              <a:rPr lang="fr-CA" dirty="0" err="1" smtClean="0">
                <a:latin typeface="Calibri" pitchFamily="34" charset="0"/>
                <a:cs typeface="Calibri" pitchFamily="34" charset="0"/>
              </a:rPr>
              <a:t>detailed</a:t>
            </a:r>
            <a:r>
              <a:rPr lang="fr-CA" dirty="0" smtClean="0">
                <a:latin typeface="Calibri" pitchFamily="34" charset="0"/>
                <a:cs typeface="Calibri" pitchFamily="34" charset="0"/>
              </a:rPr>
              <a:t> test log.</a:t>
            </a:r>
          </a:p>
          <a:p>
            <a:endParaRPr lang="th-TH"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รูปภาพ 4" descr="CLIPART_OF_25022_SMJPG_2.jpg"/>
          <p:cNvPicPr>
            <a:picLocks noChangeAspect="1"/>
          </p:cNvPicPr>
          <p:nvPr/>
        </p:nvPicPr>
        <p:blipFill>
          <a:blip r:embed="rId2" cstate="print"/>
          <a:stretch>
            <a:fillRect/>
          </a:stretch>
        </p:blipFill>
        <p:spPr>
          <a:xfrm>
            <a:off x="3143240" y="1357306"/>
            <a:ext cx="5500694" cy="5500694"/>
          </a:xfrm>
          <a:prstGeom prst="rect">
            <a:avLst/>
          </a:prstGeom>
        </p:spPr>
      </p:pic>
      <p:sp>
        <p:nvSpPr>
          <p:cNvPr id="3" name="ตัวยึดเนื้อหา 2"/>
          <p:cNvSpPr>
            <a:spLocks noGrp="1"/>
          </p:cNvSpPr>
          <p:nvPr>
            <p:ph idx="1"/>
          </p:nvPr>
        </p:nvSpPr>
        <p:spPr/>
        <p:txBody>
          <a:bodyPr>
            <a:normAutofit/>
          </a:bodyPr>
          <a:lstStyle/>
          <a:p>
            <a:pPr>
              <a:buNone/>
            </a:pPr>
            <a:r>
              <a:rPr lang="en-US" sz="7200" i="1" dirty="0" smtClean="0">
                <a:latin typeface="Calibri" pitchFamily="34" charset="0"/>
                <a:cs typeface="Calibri" pitchFamily="34" charset="0"/>
              </a:rPr>
              <a:t>Environment </a:t>
            </a:r>
          </a:p>
          <a:p>
            <a:pPr>
              <a:buNone/>
            </a:pPr>
            <a:r>
              <a:rPr lang="en-US" sz="7200" i="1" dirty="0" smtClean="0">
                <a:latin typeface="Calibri" pitchFamily="34" charset="0"/>
                <a:cs typeface="Calibri" pitchFamily="34" charset="0"/>
              </a:rPr>
              <a:t>testing</a:t>
            </a:r>
            <a:endParaRPr lang="th-TH" sz="72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en-US" dirty="0" smtClean="0">
                <a:latin typeface="Calibri" pitchFamily="34" charset="0"/>
                <a:cs typeface="Calibri" pitchFamily="34" charset="0"/>
              </a:rPr>
              <a:t>Contents</a:t>
            </a:r>
            <a:endParaRPr lang="th-TH" dirty="0">
              <a:latin typeface="Calibri" pitchFamily="34" charset="0"/>
              <a:cs typeface="Calibri" pitchFamily="34" charset="0"/>
            </a:endParaRPr>
          </a:p>
        </p:txBody>
      </p:sp>
      <p:sp>
        <p:nvSpPr>
          <p:cNvPr id="3" name="ตัวยึดเนื้อหา 2"/>
          <p:cNvSpPr>
            <a:spLocks noGrp="1"/>
          </p:cNvSpPr>
          <p:nvPr>
            <p:ph idx="1"/>
          </p:nvPr>
        </p:nvSpPr>
        <p:spPr/>
        <p:txBody>
          <a:bodyPr>
            <a:normAutofit fontScale="92500" lnSpcReduction="20000"/>
          </a:bodyPr>
          <a:lstStyle/>
          <a:p>
            <a:r>
              <a:rPr lang="fr-CA" sz="3500" dirty="0" smtClean="0">
                <a:latin typeface="Calibri" pitchFamily="34" charset="0"/>
                <a:cs typeface="Calibri" pitchFamily="34" charset="0"/>
              </a:rPr>
              <a:t>What </a:t>
            </a:r>
            <a:r>
              <a:rPr lang="fr-CA" sz="3500" dirty="0" err="1" smtClean="0">
                <a:latin typeface="Calibri" pitchFamily="34" charset="0"/>
                <a:cs typeface="Calibri" pitchFamily="34" charset="0"/>
              </a:rPr>
              <a:t>is</a:t>
            </a:r>
            <a:r>
              <a:rPr lang="fr-CA" sz="3500" dirty="0" smtClean="0">
                <a:latin typeface="Calibri" pitchFamily="34" charset="0"/>
                <a:cs typeface="Calibri" pitchFamily="34" charset="0"/>
              </a:rPr>
              <a:t> test management ?</a:t>
            </a:r>
          </a:p>
          <a:p>
            <a:r>
              <a:rPr lang="en-US" sz="3500" dirty="0" smtClean="0">
                <a:latin typeface="Calibri" pitchFamily="34" charset="0"/>
                <a:cs typeface="Calibri" pitchFamily="34" charset="0"/>
              </a:rPr>
              <a:t>What is test management tools ?</a:t>
            </a:r>
          </a:p>
          <a:p>
            <a:r>
              <a:rPr lang="en-US" sz="3500" dirty="0" smtClean="0">
                <a:latin typeface="Calibri" pitchFamily="34" charset="0"/>
                <a:cs typeface="Calibri" pitchFamily="34" charset="0"/>
              </a:rPr>
              <a:t>The profit of using test management tools.</a:t>
            </a:r>
          </a:p>
          <a:p>
            <a:r>
              <a:rPr lang="fr-CA" sz="3500" dirty="0" smtClean="0">
                <a:latin typeface="Calibri" pitchFamily="34" charset="0"/>
                <a:cs typeface="Calibri" pitchFamily="34" charset="0"/>
              </a:rPr>
              <a:t>Test automation management </a:t>
            </a:r>
            <a:r>
              <a:rPr lang="fr-CA" sz="3500" dirty="0" err="1" smtClean="0">
                <a:latin typeface="Calibri" pitchFamily="34" charset="0"/>
                <a:cs typeface="Calibri" pitchFamily="34" charset="0"/>
              </a:rPr>
              <a:t>tools</a:t>
            </a:r>
            <a:r>
              <a:rPr lang="fr-CA" sz="3500" dirty="0" smtClean="0">
                <a:latin typeface="Calibri" pitchFamily="34" charset="0"/>
                <a:cs typeface="Calibri" pitchFamily="34" charset="0"/>
              </a:rPr>
              <a:t> (</a:t>
            </a:r>
            <a:r>
              <a:rPr lang="fr-CA" sz="3500" dirty="0" err="1" smtClean="0">
                <a:latin typeface="Calibri" pitchFamily="34" charset="0"/>
                <a:cs typeface="Calibri" pitchFamily="34" charset="0"/>
              </a:rPr>
              <a:t>Enhancement</a:t>
            </a:r>
            <a:r>
              <a:rPr lang="fr-CA" sz="3500" dirty="0" smtClean="0">
                <a:latin typeface="Calibri" pitchFamily="34" charset="0"/>
                <a:cs typeface="Calibri" pitchFamily="34" charset="0"/>
              </a:rPr>
              <a:t>).</a:t>
            </a:r>
          </a:p>
          <a:p>
            <a:r>
              <a:rPr lang="en-US" sz="3500" dirty="0" smtClean="0">
                <a:latin typeface="Calibri" pitchFamily="34" charset="0"/>
                <a:cs typeface="Calibri" pitchFamily="34" charset="0"/>
              </a:rPr>
              <a:t>Commercial Test Management software.</a:t>
            </a:r>
          </a:p>
          <a:p>
            <a:pPr>
              <a:buNone/>
            </a:pPr>
            <a:r>
              <a:rPr lang="en-US" sz="3500" dirty="0" smtClean="0">
                <a:latin typeface="Calibri" pitchFamily="34" charset="0"/>
                <a:cs typeface="Calibri" pitchFamily="34" charset="0"/>
              </a:rPr>
              <a:t>      </a:t>
            </a:r>
            <a:r>
              <a:rPr lang="en-US" sz="3000" dirty="0" smtClean="0">
                <a:latin typeface="Calibri" pitchFamily="34" charset="0"/>
                <a:cs typeface="Calibri" pitchFamily="34" charset="0"/>
              </a:rPr>
              <a:t>-HP Quality Center.</a:t>
            </a:r>
          </a:p>
          <a:p>
            <a:pPr>
              <a:buNone/>
            </a:pPr>
            <a:r>
              <a:rPr lang="en-US" sz="3000" dirty="0" smtClean="0">
                <a:latin typeface="Calibri" pitchFamily="34" charset="0"/>
                <a:cs typeface="Calibri" pitchFamily="34" charset="0"/>
              </a:rPr>
              <a:t>	   -IBM Rational Quality Manager.</a:t>
            </a:r>
          </a:p>
          <a:p>
            <a:r>
              <a:rPr lang="en-US" sz="3500" dirty="0" smtClean="0">
                <a:latin typeface="Calibri" pitchFamily="34" charset="0"/>
                <a:cs typeface="Calibri" pitchFamily="34" charset="0"/>
              </a:rPr>
              <a:t>Open Source Test Management Tools.</a:t>
            </a:r>
          </a:p>
          <a:p>
            <a:r>
              <a:rPr lang="en-US" sz="3500" dirty="0" smtClean="0">
                <a:latin typeface="Calibri" pitchFamily="34" charset="0"/>
                <a:cs typeface="Calibri" pitchFamily="34" charset="0"/>
              </a:rPr>
              <a:t>Example of using test management tools.</a:t>
            </a:r>
          </a:p>
          <a:p>
            <a:r>
              <a:rPr lang="en-US" sz="3500" dirty="0" smtClean="0">
                <a:latin typeface="Calibri" pitchFamily="34" charset="0"/>
                <a:cs typeface="Calibri" pitchFamily="34" charset="0"/>
              </a:rPr>
              <a:t>Task for classmates</a:t>
            </a:r>
          </a:p>
          <a:p>
            <a:pPr>
              <a:buNone/>
            </a:pPr>
            <a:endParaRPr lang="th-TH"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a:bodyPr>
          <a:lstStyle/>
          <a:p>
            <a:r>
              <a:rPr lang="en-US" sz="4300" dirty="0" smtClean="0">
                <a:solidFill>
                  <a:srgbClr val="FFC000"/>
                </a:solidFill>
                <a:latin typeface="Calibri" pitchFamily="34" charset="0"/>
                <a:cs typeface="Calibri" pitchFamily="34" charset="0"/>
              </a:rPr>
              <a:t>Environment testing</a:t>
            </a:r>
            <a:endParaRPr lang="th-TH" sz="4300" dirty="0">
              <a:solidFill>
                <a:srgbClr val="FFC000"/>
              </a:solidFill>
              <a:latin typeface="Calibri" pitchFamily="34" charset="0"/>
              <a:cs typeface="Calibri" pitchFamily="34" charset="0"/>
            </a:endParaRPr>
          </a:p>
        </p:txBody>
      </p:sp>
      <p:sp>
        <p:nvSpPr>
          <p:cNvPr id="3" name="ตัวยึดเนื้อหา 2"/>
          <p:cNvSpPr>
            <a:spLocks noGrp="1"/>
          </p:cNvSpPr>
          <p:nvPr>
            <p:ph idx="1"/>
          </p:nvPr>
        </p:nvSpPr>
        <p:spPr/>
        <p:txBody>
          <a:bodyPr>
            <a:normAutofit fontScale="85000" lnSpcReduction="20000"/>
          </a:bodyPr>
          <a:lstStyle/>
          <a:p>
            <a:pPr>
              <a:buFont typeface="Wingdings" pitchFamily="2" charset="2"/>
              <a:buChar char="§"/>
            </a:pPr>
            <a:r>
              <a:rPr lang="en-US" sz="4400" dirty="0" smtClean="0">
                <a:latin typeface="Calibri" pitchFamily="34" charset="0"/>
                <a:cs typeface="Calibri" pitchFamily="34" charset="0"/>
              </a:rPr>
              <a:t>5 essentials while building test environment for software testing.</a:t>
            </a:r>
          </a:p>
          <a:p>
            <a:pPr>
              <a:buNone/>
            </a:pPr>
            <a:endParaRPr lang="en-US" sz="2600" dirty="0" smtClean="0">
              <a:latin typeface="Calibri" pitchFamily="34" charset="0"/>
              <a:cs typeface="Calibri" pitchFamily="34" charset="0"/>
            </a:endParaRPr>
          </a:p>
          <a:p>
            <a:pPr>
              <a:buNone/>
            </a:pPr>
            <a:r>
              <a:rPr lang="en-US" sz="2600" dirty="0" smtClean="0">
                <a:latin typeface="Calibri" pitchFamily="34" charset="0"/>
                <a:cs typeface="Calibri" pitchFamily="34" charset="0"/>
              </a:rPr>
              <a:t>	1. </a:t>
            </a:r>
            <a:r>
              <a:rPr lang="en-US" sz="2600" b="1" dirty="0" smtClean="0">
                <a:latin typeface="Calibri" pitchFamily="34" charset="0"/>
                <a:cs typeface="Calibri" pitchFamily="34" charset="0"/>
              </a:rPr>
              <a:t>Customer’s Environments:</a:t>
            </a:r>
            <a:r>
              <a:rPr lang="en-US" sz="2600" dirty="0" smtClean="0">
                <a:latin typeface="Calibri" pitchFamily="34" charset="0"/>
                <a:cs typeface="Calibri" pitchFamily="34" charset="0"/>
              </a:rPr>
              <a:t> Understand clearly the environment in which the customer is going to run this software. This has to be checked not only for server but also for the user’s machines. The environments factors could be the hardware, OS, Database, Front end tools, browsers etc. Take care of all the versions of OS, browser the customer machines that are going to run this application.</a:t>
            </a:r>
          </a:p>
          <a:p>
            <a:pPr>
              <a:buNone/>
            </a:pPr>
            <a:r>
              <a:rPr lang="en-US" sz="2600" dirty="0" smtClean="0">
                <a:latin typeface="Calibri" pitchFamily="34" charset="0"/>
                <a:cs typeface="Calibri" pitchFamily="34" charset="0"/>
              </a:rPr>
              <a:t/>
            </a:r>
            <a:br>
              <a:rPr lang="en-US" sz="2600" dirty="0" smtClean="0">
                <a:latin typeface="Calibri" pitchFamily="34" charset="0"/>
                <a:cs typeface="Calibri" pitchFamily="34" charset="0"/>
              </a:rPr>
            </a:br>
            <a:r>
              <a:rPr lang="en-US" sz="2600" dirty="0" smtClean="0">
                <a:latin typeface="Calibri" pitchFamily="34" charset="0"/>
                <a:cs typeface="Calibri" pitchFamily="34" charset="0"/>
              </a:rPr>
              <a:t>2. </a:t>
            </a:r>
            <a:r>
              <a:rPr lang="en-US" sz="2600" b="1" dirty="0" smtClean="0">
                <a:latin typeface="Calibri" pitchFamily="34" charset="0"/>
                <a:cs typeface="Calibri" pitchFamily="34" charset="0"/>
              </a:rPr>
              <a:t>Test Server</a:t>
            </a:r>
            <a:r>
              <a:rPr lang="en-US" sz="2600" dirty="0" smtClean="0">
                <a:latin typeface="Calibri" pitchFamily="34" charset="0"/>
                <a:cs typeface="Calibri" pitchFamily="34" charset="0"/>
              </a:rPr>
              <a:t>: Build your test environment as much as possible a replica of customer environment. This is to be applicable to Server and client machines as well.</a:t>
            </a:r>
            <a:r>
              <a:rPr lang="en-US" sz="2800" dirty="0" smtClean="0"/>
              <a:t/>
            </a:r>
            <a:br>
              <a:rPr lang="en-US" sz="2800" dirty="0" smtClean="0"/>
            </a:br>
            <a:endParaRPr lang="en-US" sz="2800" dirty="0" smtClean="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a:bodyPr>
          <a:lstStyle/>
          <a:p>
            <a:r>
              <a:rPr lang="en-US" sz="4300" dirty="0" smtClean="0">
                <a:solidFill>
                  <a:srgbClr val="FFC000"/>
                </a:solidFill>
                <a:latin typeface="Calibri" pitchFamily="34" charset="0"/>
                <a:cs typeface="Calibri" pitchFamily="34" charset="0"/>
              </a:rPr>
              <a:t>Environment testing</a:t>
            </a:r>
            <a:endParaRPr lang="th-TH" sz="4300" dirty="0">
              <a:solidFill>
                <a:srgbClr val="FFC000"/>
              </a:solidFill>
              <a:latin typeface="Calibri" pitchFamily="34" charset="0"/>
              <a:cs typeface="Calibri" pitchFamily="34" charset="0"/>
            </a:endParaRPr>
          </a:p>
        </p:txBody>
      </p:sp>
      <p:sp>
        <p:nvSpPr>
          <p:cNvPr id="3" name="ตัวยึดเนื้อหา 2"/>
          <p:cNvSpPr>
            <a:spLocks noGrp="1"/>
          </p:cNvSpPr>
          <p:nvPr>
            <p:ph idx="1"/>
          </p:nvPr>
        </p:nvSpPr>
        <p:spPr/>
        <p:txBody>
          <a:bodyPr>
            <a:normAutofit fontScale="92500" lnSpcReduction="20000"/>
          </a:bodyPr>
          <a:lstStyle/>
          <a:p>
            <a:pPr>
              <a:buNone/>
            </a:pPr>
            <a:endParaRPr lang="en-US" sz="2600" dirty="0" smtClean="0">
              <a:latin typeface="Calibri" pitchFamily="34" charset="0"/>
              <a:cs typeface="Calibri" pitchFamily="34" charset="0"/>
            </a:endParaRPr>
          </a:p>
          <a:p>
            <a:pPr>
              <a:buNone/>
            </a:pPr>
            <a:r>
              <a:rPr lang="en-US" sz="2600" dirty="0" smtClean="0">
                <a:latin typeface="Calibri" pitchFamily="34" charset="0"/>
                <a:cs typeface="Calibri" pitchFamily="34" charset="0"/>
              </a:rPr>
              <a:t>	3. </a:t>
            </a:r>
            <a:r>
              <a:rPr lang="en-US" sz="2600" b="1" dirty="0" smtClean="0">
                <a:latin typeface="Calibri" pitchFamily="34" charset="0"/>
                <a:cs typeface="Calibri" pitchFamily="34" charset="0"/>
              </a:rPr>
              <a:t>Separate Test Server</a:t>
            </a:r>
            <a:r>
              <a:rPr lang="en-US" sz="2600" dirty="0" smtClean="0">
                <a:latin typeface="Calibri" pitchFamily="34" charset="0"/>
                <a:cs typeface="Calibri" pitchFamily="34" charset="0"/>
              </a:rPr>
              <a:t>: Build the test environment on a separate server free from development and dedicated exclusively for testing purposes.</a:t>
            </a:r>
          </a:p>
          <a:p>
            <a:pPr>
              <a:buNone/>
            </a:pPr>
            <a:r>
              <a:rPr lang="en-US" sz="2600" dirty="0" smtClean="0">
                <a:latin typeface="Calibri" pitchFamily="34" charset="0"/>
                <a:cs typeface="Calibri" pitchFamily="34" charset="0"/>
              </a:rPr>
              <a:t/>
            </a:r>
            <a:br>
              <a:rPr lang="en-US" sz="2600" dirty="0" smtClean="0">
                <a:latin typeface="Calibri" pitchFamily="34" charset="0"/>
                <a:cs typeface="Calibri" pitchFamily="34" charset="0"/>
              </a:rPr>
            </a:br>
            <a:r>
              <a:rPr lang="en-US" sz="2600" dirty="0" smtClean="0">
                <a:latin typeface="Calibri" pitchFamily="34" charset="0"/>
                <a:cs typeface="Calibri" pitchFamily="34" charset="0"/>
              </a:rPr>
              <a:t>4. </a:t>
            </a:r>
            <a:r>
              <a:rPr lang="en-US" sz="2600" b="1" dirty="0" smtClean="0">
                <a:latin typeface="Calibri" pitchFamily="34" charset="0"/>
                <a:cs typeface="Calibri" pitchFamily="34" charset="0"/>
              </a:rPr>
              <a:t>Understand business requirements well</a:t>
            </a:r>
            <a:r>
              <a:rPr lang="en-US" sz="2600" dirty="0" smtClean="0">
                <a:latin typeface="Calibri" pitchFamily="34" charset="0"/>
                <a:cs typeface="Calibri" pitchFamily="34" charset="0"/>
              </a:rPr>
              <a:t>: The testers and test lead should be very much clear about the customer requirements based on which the test cases are to be built. More understanding, more coverage. Much clearer understanding, wider coverage.</a:t>
            </a:r>
          </a:p>
          <a:p>
            <a:pPr>
              <a:buNone/>
            </a:pPr>
            <a:r>
              <a:rPr lang="en-US" sz="2600" dirty="0" smtClean="0">
                <a:latin typeface="Calibri" pitchFamily="34" charset="0"/>
                <a:cs typeface="Calibri" pitchFamily="34" charset="0"/>
              </a:rPr>
              <a:t/>
            </a:r>
            <a:br>
              <a:rPr lang="en-US" sz="2600" dirty="0" smtClean="0">
                <a:latin typeface="Calibri" pitchFamily="34" charset="0"/>
                <a:cs typeface="Calibri" pitchFamily="34" charset="0"/>
              </a:rPr>
            </a:br>
            <a:r>
              <a:rPr lang="en-US" sz="2600" dirty="0" smtClean="0">
                <a:latin typeface="Calibri" pitchFamily="34" charset="0"/>
                <a:cs typeface="Calibri" pitchFamily="34" charset="0"/>
              </a:rPr>
              <a:t>5. </a:t>
            </a:r>
            <a:r>
              <a:rPr lang="en-US" sz="2600" b="1" dirty="0" smtClean="0">
                <a:latin typeface="Calibri" pitchFamily="34" charset="0"/>
                <a:cs typeface="Calibri" pitchFamily="34" charset="0"/>
              </a:rPr>
              <a:t>Documentation:</a:t>
            </a:r>
            <a:r>
              <a:rPr lang="en-US" sz="2600" dirty="0" smtClean="0">
                <a:latin typeface="Calibri" pitchFamily="34" charset="0"/>
                <a:cs typeface="Calibri" pitchFamily="34" charset="0"/>
              </a:rPr>
              <a:t> Aesthetically document each and every test that the testers perform for a unit, module or integration testing of the product</a:t>
            </a:r>
            <a:r>
              <a:rPr lang="en-US" sz="2800" dirty="0" smtClean="0"/>
              <a:t>.</a:t>
            </a:r>
            <a:endParaRPr lang="en-US" sz="2800" dirty="0" smtClean="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a:bodyPr>
          <a:lstStyle/>
          <a:p>
            <a:r>
              <a:rPr lang="en-US" sz="4300" dirty="0" smtClean="0"/>
              <a:t>Profit of environment testing</a:t>
            </a:r>
            <a:endParaRPr lang="th-TH" sz="4300" dirty="0"/>
          </a:p>
        </p:txBody>
      </p:sp>
      <p:sp>
        <p:nvSpPr>
          <p:cNvPr id="3" name="ตัวยึดเนื้อหา 2"/>
          <p:cNvSpPr>
            <a:spLocks noGrp="1"/>
          </p:cNvSpPr>
          <p:nvPr>
            <p:ph idx="1"/>
          </p:nvPr>
        </p:nvSpPr>
        <p:spPr/>
        <p:txBody>
          <a:bodyPr>
            <a:normAutofit/>
          </a:bodyPr>
          <a:lstStyle/>
          <a:p>
            <a:r>
              <a:rPr lang="en-US" sz="2800" dirty="0" smtClean="0">
                <a:latin typeface="Calibri" pitchFamily="34" charset="0"/>
                <a:cs typeface="Calibri" pitchFamily="34" charset="0"/>
              </a:rPr>
              <a:t>Catering to customer end.</a:t>
            </a:r>
          </a:p>
          <a:p>
            <a:pPr>
              <a:buFontTx/>
              <a:buChar char="-"/>
            </a:pPr>
            <a:r>
              <a:rPr lang="en-US" sz="2200" dirty="0" smtClean="0">
                <a:latin typeface="Calibri" pitchFamily="34" charset="0"/>
                <a:cs typeface="Calibri" pitchFamily="34" charset="0"/>
              </a:rPr>
              <a:t>The vendor or supplier who is preparing or supplying a software product to its customer must be very clear that in what environment his customer is planning to run this product. </a:t>
            </a:r>
          </a:p>
          <a:p>
            <a:pPr>
              <a:buFontTx/>
              <a:buChar char="-"/>
            </a:pPr>
            <a:endParaRPr lang="en-US" sz="2200" dirty="0" smtClean="0">
              <a:latin typeface="Calibri" pitchFamily="34" charset="0"/>
              <a:cs typeface="Calibri" pitchFamily="34" charset="0"/>
            </a:endParaRPr>
          </a:p>
          <a:p>
            <a:r>
              <a:rPr lang="en-US" sz="2800" dirty="0" smtClean="0"/>
              <a:t>C</a:t>
            </a:r>
            <a:r>
              <a:rPr lang="en-US" sz="2800" smtClean="0"/>
              <a:t>atering </a:t>
            </a:r>
            <a:r>
              <a:rPr lang="en-US" sz="2800" dirty="0" smtClean="0"/>
              <a:t>to the vendor end quality testing team.</a:t>
            </a:r>
          </a:p>
          <a:p>
            <a:pPr>
              <a:buNone/>
            </a:pPr>
            <a:r>
              <a:rPr lang="en-US" sz="2200" dirty="0" smtClean="0">
                <a:solidFill>
                  <a:srgbClr val="FFC000"/>
                </a:solidFill>
                <a:latin typeface="Calibri" pitchFamily="34" charset="0"/>
                <a:cs typeface="Calibri" pitchFamily="34" charset="0"/>
              </a:rPr>
              <a:t>- </a:t>
            </a:r>
            <a:r>
              <a:rPr lang="en-US" sz="2200" dirty="0" smtClean="0">
                <a:latin typeface="Calibri" pitchFamily="34" charset="0"/>
                <a:cs typeface="Calibri" pitchFamily="34" charset="0"/>
              </a:rPr>
              <a:t>	To have the test environment separate to development environment is to restrict developer’s intervention in test environment during the test phase. This is to be done so that the test results are clear, real and non-ambiguous.</a:t>
            </a:r>
          </a:p>
          <a:p>
            <a:pPr>
              <a:buNone/>
            </a:pPr>
            <a:endParaRPr lang="en-US" sz="2200" dirty="0" smtClean="0">
              <a:latin typeface="Calibri" pitchFamily="34" charset="0"/>
              <a:cs typeface="Calibri" pitchFamily="34" charset="0"/>
            </a:endParaRPr>
          </a:p>
          <a:p>
            <a:pPr>
              <a:buNone/>
            </a:pPr>
            <a:endParaRPr lang="th-TH" sz="2200" dirty="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รูปภาพ 3" descr="Ad-Hoc-Testing.jpg"/>
          <p:cNvPicPr>
            <a:picLocks noChangeAspect="1"/>
          </p:cNvPicPr>
          <p:nvPr/>
        </p:nvPicPr>
        <p:blipFill>
          <a:blip r:embed="rId2" cstate="print"/>
          <a:stretch>
            <a:fillRect/>
          </a:stretch>
        </p:blipFill>
        <p:spPr>
          <a:xfrm>
            <a:off x="4167179" y="928670"/>
            <a:ext cx="4976821" cy="4989421"/>
          </a:xfrm>
          <a:prstGeom prst="rect">
            <a:avLst/>
          </a:prstGeom>
        </p:spPr>
      </p:pic>
      <p:sp>
        <p:nvSpPr>
          <p:cNvPr id="3" name="ตัวยึดเนื้อหา 2"/>
          <p:cNvSpPr>
            <a:spLocks noGrp="1"/>
          </p:cNvSpPr>
          <p:nvPr>
            <p:ph idx="1"/>
          </p:nvPr>
        </p:nvSpPr>
        <p:spPr/>
        <p:txBody>
          <a:bodyPr>
            <a:normAutofit/>
          </a:bodyPr>
          <a:lstStyle/>
          <a:p>
            <a:pPr>
              <a:buNone/>
            </a:pPr>
            <a:r>
              <a:rPr lang="en-US" sz="7200" i="1" dirty="0" smtClean="0">
                <a:latin typeface="Calibri" pitchFamily="34" charset="0"/>
                <a:cs typeface="Calibri" pitchFamily="34" charset="0"/>
              </a:rPr>
              <a:t>Defects </a:t>
            </a:r>
          </a:p>
          <a:p>
            <a:pPr>
              <a:buNone/>
            </a:pPr>
            <a:r>
              <a:rPr lang="en-US" sz="7200" i="1" dirty="0" smtClean="0">
                <a:latin typeface="Calibri" pitchFamily="34" charset="0"/>
                <a:cs typeface="Calibri" pitchFamily="34" charset="0"/>
              </a:rPr>
              <a:t>And</a:t>
            </a:r>
          </a:p>
          <a:p>
            <a:pPr>
              <a:buNone/>
            </a:pPr>
            <a:r>
              <a:rPr lang="en-US" sz="7200" i="1" dirty="0" smtClean="0">
                <a:latin typeface="Calibri" pitchFamily="34" charset="0"/>
                <a:cs typeface="Calibri" pitchFamily="34" charset="0"/>
              </a:rPr>
              <a:t>result testing</a:t>
            </a:r>
            <a:endParaRPr lang="th-TH" sz="72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0.11093 0.00092 L -0.13907 0.00092 " pathEditMode="relative" rAng="0" ptsTypes="AA">
                                      <p:cBhvr>
                                        <p:cTn id="6" dur="2000" fill="hold"/>
                                        <p:tgtEl>
                                          <p:spTgt spid="4"/>
                                        </p:tgtEl>
                                        <p:attrNameLst>
                                          <p:attrName>ppt_x</p:attrName>
                                          <p:attrName>ppt_y</p:attrName>
                                        </p:attrNameLst>
                                      </p:cBhvr>
                                      <p:rCtr x="-12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รูปภาพ 3" descr="012 ~ [risk management] stress testing as a risk management tool.jpg"/>
          <p:cNvPicPr>
            <a:picLocks noChangeAspect="1"/>
          </p:cNvPicPr>
          <p:nvPr/>
        </p:nvPicPr>
        <p:blipFill>
          <a:blip r:embed="rId2" cstate="print"/>
          <a:stretch>
            <a:fillRect/>
          </a:stretch>
        </p:blipFill>
        <p:spPr>
          <a:xfrm>
            <a:off x="4929190" y="2928934"/>
            <a:ext cx="3571875" cy="3571875"/>
          </a:xfrm>
          <a:prstGeom prst="rect">
            <a:avLst/>
          </a:prstGeom>
        </p:spPr>
      </p:pic>
      <p:sp>
        <p:nvSpPr>
          <p:cNvPr id="2" name="ชื่อเรื่อง 1"/>
          <p:cNvSpPr>
            <a:spLocks noGrp="1"/>
          </p:cNvSpPr>
          <p:nvPr>
            <p:ph type="title"/>
          </p:nvPr>
        </p:nvSpPr>
        <p:spPr/>
        <p:txBody>
          <a:bodyPr>
            <a:normAutofit/>
          </a:bodyPr>
          <a:lstStyle/>
          <a:p>
            <a:r>
              <a:rPr lang="en-US" sz="4300" dirty="0" smtClean="0"/>
              <a:t>Defects and result testing</a:t>
            </a:r>
            <a:endParaRPr lang="th-TH" sz="4300" dirty="0"/>
          </a:p>
        </p:txBody>
      </p:sp>
      <p:sp>
        <p:nvSpPr>
          <p:cNvPr id="3" name="ตัวยึดเนื้อหา 2"/>
          <p:cNvSpPr>
            <a:spLocks noGrp="1"/>
          </p:cNvSpPr>
          <p:nvPr>
            <p:ph idx="1"/>
          </p:nvPr>
        </p:nvSpPr>
        <p:spPr/>
        <p:txBody>
          <a:bodyPr>
            <a:normAutofit/>
          </a:bodyPr>
          <a:lstStyle/>
          <a:p>
            <a:pPr lvl="1"/>
            <a:r>
              <a:rPr lang="en-US" dirty="0" smtClean="0">
                <a:latin typeface="Calibri" pitchFamily="34" charset="0"/>
                <a:cs typeface="Calibri" pitchFamily="34" charset="0"/>
              </a:rPr>
              <a:t>To discover faults or defects in the software where its behavior is incorrect or not in conformance with its specification;</a:t>
            </a:r>
          </a:p>
          <a:p>
            <a:pPr lvl="1"/>
            <a:r>
              <a:rPr lang="en-US" dirty="0" smtClean="0">
                <a:latin typeface="Calibri" pitchFamily="34" charset="0"/>
                <a:cs typeface="Calibri" pitchFamily="34" charset="0"/>
              </a:rPr>
              <a:t>A successful test is a test that </a:t>
            </a:r>
          </a:p>
          <a:p>
            <a:pPr lvl="1">
              <a:buNone/>
            </a:pPr>
            <a:r>
              <a:rPr lang="en-US" dirty="0" smtClean="0">
                <a:latin typeface="Calibri" pitchFamily="34" charset="0"/>
                <a:cs typeface="Calibri" pitchFamily="34" charset="0"/>
              </a:rPr>
              <a:t>makes the system perform </a:t>
            </a:r>
          </a:p>
          <a:p>
            <a:pPr lvl="1">
              <a:buNone/>
            </a:pPr>
            <a:r>
              <a:rPr lang="en-US" dirty="0" smtClean="0">
                <a:latin typeface="Calibri" pitchFamily="34" charset="0"/>
                <a:cs typeface="Calibri" pitchFamily="34" charset="0"/>
              </a:rPr>
              <a:t>incorrectly and so exposes a</a:t>
            </a:r>
          </a:p>
          <a:p>
            <a:pPr lvl="1">
              <a:buNone/>
            </a:pPr>
            <a:r>
              <a:rPr lang="en-US" dirty="0" smtClean="0">
                <a:latin typeface="Calibri" pitchFamily="34" charset="0"/>
                <a:cs typeface="Calibri" pitchFamily="34" charset="0"/>
              </a:rPr>
              <a:t> defect in the system.</a:t>
            </a:r>
          </a:p>
          <a:p>
            <a:pPr>
              <a:buNone/>
            </a:pPr>
            <a:endParaRPr lang="en-US" sz="2200" dirty="0" smtClean="0">
              <a:latin typeface="Calibri" pitchFamily="34" charset="0"/>
              <a:cs typeface="Calibri" pitchFamily="34" charset="0"/>
            </a:endParaRPr>
          </a:p>
          <a:p>
            <a:pPr>
              <a:buNone/>
            </a:pPr>
            <a:endParaRPr lang="th-TH" sz="2200" dirty="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9" presetClass="entr" presetSubtype="1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0" fill="hold"/>
                                        <p:tgtEl>
                                          <p:spTgt spid="4"/>
                                        </p:tgtEl>
                                        <p:attrNameLst>
                                          <p:attrName>ppt_w</p:attrName>
                                        </p:attrNameLst>
                                      </p:cBhvr>
                                      <p:tavLst>
                                        <p:tav tm="0" fmla="#ppt_w*sin(2.5*pi*$)">
                                          <p:val>
                                            <p:fltVal val="0"/>
                                          </p:val>
                                        </p:tav>
                                        <p:tav tm="100000">
                                          <p:val>
                                            <p:fltVal val="1"/>
                                          </p:val>
                                        </p:tav>
                                      </p:tavLst>
                                    </p:anim>
                                    <p:anim calcmode="lin" valueType="num">
                                      <p:cBhvr>
                                        <p:cTn id="30" dur="5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รูปภาพ 3" descr="automated-forex-trading-systems.jpg"/>
          <p:cNvPicPr>
            <a:picLocks noChangeAspect="1"/>
          </p:cNvPicPr>
          <p:nvPr/>
        </p:nvPicPr>
        <p:blipFill>
          <a:blip r:embed="rId2" cstate="print"/>
          <a:stretch>
            <a:fillRect/>
          </a:stretch>
        </p:blipFill>
        <p:spPr>
          <a:xfrm>
            <a:off x="4572000" y="1428736"/>
            <a:ext cx="4357698" cy="4357698"/>
          </a:xfrm>
          <a:prstGeom prst="rect">
            <a:avLst/>
          </a:prstGeom>
          <a:effectLst>
            <a:softEdge rad="635000"/>
          </a:effectLst>
        </p:spPr>
      </p:pic>
      <p:sp>
        <p:nvSpPr>
          <p:cNvPr id="3" name="ตัวยึดเนื้อหา 2"/>
          <p:cNvSpPr>
            <a:spLocks noGrp="1"/>
          </p:cNvSpPr>
          <p:nvPr>
            <p:ph idx="1"/>
          </p:nvPr>
        </p:nvSpPr>
        <p:spPr/>
        <p:txBody>
          <a:bodyPr>
            <a:normAutofit/>
          </a:bodyPr>
          <a:lstStyle/>
          <a:p>
            <a:pPr>
              <a:buNone/>
            </a:pPr>
            <a:r>
              <a:rPr lang="en-US" sz="5400" b="1" dirty="0" smtClean="0">
                <a:solidFill>
                  <a:srgbClr val="FFC000"/>
                </a:solidFill>
              </a:rPr>
              <a:t>Test automation </a:t>
            </a:r>
          </a:p>
          <a:p>
            <a:pPr>
              <a:buNone/>
            </a:pPr>
            <a:r>
              <a:rPr lang="en-US" sz="5400" b="1" dirty="0" smtClean="0">
                <a:solidFill>
                  <a:srgbClr val="FFC000"/>
                </a:solidFill>
              </a:rPr>
              <a:t>management</a:t>
            </a:r>
          </a:p>
          <a:p>
            <a:pPr>
              <a:buNone/>
            </a:pPr>
            <a:r>
              <a:rPr lang="en-US" sz="5400" b="1" dirty="0" smtClean="0">
                <a:solidFill>
                  <a:srgbClr val="FFC000"/>
                </a:solidFill>
              </a:rPr>
              <a:t>tools </a:t>
            </a:r>
          </a:p>
          <a:p>
            <a:pPr>
              <a:buNone/>
            </a:pPr>
            <a:r>
              <a:rPr lang="en-US" sz="5400" b="1" dirty="0" smtClean="0">
                <a:solidFill>
                  <a:srgbClr val="FFC000"/>
                </a:solidFill>
              </a:rPr>
              <a:t>(Enhancement)</a:t>
            </a:r>
            <a:endParaRPr lang="th-TH" sz="5400"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4"/>
                                        </p:tgtEl>
                                        <p:attrNameLst>
                                          <p:attrName>ppt_y</p:attrName>
                                        </p:attrNameLst>
                                      </p:cBhvr>
                                      <p:tavLst>
                                        <p:tav tm="0">
                                          <p:val>
                                            <p:strVal val="#ppt_y"/>
                                          </p:val>
                                        </p:tav>
                                        <p:tav tm="100000">
                                          <p:val>
                                            <p:strVal val="#ppt_y"/>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0" y="0"/>
            <a:ext cx="10829972" cy="1408176"/>
          </a:xfrm>
        </p:spPr>
        <p:txBody>
          <a:bodyPr>
            <a:normAutofit/>
          </a:bodyPr>
          <a:lstStyle/>
          <a:p>
            <a:r>
              <a:rPr lang="en-US" sz="4300" dirty="0" smtClean="0">
                <a:solidFill>
                  <a:srgbClr val="FFC000"/>
                </a:solidFill>
              </a:rPr>
              <a:t>Test automation management tools </a:t>
            </a:r>
            <a:br>
              <a:rPr lang="en-US" sz="4300" dirty="0" smtClean="0">
                <a:solidFill>
                  <a:srgbClr val="FFC000"/>
                </a:solidFill>
              </a:rPr>
            </a:br>
            <a:r>
              <a:rPr lang="en-US" sz="4300" dirty="0" smtClean="0">
                <a:solidFill>
                  <a:srgbClr val="FFC000"/>
                </a:solidFill>
              </a:rPr>
              <a:t>(Enhancement)</a:t>
            </a:r>
            <a:endParaRPr lang="th-TH" sz="4300" dirty="0">
              <a:solidFill>
                <a:srgbClr val="FFC000"/>
              </a:solidFill>
            </a:endParaRPr>
          </a:p>
        </p:txBody>
      </p:sp>
      <p:sp>
        <p:nvSpPr>
          <p:cNvPr id="3" name="ตัวยึดเนื้อหา 2"/>
          <p:cNvSpPr>
            <a:spLocks noGrp="1"/>
          </p:cNvSpPr>
          <p:nvPr>
            <p:ph idx="1"/>
          </p:nvPr>
        </p:nvSpPr>
        <p:spPr/>
        <p:txBody>
          <a:bodyPr>
            <a:normAutofit/>
          </a:bodyPr>
          <a:lstStyle/>
          <a:p>
            <a:pPr>
              <a:buNone/>
            </a:pPr>
            <a:endParaRPr lang="en-US" sz="2200" dirty="0" smtClean="0">
              <a:latin typeface="Calibri" pitchFamily="34" charset="0"/>
              <a:cs typeface="Calibri" pitchFamily="34" charset="0"/>
            </a:endParaRPr>
          </a:p>
          <a:p>
            <a:pPr>
              <a:buNone/>
            </a:pPr>
            <a:endParaRPr lang="th-TH" sz="2200" dirty="0">
              <a:latin typeface="Calibri" pitchFamily="34" charset="0"/>
              <a:cs typeface="Calibri" pitchFamily="34" charset="0"/>
            </a:endParaRPr>
          </a:p>
        </p:txBody>
      </p:sp>
      <p:sp>
        <p:nvSpPr>
          <p:cNvPr id="5" name="สี่เหลี่ยมผืนผ้า 4"/>
          <p:cNvSpPr/>
          <p:nvPr/>
        </p:nvSpPr>
        <p:spPr>
          <a:xfrm>
            <a:off x="214282" y="1714488"/>
            <a:ext cx="10572824" cy="3385542"/>
          </a:xfrm>
          <a:prstGeom prst="rect">
            <a:avLst/>
          </a:prstGeom>
        </p:spPr>
        <p:txBody>
          <a:bodyPr wrap="square">
            <a:spAutoFit/>
          </a:bodyPr>
          <a:lstStyle/>
          <a:p>
            <a:pPr>
              <a:buFont typeface="Arial" pitchFamily="34" charset="0"/>
              <a:buChar char="•"/>
            </a:pPr>
            <a:r>
              <a:rPr lang="en-US" sz="2400" dirty="0" smtClean="0">
                <a:latin typeface="Calibri" pitchFamily="34" charset="0"/>
                <a:cs typeface="Calibri" pitchFamily="34" charset="0"/>
              </a:rPr>
              <a:t>  Test automation management </a:t>
            </a:r>
            <a:r>
              <a:rPr lang="en-US" sz="2400" dirty="0" smtClean="0">
                <a:latin typeface="Calibri" pitchFamily="34" charset="0"/>
                <a:cs typeface="Calibri" pitchFamily="34" charset="0"/>
              </a:rPr>
              <a:t>tools</a:t>
            </a:r>
            <a:r>
              <a:rPr lang="en-US" sz="2400" dirty="0" smtClean="0">
                <a:latin typeface="Calibri" pitchFamily="34" charset="0"/>
                <a:cs typeface="Calibri" pitchFamily="34" charset="0"/>
              </a:rPr>
              <a:t> </a:t>
            </a:r>
            <a:r>
              <a:rPr lang="en-US" sz="2400" dirty="0" smtClean="0">
                <a:latin typeface="Calibri" pitchFamily="34" charset="0"/>
                <a:cs typeface="Calibri" pitchFamily="34" charset="0"/>
              </a:rPr>
              <a:t>are </a:t>
            </a:r>
            <a:r>
              <a:rPr lang="en-US" sz="2400" dirty="0" smtClean="0">
                <a:latin typeface="Calibri" pitchFamily="34" charset="0"/>
                <a:cs typeface="Calibri" pitchFamily="34" charset="0"/>
              </a:rPr>
              <a:t>specific tools providing </a:t>
            </a:r>
          </a:p>
          <a:p>
            <a:r>
              <a:rPr lang="en-US" sz="2400" dirty="0" smtClean="0">
                <a:latin typeface="Calibri" pitchFamily="34" charset="0"/>
                <a:cs typeface="Calibri" pitchFamily="34" charset="0"/>
              </a:rPr>
              <a:t>test automation </a:t>
            </a:r>
            <a:r>
              <a:rPr lang="en-US" sz="2400" dirty="0" smtClean="0">
                <a:solidFill>
                  <a:schemeClr val="tx1">
                    <a:lumMod val="95000"/>
                    <a:lumOff val="5000"/>
                  </a:schemeClr>
                </a:solidFill>
                <a:latin typeface="Calibri" pitchFamily="34" charset="0"/>
                <a:cs typeface="Calibri" pitchFamily="34" charset="0"/>
                <a:hlinkClick r:id="rId2" tooltip="Collaborative software"/>
              </a:rPr>
              <a:t>collaborative</a:t>
            </a:r>
            <a:r>
              <a:rPr lang="en-US" sz="2400" dirty="0" smtClean="0">
                <a:solidFill>
                  <a:schemeClr val="tx1">
                    <a:lumMod val="95000"/>
                    <a:lumOff val="5000"/>
                  </a:schemeClr>
                </a:solidFill>
                <a:latin typeface="Calibri" pitchFamily="34" charset="0"/>
                <a:cs typeface="Calibri" pitchFamily="34" charset="0"/>
              </a:rPr>
              <a:t> environment that is intended to </a:t>
            </a:r>
          </a:p>
          <a:p>
            <a:r>
              <a:rPr lang="en-US" sz="2400" dirty="0" smtClean="0">
                <a:solidFill>
                  <a:schemeClr val="tx1">
                    <a:lumMod val="95000"/>
                    <a:lumOff val="5000"/>
                  </a:schemeClr>
                </a:solidFill>
                <a:latin typeface="Calibri" pitchFamily="34" charset="0"/>
                <a:cs typeface="Calibri" pitchFamily="34" charset="0"/>
              </a:rPr>
              <a:t>make  </a:t>
            </a:r>
            <a:r>
              <a:rPr lang="en-US" sz="2400" dirty="0" smtClean="0">
                <a:solidFill>
                  <a:schemeClr val="tx1">
                    <a:lumMod val="95000"/>
                    <a:lumOff val="5000"/>
                  </a:schemeClr>
                </a:solidFill>
                <a:latin typeface="Calibri" pitchFamily="34" charset="0"/>
                <a:cs typeface="Calibri" pitchFamily="34" charset="0"/>
                <a:hlinkClick r:id="rId3" tooltip="Test automation"/>
              </a:rPr>
              <a:t>test automation</a:t>
            </a:r>
            <a:r>
              <a:rPr lang="en-US" sz="2400" dirty="0" smtClean="0">
                <a:solidFill>
                  <a:schemeClr val="tx1">
                    <a:lumMod val="95000"/>
                    <a:lumOff val="5000"/>
                  </a:schemeClr>
                </a:solidFill>
                <a:latin typeface="Calibri" pitchFamily="34" charset="0"/>
                <a:cs typeface="Calibri" pitchFamily="34" charset="0"/>
              </a:rPr>
              <a:t> efficient, clear for stakeholders and traceable. </a:t>
            </a:r>
          </a:p>
          <a:p>
            <a:endParaRPr lang="en-US" sz="2400" dirty="0" smtClean="0">
              <a:solidFill>
                <a:schemeClr val="tx1">
                  <a:lumMod val="95000"/>
                  <a:lumOff val="5000"/>
                </a:schemeClr>
              </a:solidFill>
              <a:latin typeface="Calibri" pitchFamily="34" charset="0"/>
              <a:cs typeface="Calibri" pitchFamily="34" charset="0"/>
            </a:endParaRPr>
          </a:p>
          <a:p>
            <a:pPr>
              <a:buFont typeface="Arial" pitchFamily="34" charset="0"/>
              <a:buChar char="•"/>
            </a:pPr>
            <a:r>
              <a:rPr lang="en-US" sz="2400" dirty="0" smtClean="0">
                <a:solidFill>
                  <a:schemeClr val="tx1">
                    <a:lumMod val="95000"/>
                    <a:lumOff val="5000"/>
                  </a:schemeClr>
                </a:solidFill>
                <a:latin typeface="Calibri" pitchFamily="34" charset="0"/>
                <a:cs typeface="Calibri" pitchFamily="34" charset="0"/>
              </a:rPr>
              <a:t> Test automation is becoming cross-discipline, </a:t>
            </a:r>
          </a:p>
          <a:p>
            <a:r>
              <a:rPr lang="en-US" sz="2400" dirty="0" smtClean="0">
                <a:solidFill>
                  <a:schemeClr val="tx1">
                    <a:lumMod val="95000"/>
                    <a:lumOff val="5000"/>
                  </a:schemeClr>
                </a:solidFill>
                <a:latin typeface="Calibri" pitchFamily="34" charset="0"/>
                <a:cs typeface="Calibri" pitchFamily="34" charset="0"/>
              </a:rPr>
              <a:t>the need of specific and dedicated</a:t>
            </a:r>
          </a:p>
          <a:p>
            <a:r>
              <a:rPr lang="en-US" sz="2400" dirty="0" smtClean="0">
                <a:solidFill>
                  <a:schemeClr val="tx1">
                    <a:lumMod val="95000"/>
                    <a:lumOff val="5000"/>
                  </a:schemeClr>
                </a:solidFill>
                <a:latin typeface="Calibri" pitchFamily="34" charset="0"/>
                <a:cs typeface="Calibri" pitchFamily="34" charset="0"/>
              </a:rPr>
              <a:t>environment for test automation </a:t>
            </a:r>
          </a:p>
          <a:p>
            <a:r>
              <a:rPr lang="en-US" sz="2400" dirty="0" smtClean="0">
                <a:solidFill>
                  <a:schemeClr val="tx1">
                    <a:lumMod val="95000"/>
                    <a:lumOff val="5000"/>
                  </a:schemeClr>
                </a:solidFill>
                <a:latin typeface="Calibri" pitchFamily="34" charset="0"/>
                <a:cs typeface="Calibri" pitchFamily="34" charset="0"/>
              </a:rPr>
              <a:t>is becoming vital.</a:t>
            </a:r>
          </a:p>
          <a:p>
            <a:endParaRPr lang="th-TH" sz="2200" dirty="0">
              <a:latin typeface="Calibri" pitchFamily="34" charset="0"/>
              <a:cs typeface="Calibri" pitchFamily="34" charset="0"/>
            </a:endParaRPr>
          </a:p>
        </p:txBody>
      </p:sp>
      <p:pic>
        <p:nvPicPr>
          <p:cNvPr id="6" name="รูปภาพ 5" descr="automate-300x300.png"/>
          <p:cNvPicPr>
            <a:picLocks noChangeAspect="1"/>
          </p:cNvPicPr>
          <p:nvPr/>
        </p:nvPicPr>
        <p:blipFill>
          <a:blip r:embed="rId4" cstate="print"/>
          <a:stretch>
            <a:fillRect/>
          </a:stretch>
        </p:blipFill>
        <p:spPr>
          <a:xfrm>
            <a:off x="4643438" y="2571740"/>
            <a:ext cx="4286260" cy="42862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2" end="2"/>
                                            </p:txEl>
                                          </p:spTgt>
                                        </p:tgtEl>
                                        <p:attrNameLst>
                                          <p:attrName>style.visibility</p:attrName>
                                        </p:attrNameLst>
                                      </p:cBhvr>
                                      <p:to>
                                        <p:strVal val="visible"/>
                                      </p:to>
                                    </p:set>
                                    <p:anim calcmode="lin" valueType="num">
                                      <p:cBhvr additive="base">
                                        <p:cTn id="3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additive="base">
                                        <p:cTn id="3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xEl>
                                              <p:pRg st="5" end="5"/>
                                            </p:txEl>
                                          </p:spTgt>
                                        </p:tgtEl>
                                        <p:attrNameLst>
                                          <p:attrName>style.visibility</p:attrName>
                                        </p:attrNameLst>
                                      </p:cBhvr>
                                      <p:to>
                                        <p:strVal val="visible"/>
                                      </p:to>
                                    </p:set>
                                    <p:anim calcmode="lin" valueType="num">
                                      <p:cBhvr additive="base">
                                        <p:cTn id="43"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xEl>
                                              <p:pRg st="6" end="6"/>
                                            </p:txEl>
                                          </p:spTgt>
                                        </p:tgtEl>
                                        <p:attrNameLst>
                                          <p:attrName>style.visibility</p:attrName>
                                        </p:attrNameLst>
                                      </p:cBhvr>
                                      <p:to>
                                        <p:strVal val="visible"/>
                                      </p:to>
                                    </p:set>
                                    <p:anim calcmode="lin" valueType="num">
                                      <p:cBhvr additive="base">
                                        <p:cTn id="49"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
                                            <p:txEl>
                                              <p:pRg st="7" end="7"/>
                                            </p:txEl>
                                          </p:spTgt>
                                        </p:tgtEl>
                                        <p:attrNameLst>
                                          <p:attrName>style.visibility</p:attrName>
                                        </p:attrNameLst>
                                      </p:cBhvr>
                                      <p:to>
                                        <p:strVal val="visible"/>
                                      </p:to>
                                    </p:set>
                                    <p:anim calcmode="lin" valueType="num">
                                      <p:cBhvr additive="base">
                                        <p:cTn id="55"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fontScale="90000"/>
          </a:bodyPr>
          <a:lstStyle/>
          <a:p>
            <a:r>
              <a:rPr lang="en-US" sz="4800" dirty="0" smtClean="0"/>
              <a:t/>
            </a:r>
            <a:br>
              <a:rPr lang="en-US" sz="4800" dirty="0" smtClean="0"/>
            </a:br>
            <a:r>
              <a:rPr lang="en-US" sz="4800" dirty="0" smtClean="0"/>
              <a:t>Motivation</a:t>
            </a:r>
            <a:br>
              <a:rPr lang="en-US" sz="4800" dirty="0" smtClean="0"/>
            </a:br>
            <a:endParaRPr lang="th-TH" dirty="0"/>
          </a:p>
        </p:txBody>
      </p:sp>
      <p:sp>
        <p:nvSpPr>
          <p:cNvPr id="3" name="ตัวยึดเนื้อหา 2"/>
          <p:cNvSpPr>
            <a:spLocks noGrp="1"/>
          </p:cNvSpPr>
          <p:nvPr>
            <p:ph idx="1"/>
          </p:nvPr>
        </p:nvSpPr>
        <p:spPr/>
        <p:txBody>
          <a:bodyPr>
            <a:normAutofit fontScale="85000" lnSpcReduction="20000"/>
          </a:bodyPr>
          <a:lstStyle/>
          <a:p>
            <a:pPr>
              <a:buFont typeface="Wingdings" pitchFamily="2" charset="2"/>
              <a:buChar char="§"/>
            </a:pPr>
            <a:r>
              <a:rPr lang="en-US" sz="2900" dirty="0" smtClean="0">
                <a:solidFill>
                  <a:schemeClr val="tx1">
                    <a:lumMod val="95000"/>
                    <a:lumOff val="5000"/>
                  </a:schemeClr>
                </a:solidFill>
                <a:latin typeface="Calibri" pitchFamily="34" charset="0"/>
                <a:cs typeface="Calibri" pitchFamily="34" charset="0"/>
              </a:rPr>
              <a:t>Test automation </a:t>
            </a:r>
            <a:r>
              <a:rPr lang="en-US" sz="2900" dirty="0" smtClean="0">
                <a:latin typeface="Calibri" pitchFamily="34" charset="0"/>
                <a:cs typeface="Calibri" pitchFamily="34" charset="0"/>
              </a:rPr>
              <a:t>usually lacks of reporting, analysis and providing meaningful information about project status from automation perspective. Test automation management system leverages automation effort towards efficient and continuous process of delivering test execution and new working tests by</a:t>
            </a:r>
          </a:p>
          <a:p>
            <a:pPr>
              <a:buFont typeface="Wingdings" pitchFamily="2" charset="2"/>
              <a:buChar char="§"/>
            </a:pPr>
            <a:endParaRPr lang="en-US" dirty="0" smtClean="0">
              <a:latin typeface="Calibri" pitchFamily="34" charset="0"/>
              <a:cs typeface="Calibri" pitchFamily="34" charset="0"/>
            </a:endParaRPr>
          </a:p>
          <a:p>
            <a:pPr lvl="0">
              <a:buNone/>
            </a:pPr>
            <a:r>
              <a:rPr lang="en-US" dirty="0" smtClean="0">
                <a:latin typeface="Calibri" pitchFamily="34" charset="0"/>
                <a:cs typeface="Calibri" pitchFamily="34" charset="0"/>
              </a:rPr>
              <a:t>	</a:t>
            </a:r>
            <a:r>
              <a:rPr lang="en-US" sz="2600" dirty="0" smtClean="0">
                <a:latin typeface="Calibri" pitchFamily="34" charset="0"/>
                <a:cs typeface="Calibri" pitchFamily="34" charset="0"/>
              </a:rPr>
              <a:t>	-Making transparent, meaningful and traceable reporting for all project stakeholders</a:t>
            </a:r>
          </a:p>
          <a:p>
            <a:pPr lvl="0">
              <a:buNone/>
            </a:pPr>
            <a:endParaRPr lang="en-US" sz="2600" dirty="0" smtClean="0">
              <a:latin typeface="Calibri" pitchFamily="34" charset="0"/>
              <a:cs typeface="Calibri" pitchFamily="34" charset="0"/>
            </a:endParaRPr>
          </a:p>
          <a:p>
            <a:pPr lvl="0">
              <a:buNone/>
            </a:pPr>
            <a:r>
              <a:rPr lang="en-US" sz="2600" dirty="0" smtClean="0">
                <a:latin typeface="Calibri" pitchFamily="34" charset="0"/>
                <a:cs typeface="Calibri" pitchFamily="34" charset="0"/>
              </a:rPr>
              <a:t>		-Easing test debugging through built-in test results analysis workflow</a:t>
            </a:r>
          </a:p>
          <a:p>
            <a:pPr lvl="0">
              <a:buNone/>
            </a:pPr>
            <a:endParaRPr lang="en-US" sz="2800" dirty="0" smtClean="0">
              <a:latin typeface="Calibri" pitchFamily="34" charset="0"/>
              <a:cs typeface="Calibri" pitchFamily="34" charset="0"/>
            </a:endParaRPr>
          </a:p>
          <a:p>
            <a:pPr lvl="0">
              <a:buNone/>
            </a:pPr>
            <a:r>
              <a:rPr lang="en-US" sz="2800" dirty="0" smtClean="0">
                <a:latin typeface="Calibri" pitchFamily="34" charset="0"/>
                <a:cs typeface="Calibri" pitchFamily="34" charset="0"/>
              </a:rPr>
              <a:t>	</a:t>
            </a:r>
          </a:p>
          <a:p>
            <a:endParaRPr lang="th-TH" dirty="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fontScale="90000"/>
          </a:bodyPr>
          <a:lstStyle/>
          <a:p>
            <a:r>
              <a:rPr lang="en-US" sz="4800" dirty="0" smtClean="0"/>
              <a:t/>
            </a:r>
            <a:br>
              <a:rPr lang="en-US" sz="4800" dirty="0" smtClean="0"/>
            </a:br>
            <a:r>
              <a:rPr lang="en-US" sz="4800" dirty="0" smtClean="0"/>
              <a:t>Motivation</a:t>
            </a:r>
            <a:br>
              <a:rPr lang="en-US" sz="4800" dirty="0" smtClean="0"/>
            </a:br>
            <a:endParaRPr lang="th-TH" dirty="0"/>
          </a:p>
        </p:txBody>
      </p:sp>
      <p:sp>
        <p:nvSpPr>
          <p:cNvPr id="3" name="ตัวยึดเนื้อหา 2"/>
          <p:cNvSpPr>
            <a:spLocks noGrp="1"/>
          </p:cNvSpPr>
          <p:nvPr>
            <p:ph idx="1"/>
          </p:nvPr>
        </p:nvSpPr>
        <p:spPr/>
        <p:txBody>
          <a:bodyPr>
            <a:normAutofit/>
          </a:bodyPr>
          <a:lstStyle/>
          <a:p>
            <a:pPr lvl="0">
              <a:buNone/>
            </a:pPr>
            <a:r>
              <a:rPr lang="en-US" dirty="0" smtClean="0">
                <a:solidFill>
                  <a:schemeClr val="tx1">
                    <a:lumMod val="95000"/>
                    <a:lumOff val="5000"/>
                  </a:schemeClr>
                </a:solidFill>
              </a:rPr>
              <a:t>	</a:t>
            </a:r>
            <a:r>
              <a:rPr lang="en-US" sz="2200" dirty="0" smtClean="0">
                <a:latin typeface="Calibri" pitchFamily="34" charset="0"/>
                <a:cs typeface="Calibri" pitchFamily="34" charset="0"/>
              </a:rPr>
              <a:t>-Providing valuable metrics and KPIs – both technical and business-wise (trend analysis, benchmarking, gap analysis, root cause analysis, risk point analysis)</a:t>
            </a:r>
            <a:endParaRPr lang="en-US" sz="2200" dirty="0" smtClean="0">
              <a:solidFill>
                <a:schemeClr val="tx1">
                  <a:lumMod val="95000"/>
                  <a:lumOff val="5000"/>
                </a:schemeClr>
              </a:solidFill>
              <a:latin typeface="Calibri" pitchFamily="34" charset="0"/>
              <a:cs typeface="Calibri" pitchFamily="34" charset="0"/>
            </a:endParaRPr>
          </a:p>
          <a:p>
            <a:pPr lvl="0">
              <a:buNone/>
            </a:pPr>
            <a:r>
              <a:rPr lang="en-US" dirty="0" smtClean="0">
                <a:solidFill>
                  <a:schemeClr val="tx1">
                    <a:lumMod val="95000"/>
                    <a:lumOff val="5000"/>
                  </a:schemeClr>
                </a:solidFill>
              </a:rPr>
              <a:t>		-</a:t>
            </a:r>
            <a:r>
              <a:rPr lang="en-US" sz="2200" dirty="0" smtClean="0">
                <a:latin typeface="Calibri" pitchFamily="34" charset="0"/>
                <a:cs typeface="Calibri" pitchFamily="34" charset="0"/>
              </a:rPr>
              <a:t>Clean traceability with other testing artifacts (test cases, data, issues, etc)</a:t>
            </a:r>
          </a:p>
          <a:p>
            <a:pPr lvl="0">
              <a:buNone/>
            </a:pPr>
            <a:r>
              <a:rPr lang="en-US" sz="2200" dirty="0" smtClean="0">
                <a:latin typeface="Calibri" pitchFamily="34" charset="0"/>
                <a:cs typeface="Calibri" pitchFamily="34" charset="0"/>
              </a:rPr>
              <a:t>		-Keeping historical data in a single place, easily retrievable</a:t>
            </a:r>
          </a:p>
          <a:p>
            <a:pPr lvl="0">
              <a:buNone/>
            </a:pPr>
            <a:r>
              <a:rPr lang="en-US" sz="2200" dirty="0" smtClean="0">
                <a:latin typeface="Calibri" pitchFamily="34" charset="0"/>
                <a:cs typeface="Calibri" pitchFamily="34" charset="0"/>
              </a:rPr>
              <a:t>		-Post project analysis and automation performance assessment (basically progress of test coverage shows the group performance)</a:t>
            </a:r>
          </a:p>
          <a:p>
            <a:endParaRPr lang="th-TH" dirty="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สี่เหลี่ยมผืนผ้า 4"/>
          <p:cNvSpPr/>
          <p:nvPr/>
        </p:nvSpPr>
        <p:spPr>
          <a:xfrm>
            <a:off x="857224" y="4000504"/>
            <a:ext cx="4643470" cy="2000264"/>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pic>
        <p:nvPicPr>
          <p:cNvPr id="4" name="รูปภาพ 3" descr="agile_monster.jpg"/>
          <p:cNvPicPr>
            <a:picLocks noChangeAspect="1"/>
          </p:cNvPicPr>
          <p:nvPr/>
        </p:nvPicPr>
        <p:blipFill>
          <a:blip r:embed="rId2" cstate="print"/>
          <a:stretch>
            <a:fillRect/>
          </a:stretch>
        </p:blipFill>
        <p:spPr>
          <a:xfrm>
            <a:off x="5500694" y="3786190"/>
            <a:ext cx="3230069" cy="2643206"/>
          </a:xfrm>
          <a:prstGeom prst="rect">
            <a:avLst/>
          </a:prstGeom>
        </p:spPr>
      </p:pic>
      <p:sp>
        <p:nvSpPr>
          <p:cNvPr id="2" name="ชื่อเรื่อง 1"/>
          <p:cNvSpPr>
            <a:spLocks noGrp="1"/>
          </p:cNvSpPr>
          <p:nvPr>
            <p:ph type="title"/>
          </p:nvPr>
        </p:nvSpPr>
        <p:spPr/>
        <p:txBody>
          <a:bodyPr>
            <a:normAutofit fontScale="90000"/>
          </a:bodyPr>
          <a:lstStyle/>
          <a:p>
            <a:r>
              <a:rPr lang="en-US" sz="4800" dirty="0" smtClean="0"/>
              <a:t/>
            </a:r>
            <a:br>
              <a:rPr lang="en-US" sz="4800" dirty="0" smtClean="0"/>
            </a:br>
            <a:r>
              <a:rPr lang="en-US" sz="4800" dirty="0" smtClean="0"/>
              <a:t> Compliance with Agile </a:t>
            </a:r>
            <a:br>
              <a:rPr lang="en-US" sz="4800" dirty="0" smtClean="0"/>
            </a:br>
            <a:endParaRPr lang="th-TH" dirty="0"/>
          </a:p>
        </p:txBody>
      </p:sp>
      <p:sp>
        <p:nvSpPr>
          <p:cNvPr id="3" name="ตัวยึดเนื้อหา 2"/>
          <p:cNvSpPr>
            <a:spLocks noGrp="1"/>
          </p:cNvSpPr>
          <p:nvPr>
            <p:ph idx="1"/>
          </p:nvPr>
        </p:nvSpPr>
        <p:spPr/>
        <p:txBody>
          <a:bodyPr>
            <a:normAutofit/>
          </a:bodyPr>
          <a:lstStyle/>
          <a:p>
            <a:pPr>
              <a:buFont typeface="Wingdings" pitchFamily="2" charset="2"/>
              <a:buChar char="§"/>
            </a:pPr>
            <a:r>
              <a:rPr lang="en-US" sz="2300" dirty="0" smtClean="0">
                <a:latin typeface="Calibri" pitchFamily="34" charset="0"/>
                <a:cs typeface="Calibri" pitchFamily="34" charset="0"/>
              </a:rPr>
              <a:t>Test automation management tools are perfectly fit  </a:t>
            </a:r>
            <a:r>
              <a:rPr lang="en-US" sz="2300" u="sng" dirty="0" smtClean="0">
                <a:latin typeface="Calibri" pitchFamily="34" charset="0"/>
                <a:cs typeface="Calibri" pitchFamily="34" charset="0"/>
                <a:hlinkClick r:id="rId3" tooltip="Agile"/>
              </a:rPr>
              <a:t>Agile</a:t>
            </a:r>
            <a:r>
              <a:rPr lang="en-US" sz="2300" dirty="0" smtClean="0">
                <a:latin typeface="Calibri" pitchFamily="34" charset="0"/>
                <a:cs typeface="Calibri" pitchFamily="34" charset="0"/>
              </a:rPr>
              <a:t> methodologies and SDLC.</a:t>
            </a:r>
          </a:p>
          <a:p>
            <a:pPr>
              <a:buFont typeface="Wingdings" pitchFamily="2" charset="2"/>
              <a:buChar char="§"/>
            </a:pPr>
            <a:r>
              <a:rPr lang="en-US" sz="2300" dirty="0" smtClean="0">
                <a:latin typeface="Calibri" pitchFamily="34" charset="0"/>
                <a:cs typeface="Calibri" pitchFamily="34" charset="0"/>
              </a:rPr>
              <a:t> In most cases test automation is to cover continuous changes in order to minimize manual regression testing. </a:t>
            </a:r>
          </a:p>
          <a:p>
            <a:pPr>
              <a:buFont typeface="Wingdings" pitchFamily="2" charset="2"/>
              <a:buChar char="§"/>
            </a:pPr>
            <a:r>
              <a:rPr lang="en-US" sz="2300" dirty="0" smtClean="0">
                <a:latin typeface="Calibri" pitchFamily="34" charset="0"/>
                <a:cs typeface="Calibri" pitchFamily="34" charset="0"/>
              </a:rPr>
              <a:t>The changes are usually noted by seeing difference of errors in test logs between day A and day A+1.</a:t>
            </a:r>
          </a:p>
          <a:p>
            <a:pPr>
              <a:buNone/>
            </a:pPr>
            <a:r>
              <a:rPr lang="en-US" sz="2300" dirty="0" smtClean="0">
                <a:latin typeface="Calibri" pitchFamily="34" charset="0"/>
                <a:cs typeface="Calibri" pitchFamily="34" charset="0"/>
              </a:rPr>
              <a:t>	</a:t>
            </a:r>
            <a:r>
              <a:rPr lang="en-US" sz="2300" dirty="0" smtClean="0">
                <a:solidFill>
                  <a:schemeClr val="accent3">
                    <a:lumMod val="75000"/>
                  </a:schemeClr>
                </a:solidFill>
                <a:latin typeface="Calibri" pitchFamily="34" charset="0"/>
                <a:cs typeface="Calibri" pitchFamily="34" charset="0"/>
              </a:rPr>
              <a:t> - For example, difference in number </a:t>
            </a:r>
          </a:p>
          <a:p>
            <a:pPr>
              <a:buNone/>
            </a:pPr>
            <a:r>
              <a:rPr lang="en-US" sz="2300" dirty="0" smtClean="0">
                <a:solidFill>
                  <a:schemeClr val="accent3">
                    <a:lumMod val="75000"/>
                  </a:schemeClr>
                </a:solidFill>
                <a:latin typeface="Calibri" pitchFamily="34" charset="0"/>
                <a:cs typeface="Calibri" pitchFamily="34" charset="0"/>
              </a:rPr>
              <a:t>	of failures (logs errors) signal about </a:t>
            </a:r>
          </a:p>
          <a:p>
            <a:pPr>
              <a:buNone/>
            </a:pPr>
            <a:r>
              <a:rPr lang="en-US" sz="2300" dirty="0" smtClean="0">
                <a:solidFill>
                  <a:schemeClr val="accent3">
                    <a:lumMod val="75000"/>
                  </a:schemeClr>
                </a:solidFill>
                <a:latin typeface="Calibri" pitchFamily="34" charset="0"/>
                <a:cs typeface="Calibri" pitchFamily="34" charset="0"/>
              </a:rPr>
              <a:t>	probable changes either in AUT </a:t>
            </a:r>
          </a:p>
          <a:p>
            <a:pPr>
              <a:buNone/>
            </a:pPr>
            <a:r>
              <a:rPr lang="en-US" sz="2300" dirty="0" smtClean="0">
                <a:solidFill>
                  <a:schemeClr val="accent3">
                    <a:lumMod val="75000"/>
                  </a:schemeClr>
                </a:solidFill>
                <a:latin typeface="Calibri" pitchFamily="34" charset="0"/>
                <a:cs typeface="Calibri" pitchFamily="34" charset="0"/>
              </a:rPr>
              <a:t>	or in test code (broken test code base</a:t>
            </a:r>
          </a:p>
          <a:p>
            <a:pPr>
              <a:buNone/>
            </a:pPr>
            <a:r>
              <a:rPr lang="en-US" sz="2300" dirty="0" smtClean="0">
                <a:solidFill>
                  <a:schemeClr val="accent3">
                    <a:lumMod val="75000"/>
                  </a:schemeClr>
                </a:solidFill>
                <a:latin typeface="Calibri" pitchFamily="34" charset="0"/>
                <a:cs typeface="Calibri" pitchFamily="34" charset="0"/>
              </a:rPr>
              <a:t>	, instabilities) or rarely in both. </a:t>
            </a:r>
          </a:p>
          <a:p>
            <a:endParaRPr lang="th-TH" dirty="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down)">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ตัวยึดเนื้อหา 2"/>
          <p:cNvSpPr>
            <a:spLocks noGrp="1"/>
          </p:cNvSpPr>
          <p:nvPr>
            <p:ph idx="1"/>
          </p:nvPr>
        </p:nvSpPr>
        <p:spPr/>
        <p:txBody>
          <a:bodyPr/>
          <a:lstStyle/>
          <a:p>
            <a:pPr>
              <a:buNone/>
            </a:pPr>
            <a:endParaRPr lang="en-US" dirty="0" smtClean="0">
              <a:solidFill>
                <a:srgbClr val="FFC000"/>
              </a:solidFill>
            </a:endParaRPr>
          </a:p>
          <a:p>
            <a:pPr>
              <a:buNone/>
            </a:pPr>
            <a:endParaRPr lang="en-US" sz="7200" dirty="0" smtClean="0">
              <a:solidFill>
                <a:srgbClr val="FFC000"/>
              </a:solidFill>
              <a:latin typeface="Calibri" pitchFamily="34" charset="0"/>
              <a:cs typeface="Calibri" pitchFamily="34" charset="0"/>
            </a:endParaRPr>
          </a:p>
          <a:p>
            <a:pPr>
              <a:buNone/>
            </a:pPr>
            <a:r>
              <a:rPr lang="en-US" sz="7200" b="1" i="1" dirty="0" smtClean="0">
                <a:solidFill>
                  <a:srgbClr val="FFC000"/>
                </a:solidFill>
                <a:latin typeface="Calibri" pitchFamily="34" charset="0"/>
                <a:cs typeface="Calibri" pitchFamily="34" charset="0"/>
              </a:rPr>
              <a:t>What is Test Management?</a:t>
            </a:r>
            <a:endParaRPr lang="th-TH" sz="7200" b="1" i="1" dirty="0">
              <a:solidFill>
                <a:srgbClr val="FFC000"/>
              </a:solidFill>
              <a:latin typeface="Calibri" pitchFamily="34" charset="0"/>
              <a:cs typeface="Calibri" pitchFamily="34" charset="0"/>
            </a:endParaRPr>
          </a:p>
        </p:txBody>
      </p:sp>
      <p:pic>
        <p:nvPicPr>
          <p:cNvPr id="1033" name="Picture 9" descr="C:\Users\SONY\AppData\Local\Microsoft\Windows\Temporary Internet Files\Content.IE5\GOH0H2TW\MC900345649[1].wmf"/>
          <p:cNvPicPr>
            <a:picLocks noChangeAspect="1" noChangeArrowheads="1"/>
          </p:cNvPicPr>
          <p:nvPr/>
        </p:nvPicPr>
        <p:blipFill>
          <a:blip r:embed="rId2" cstate="print"/>
          <a:srcRect/>
          <a:stretch>
            <a:fillRect/>
          </a:stretch>
        </p:blipFill>
        <p:spPr bwMode="auto">
          <a:xfrm>
            <a:off x="5214942" y="1785926"/>
            <a:ext cx="3175505" cy="30672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103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fontScale="90000"/>
          </a:bodyPr>
          <a:lstStyle/>
          <a:p>
            <a:r>
              <a:rPr lang="en-US" sz="4800" dirty="0" smtClean="0"/>
              <a:t/>
            </a:r>
            <a:br>
              <a:rPr lang="en-US" sz="4800" dirty="0" smtClean="0"/>
            </a:br>
            <a:r>
              <a:rPr lang="en-US" sz="4800" dirty="0" smtClean="0"/>
              <a:t> </a:t>
            </a:r>
            <a:br>
              <a:rPr lang="en-US" sz="4800" dirty="0" smtClean="0"/>
            </a:br>
            <a:r>
              <a:rPr lang="en-US" sz="4800" dirty="0" smtClean="0"/>
              <a:t>TDD (Test-driven development)</a:t>
            </a:r>
            <a:br>
              <a:rPr lang="en-US" sz="4800" dirty="0" smtClean="0"/>
            </a:br>
            <a:r>
              <a:rPr lang="en-US" sz="4800" dirty="0" smtClean="0"/>
              <a:t/>
            </a:r>
            <a:br>
              <a:rPr lang="en-US" sz="4800" dirty="0" smtClean="0"/>
            </a:br>
            <a:endParaRPr lang="th-TH" dirty="0"/>
          </a:p>
        </p:txBody>
      </p:sp>
      <p:sp>
        <p:nvSpPr>
          <p:cNvPr id="3" name="ตัวยึดเนื้อหา 2"/>
          <p:cNvSpPr>
            <a:spLocks noGrp="1"/>
          </p:cNvSpPr>
          <p:nvPr>
            <p:ph idx="1"/>
          </p:nvPr>
        </p:nvSpPr>
        <p:spPr/>
        <p:txBody>
          <a:bodyPr>
            <a:normAutofit/>
          </a:bodyPr>
          <a:lstStyle/>
          <a:p>
            <a:pPr>
              <a:buFont typeface="Wingdings" pitchFamily="2" charset="2"/>
              <a:buChar char="§"/>
            </a:pPr>
            <a:r>
              <a:rPr lang="en-US" dirty="0" smtClean="0">
                <a:latin typeface="Calibri" pitchFamily="34" charset="0"/>
                <a:cs typeface="Calibri" pitchFamily="34" charset="0"/>
              </a:rPr>
              <a:t>Utilizes test automation as primary driver to rapid and high-quality software </a:t>
            </a:r>
          </a:p>
          <a:p>
            <a:pPr>
              <a:buNone/>
            </a:pPr>
            <a:r>
              <a:rPr lang="en-US" dirty="0" smtClean="0">
                <a:latin typeface="Calibri" pitchFamily="34" charset="0"/>
                <a:cs typeface="Calibri" pitchFamily="34" charset="0"/>
              </a:rPr>
              <a:t>	production.</a:t>
            </a:r>
          </a:p>
          <a:p>
            <a:pPr>
              <a:buNone/>
            </a:pPr>
            <a:endParaRPr lang="en-US" dirty="0" smtClean="0">
              <a:latin typeface="Calibri" pitchFamily="34" charset="0"/>
              <a:cs typeface="Calibri" pitchFamily="34" charset="0"/>
            </a:endParaRPr>
          </a:p>
          <a:p>
            <a:pPr>
              <a:buFont typeface="Wingdings" pitchFamily="2" charset="2"/>
              <a:buChar char="§"/>
            </a:pPr>
            <a:r>
              <a:rPr lang="en-US" dirty="0" smtClean="0">
                <a:latin typeface="Calibri" pitchFamily="34" charset="0"/>
                <a:cs typeface="Calibri" pitchFamily="34" charset="0"/>
              </a:rPr>
              <a:t>Concepts of green line and thoughtful design supported with test before actual coding assume having special tools to track</a:t>
            </a:r>
          </a:p>
          <a:p>
            <a:endParaRPr lang="th-TH" dirty="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en-US" sz="4800" dirty="0" smtClean="0"/>
              <a:t>Continuous Integration</a:t>
            </a:r>
            <a:endParaRPr lang="th-TH" dirty="0"/>
          </a:p>
        </p:txBody>
      </p:sp>
      <p:sp>
        <p:nvSpPr>
          <p:cNvPr id="3" name="ตัวยึดเนื้อหา 2"/>
          <p:cNvSpPr>
            <a:spLocks noGrp="1"/>
          </p:cNvSpPr>
          <p:nvPr>
            <p:ph idx="1"/>
          </p:nvPr>
        </p:nvSpPr>
        <p:spPr/>
        <p:txBody>
          <a:bodyPr>
            <a:normAutofit/>
          </a:bodyPr>
          <a:lstStyle/>
          <a:p>
            <a:r>
              <a:rPr lang="en-US" sz="2800" dirty="0" smtClean="0">
                <a:latin typeface="Calibri" pitchFamily="34" charset="0"/>
                <a:cs typeface="Calibri" pitchFamily="34" charset="0"/>
              </a:rPr>
              <a:t>Explicitly supposes to have automated test suites as final stage upon building, deployment and distributing new version of software. </a:t>
            </a:r>
          </a:p>
          <a:p>
            <a:endParaRPr lang="en-US" sz="2800" dirty="0" smtClean="0">
              <a:latin typeface="Calibri" pitchFamily="34" charset="0"/>
              <a:cs typeface="Calibri" pitchFamily="34" charset="0"/>
            </a:endParaRPr>
          </a:p>
          <a:p>
            <a:r>
              <a:rPr lang="en-US" sz="2800" dirty="0" smtClean="0">
                <a:latin typeface="Calibri" pitchFamily="34" charset="0"/>
                <a:cs typeface="Calibri" pitchFamily="34" charset="0"/>
              </a:rPr>
              <a:t>This is another reason for having dedicated </a:t>
            </a:r>
          </a:p>
          <a:p>
            <a:pPr>
              <a:buNone/>
            </a:pPr>
            <a:r>
              <a:rPr lang="en-US" sz="2800" dirty="0" smtClean="0">
                <a:latin typeface="Calibri" pitchFamily="34" charset="0"/>
                <a:cs typeface="Calibri" pitchFamily="34" charset="0"/>
              </a:rPr>
              <a:t>management tool which can </a:t>
            </a:r>
          </a:p>
          <a:p>
            <a:pPr>
              <a:buNone/>
            </a:pPr>
            <a:r>
              <a:rPr lang="en-US" sz="2800" dirty="0" smtClean="0">
                <a:latin typeface="Calibri" pitchFamily="34" charset="0"/>
                <a:cs typeface="Calibri" pitchFamily="34" charset="0"/>
              </a:rPr>
              <a:t>supply high-level data to other project </a:t>
            </a:r>
          </a:p>
          <a:p>
            <a:pPr>
              <a:buNone/>
            </a:pPr>
            <a:r>
              <a:rPr lang="en-US" sz="2800" dirty="0" smtClean="0">
                <a:latin typeface="Calibri" pitchFamily="34" charset="0"/>
                <a:cs typeface="Calibri" pitchFamily="34" charset="0"/>
              </a:rPr>
              <a:t>management tools such as CI, </a:t>
            </a:r>
            <a:r>
              <a:rPr lang="en-US" sz="2800" u="sng" dirty="0" smtClean="0">
                <a:latin typeface="Calibri" pitchFamily="34" charset="0"/>
                <a:cs typeface="Calibri" pitchFamily="34" charset="0"/>
                <a:hlinkClick r:id="rId2" tooltip="Test management tools"/>
              </a:rPr>
              <a:t>test </a:t>
            </a:r>
          </a:p>
          <a:p>
            <a:pPr>
              <a:buNone/>
            </a:pPr>
            <a:r>
              <a:rPr lang="en-US" sz="2800" u="sng" dirty="0" smtClean="0">
                <a:latin typeface="Calibri" pitchFamily="34" charset="0"/>
                <a:cs typeface="Calibri" pitchFamily="34" charset="0"/>
                <a:hlinkClick r:id="rId2" tooltip="Test management tools"/>
              </a:rPr>
              <a:t>management tools</a:t>
            </a:r>
            <a:r>
              <a:rPr lang="en-US" sz="2800" dirty="0" smtClean="0">
                <a:latin typeface="Calibri" pitchFamily="34" charset="0"/>
                <a:cs typeface="Calibri" pitchFamily="34" charset="0"/>
              </a:rPr>
              <a:t>, </a:t>
            </a:r>
            <a:r>
              <a:rPr lang="en-US" sz="2800" u="sng" dirty="0" smtClean="0">
                <a:latin typeface="Calibri" pitchFamily="34" charset="0"/>
                <a:cs typeface="Calibri" pitchFamily="34" charset="0"/>
                <a:hlinkClick r:id="rId3" tooltip="Issue management (page does not exist)"/>
              </a:rPr>
              <a:t>issue management</a:t>
            </a:r>
            <a:r>
              <a:rPr lang="en-US" sz="2800" dirty="0" smtClean="0">
                <a:latin typeface="Calibri" pitchFamily="34" charset="0"/>
                <a:cs typeface="Calibri" pitchFamily="34" charset="0"/>
              </a:rPr>
              <a:t>, </a:t>
            </a:r>
            <a:r>
              <a:rPr lang="en-US" sz="2800" u="sng" dirty="0" smtClean="0">
                <a:latin typeface="Calibri" pitchFamily="34" charset="0"/>
                <a:cs typeface="Calibri" pitchFamily="34" charset="0"/>
                <a:hlinkClick r:id="rId4" tooltip="Change management (engineering)"/>
              </a:rPr>
              <a:t>change </a:t>
            </a:r>
          </a:p>
          <a:p>
            <a:pPr>
              <a:buNone/>
            </a:pPr>
            <a:r>
              <a:rPr lang="en-US" sz="2800" u="sng" dirty="0" smtClean="0">
                <a:latin typeface="Calibri" pitchFamily="34" charset="0"/>
                <a:cs typeface="Calibri" pitchFamily="34" charset="0"/>
                <a:hlinkClick r:id="rId4" tooltip="Change management (engineering)"/>
              </a:rPr>
              <a:t>management</a:t>
            </a:r>
            <a:r>
              <a:rPr lang="en-US" sz="2800" dirty="0" smtClean="0">
                <a:latin typeface="Calibri" pitchFamily="34" charset="0"/>
                <a:cs typeface="Calibri" pitchFamily="34" charset="0"/>
              </a:rPr>
              <a:t>.</a:t>
            </a:r>
          </a:p>
          <a:p>
            <a:endParaRPr lang="en-US" dirty="0" smtClean="0"/>
          </a:p>
          <a:p>
            <a:endParaRPr lang="th-TH" dirty="0"/>
          </a:p>
        </p:txBody>
      </p:sp>
      <p:pic>
        <p:nvPicPr>
          <p:cNvPr id="1027" name="Picture 3" descr="C:\Users\SONY\AppData\Local\Microsoft\Windows\Temporary Internet Files\Content.IE5\49KOOEC0\MC900293470[1].wmf"/>
          <p:cNvPicPr>
            <a:picLocks noChangeAspect="1" noChangeArrowheads="1"/>
          </p:cNvPicPr>
          <p:nvPr/>
        </p:nvPicPr>
        <p:blipFill>
          <a:blip r:embed="rId5" cstate="print"/>
          <a:srcRect/>
          <a:stretch>
            <a:fillRect/>
          </a:stretch>
        </p:blipFill>
        <p:spPr bwMode="auto">
          <a:xfrm>
            <a:off x="7286644" y="3643314"/>
            <a:ext cx="1695986" cy="24008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27"/>
                                        </p:tgtEl>
                                        <p:attrNameLst>
                                          <p:attrName>style.visibility</p:attrName>
                                        </p:attrNameLst>
                                      </p:cBhvr>
                                      <p:to>
                                        <p:strVal val="visible"/>
                                      </p:to>
                                    </p:set>
                                    <p:anim calcmode="lin" valueType="num">
                                      <p:cBhvr additive="base">
                                        <p:cTn id="49" dur="500" fill="hold"/>
                                        <p:tgtEl>
                                          <p:spTgt spid="1027"/>
                                        </p:tgtEl>
                                        <p:attrNameLst>
                                          <p:attrName>ppt_x</p:attrName>
                                        </p:attrNameLst>
                                      </p:cBhvr>
                                      <p:tavLst>
                                        <p:tav tm="0">
                                          <p:val>
                                            <p:strVal val="#ppt_x"/>
                                          </p:val>
                                        </p:tav>
                                        <p:tav tm="100000">
                                          <p:val>
                                            <p:strVal val="#ppt_x"/>
                                          </p:val>
                                        </p:tav>
                                      </p:tavLst>
                                    </p:anim>
                                    <p:anim calcmode="lin" valueType="num">
                                      <p:cBhvr additive="base">
                                        <p:cTn id="50"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fontScale="90000"/>
          </a:bodyPr>
          <a:lstStyle/>
          <a:p>
            <a:r>
              <a:rPr lang="en-US" sz="4800" dirty="0" smtClean="0"/>
              <a:t>Commercial Test Management software</a:t>
            </a:r>
            <a:endParaRPr lang="th-TH" dirty="0"/>
          </a:p>
        </p:txBody>
      </p:sp>
      <p:sp>
        <p:nvSpPr>
          <p:cNvPr id="3" name="ตัวยึดเนื้อหา 2"/>
          <p:cNvSpPr>
            <a:spLocks noGrp="1"/>
          </p:cNvSpPr>
          <p:nvPr>
            <p:ph idx="1"/>
          </p:nvPr>
        </p:nvSpPr>
        <p:spPr/>
        <p:txBody>
          <a:bodyPr/>
          <a:lstStyle/>
          <a:p>
            <a:pPr>
              <a:buNone/>
            </a:pPr>
            <a:endParaRPr lang="en-US" sz="4800" dirty="0" smtClean="0">
              <a:solidFill>
                <a:schemeClr val="accent3">
                  <a:lumMod val="75000"/>
                </a:schemeClr>
              </a:solidFill>
              <a:latin typeface="Calibri" pitchFamily="34" charset="0"/>
              <a:cs typeface="Calibri" pitchFamily="34" charset="0"/>
            </a:endParaRPr>
          </a:p>
          <a:p>
            <a:r>
              <a:rPr lang="en-US" sz="4800" dirty="0" smtClean="0">
                <a:solidFill>
                  <a:schemeClr val="accent3">
                    <a:lumMod val="75000"/>
                  </a:schemeClr>
                </a:solidFill>
                <a:latin typeface="Calibri" pitchFamily="34" charset="0"/>
                <a:cs typeface="Calibri" pitchFamily="34" charset="0"/>
              </a:rPr>
              <a:t>HP Quality Center</a:t>
            </a:r>
          </a:p>
          <a:p>
            <a:pPr algn="ctr"/>
            <a:r>
              <a:rPr lang="en-US" sz="4400" dirty="0" smtClean="0">
                <a:solidFill>
                  <a:schemeClr val="accent3">
                    <a:lumMod val="75000"/>
                  </a:schemeClr>
                </a:solidFill>
                <a:latin typeface="Calibri" pitchFamily="34" charset="0"/>
                <a:cs typeface="Calibri" pitchFamily="34" charset="0"/>
              </a:rPr>
              <a:t>IBM Rational Quality </a:t>
            </a:r>
            <a:r>
              <a:rPr lang="en-US" sz="4400" dirty="0" smtClean="0"/>
              <a:t>Manager</a:t>
            </a:r>
          </a:p>
          <a:p>
            <a:pPr lvl="1">
              <a:buNone/>
            </a:pPr>
            <a:endParaRPr lang="th-TH" sz="4400" dirty="0">
              <a:solidFill>
                <a:schemeClr val="accent3">
                  <a:lumMod val="75000"/>
                </a:schemeClr>
              </a:solidFill>
              <a:latin typeface="Calibri" pitchFamily="34" charset="0"/>
              <a:cs typeface="Calibri" pitchFamily="34" charset="0"/>
            </a:endParaRPr>
          </a:p>
        </p:txBody>
      </p:sp>
      <p:pic>
        <p:nvPicPr>
          <p:cNvPr id="2054" name="Picture 6" descr="C:\Users\SONY\AppData\Local\Microsoft\Windows\Temporary Internet Files\Content.IE5\49KOOEC0\MC900195344[1].wmf"/>
          <p:cNvPicPr>
            <a:picLocks noChangeAspect="1" noChangeArrowheads="1"/>
          </p:cNvPicPr>
          <p:nvPr/>
        </p:nvPicPr>
        <p:blipFill>
          <a:blip r:embed="rId2" cstate="print"/>
          <a:srcRect/>
          <a:stretch>
            <a:fillRect/>
          </a:stretch>
        </p:blipFill>
        <p:spPr bwMode="auto">
          <a:xfrm>
            <a:off x="5000628" y="3786190"/>
            <a:ext cx="3929058" cy="279328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4" presetClass="entr" presetSubtype="0" fill="hold" nodeType="clickEffect">
                                  <p:stCondLst>
                                    <p:cond delay="0"/>
                                  </p:stCondLst>
                                  <p:childTnLst>
                                    <p:set>
                                      <p:cBhvr>
                                        <p:cTn id="16" dur="1" fill="hold">
                                          <p:stCondLst>
                                            <p:cond delay="0"/>
                                          </p:stCondLst>
                                        </p:cTn>
                                        <p:tgtEl>
                                          <p:spTgt spid="2054"/>
                                        </p:tgtEl>
                                        <p:attrNameLst>
                                          <p:attrName>style.visibility</p:attrName>
                                        </p:attrNameLst>
                                      </p:cBhvr>
                                      <p:to>
                                        <p:strVal val="visible"/>
                                      </p:to>
                                    </p:set>
                                    <p:anim from="(-#ppt_w/2)" to="(#ppt_x)" calcmode="lin" valueType="num">
                                      <p:cBhvr>
                                        <p:cTn id="17" dur="600" fill="hold">
                                          <p:stCondLst>
                                            <p:cond delay="0"/>
                                          </p:stCondLst>
                                        </p:cTn>
                                        <p:tgtEl>
                                          <p:spTgt spid="2054"/>
                                        </p:tgtEl>
                                        <p:attrNameLst>
                                          <p:attrName>ppt_x</p:attrName>
                                        </p:attrNameLst>
                                      </p:cBhvr>
                                    </p:anim>
                                    <p:anim from="0" to="-1.0" calcmode="lin" valueType="num">
                                      <p:cBhvr>
                                        <p:cTn id="18" dur="200" decel="50000" autoRev="1" fill="hold">
                                          <p:stCondLst>
                                            <p:cond delay="600"/>
                                          </p:stCondLst>
                                        </p:cTn>
                                        <p:tgtEl>
                                          <p:spTgt spid="2054"/>
                                        </p:tgtEl>
                                        <p:attrNameLst>
                                          <p:attrName>xshear</p:attrName>
                                        </p:attrNameLst>
                                      </p:cBhvr>
                                    </p:anim>
                                    <p:animScale>
                                      <p:cBhvr>
                                        <p:cTn id="19" dur="200" decel="100000" autoRev="1" fill="hold">
                                          <p:stCondLst>
                                            <p:cond delay="600"/>
                                          </p:stCondLst>
                                        </p:cTn>
                                        <p:tgtEl>
                                          <p:spTgt spid="2054"/>
                                        </p:tgtEl>
                                      </p:cBhvr>
                                      <p:from x="100000" y="100000"/>
                                      <p:to x="80000" y="100000"/>
                                    </p:animScale>
                                    <p:anim by="(#ppt_h/3+#ppt_w*0.1)" calcmode="lin" valueType="num">
                                      <p:cBhvr additive="sum">
                                        <p:cTn id="20" dur="200" decel="100000" autoRev="1" fill="hold">
                                          <p:stCondLst>
                                            <p:cond delay="600"/>
                                          </p:stCondLst>
                                        </p:cTn>
                                        <p:tgtEl>
                                          <p:spTgt spid="205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สี่เหลี่ยมผืนผ้า 4"/>
          <p:cNvSpPr/>
          <p:nvPr/>
        </p:nvSpPr>
        <p:spPr>
          <a:xfrm>
            <a:off x="1214414" y="2571744"/>
            <a:ext cx="7572428" cy="17145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 name="ตัวยึดเนื้อหา 2"/>
          <p:cNvSpPr>
            <a:spLocks noGrp="1"/>
          </p:cNvSpPr>
          <p:nvPr>
            <p:ph idx="1"/>
          </p:nvPr>
        </p:nvSpPr>
        <p:spPr>
          <a:xfrm>
            <a:off x="500034" y="1857364"/>
            <a:ext cx="8229600" cy="4625609"/>
          </a:xfrm>
        </p:spPr>
        <p:txBody>
          <a:bodyPr/>
          <a:lstStyle/>
          <a:p>
            <a:pPr>
              <a:buNone/>
            </a:pPr>
            <a:r>
              <a:rPr lang="en-US" dirty="0" smtClean="0"/>
              <a:t>					</a:t>
            </a:r>
          </a:p>
          <a:p>
            <a:pPr>
              <a:buNone/>
            </a:pPr>
            <a:endParaRPr lang="en-US" dirty="0" smtClean="0"/>
          </a:p>
          <a:p>
            <a:pPr>
              <a:buNone/>
            </a:pPr>
            <a:r>
              <a:rPr lang="en-US" dirty="0" smtClean="0"/>
              <a:t>					</a:t>
            </a:r>
            <a:r>
              <a:rPr lang="en-US" sz="4400" i="1" dirty="0" smtClean="0"/>
              <a:t>  </a:t>
            </a:r>
            <a:r>
              <a:rPr lang="en-US" sz="4400" i="1" dirty="0" smtClean="0">
                <a:latin typeface="Calibri" pitchFamily="34" charset="0"/>
                <a:cs typeface="Calibri" pitchFamily="34" charset="0"/>
              </a:rPr>
              <a:t>HP Quality Center</a:t>
            </a:r>
          </a:p>
          <a:p>
            <a:pPr>
              <a:buNone/>
            </a:pPr>
            <a:endParaRPr lang="th-TH" dirty="0" smtClean="0"/>
          </a:p>
          <a:p>
            <a:pPr>
              <a:buNone/>
            </a:pPr>
            <a:endParaRPr lang="th-TH" dirty="0"/>
          </a:p>
        </p:txBody>
      </p:sp>
      <p:pic>
        <p:nvPicPr>
          <p:cNvPr id="4" name="รูปภาพ 3" descr="think.png"/>
          <p:cNvPicPr>
            <a:picLocks noChangeAspect="1"/>
          </p:cNvPicPr>
          <p:nvPr/>
        </p:nvPicPr>
        <p:blipFill>
          <a:blip r:embed="rId2" cstate="print"/>
          <a:stretch>
            <a:fillRect/>
          </a:stretch>
        </p:blipFill>
        <p:spPr>
          <a:xfrm>
            <a:off x="-642974" y="857232"/>
            <a:ext cx="5894021" cy="4619638"/>
          </a:xfrm>
          <a:prstGeom prst="rect">
            <a:avLst/>
          </a:prstGeom>
          <a:effectLst>
            <a:glow rad="228600">
              <a:schemeClr val="accent1">
                <a:satMod val="175000"/>
                <a:alpha val="40000"/>
              </a:schemeClr>
            </a:glo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en-US" sz="4800" dirty="0" smtClean="0">
                <a:latin typeface="Calibri" pitchFamily="34" charset="0"/>
                <a:cs typeface="Calibri" pitchFamily="34" charset="0"/>
              </a:rPr>
              <a:t>HP Quality Center</a:t>
            </a:r>
            <a:endParaRPr lang="th-TH" dirty="0"/>
          </a:p>
        </p:txBody>
      </p:sp>
      <p:sp>
        <p:nvSpPr>
          <p:cNvPr id="3" name="ตัวยึดเนื้อหา 2"/>
          <p:cNvSpPr>
            <a:spLocks noGrp="1"/>
          </p:cNvSpPr>
          <p:nvPr>
            <p:ph idx="1"/>
          </p:nvPr>
        </p:nvSpPr>
        <p:spPr/>
        <p:txBody>
          <a:bodyPr>
            <a:normAutofit/>
          </a:bodyPr>
          <a:lstStyle/>
          <a:p>
            <a:r>
              <a:rPr lang="en-US" sz="2400" b="1" dirty="0" smtClean="0">
                <a:latin typeface="Calibri" pitchFamily="34" charset="0"/>
                <a:cs typeface="Calibri" pitchFamily="34" charset="0"/>
              </a:rPr>
              <a:t>HP Quality Center (QC)</a:t>
            </a:r>
            <a:r>
              <a:rPr lang="en-US" sz="2400" dirty="0" smtClean="0">
                <a:latin typeface="Calibri" pitchFamily="34" charset="0"/>
                <a:cs typeface="Calibri" pitchFamily="34" charset="0"/>
              </a:rPr>
              <a:t> is a set of web-based </a:t>
            </a:r>
            <a:r>
              <a:rPr lang="en-US" sz="2400" u="sng" dirty="0" smtClean="0">
                <a:latin typeface="Calibri" pitchFamily="34" charset="0"/>
                <a:cs typeface="Calibri" pitchFamily="34" charset="0"/>
                <a:hlinkClick r:id="rId2" tooltip="Test management"/>
              </a:rPr>
              <a:t>test management</a:t>
            </a:r>
            <a:r>
              <a:rPr lang="en-US" sz="2400" dirty="0" smtClean="0">
                <a:latin typeface="Calibri" pitchFamily="34" charset="0"/>
                <a:cs typeface="Calibri" pitchFamily="34" charset="0"/>
              </a:rPr>
              <a:t> software offerings from the </a:t>
            </a:r>
            <a:r>
              <a:rPr lang="en-US" sz="2400" u="sng" dirty="0" smtClean="0">
                <a:latin typeface="Calibri" pitchFamily="34" charset="0"/>
                <a:cs typeface="Calibri" pitchFamily="34" charset="0"/>
                <a:hlinkClick r:id="rId3" tooltip="HP Software Division"/>
              </a:rPr>
              <a:t>HP Software Division</a:t>
            </a:r>
            <a:r>
              <a:rPr lang="en-US" sz="2400" dirty="0" smtClean="0">
                <a:latin typeface="Calibri" pitchFamily="34" charset="0"/>
                <a:cs typeface="Calibri" pitchFamily="34" charset="0"/>
              </a:rPr>
              <a:t> of Hewlett-Packard, many of which were acquired from </a:t>
            </a:r>
            <a:r>
              <a:rPr lang="en-US" sz="2400" u="sng" dirty="0" smtClean="0">
                <a:latin typeface="Calibri" pitchFamily="34" charset="0"/>
                <a:cs typeface="Calibri" pitchFamily="34" charset="0"/>
                <a:hlinkClick r:id="rId4" tooltip="Mercury Interactive"/>
              </a:rPr>
              <a:t>Mercury Interactive</a:t>
            </a:r>
            <a:r>
              <a:rPr lang="en-US" sz="2400" dirty="0" smtClean="0">
                <a:latin typeface="Calibri" pitchFamily="34" charset="0"/>
                <a:cs typeface="Calibri" pitchFamily="34" charset="0"/>
              </a:rPr>
              <a:t> Corporation.</a:t>
            </a:r>
          </a:p>
          <a:p>
            <a:endParaRPr lang="en-US" sz="2400" dirty="0" smtClean="0">
              <a:latin typeface="Calibri" pitchFamily="34" charset="0"/>
              <a:cs typeface="Calibri" pitchFamily="34" charset="0"/>
            </a:endParaRPr>
          </a:p>
          <a:p>
            <a:r>
              <a:rPr lang="en-US" sz="2400" dirty="0" smtClean="0">
                <a:latin typeface="Calibri" pitchFamily="34" charset="0"/>
                <a:cs typeface="Calibri" pitchFamily="34" charset="0"/>
              </a:rPr>
              <a:t>HP Quality Center offers </a:t>
            </a:r>
            <a:r>
              <a:rPr lang="en-US" sz="2400" u="sng" dirty="0" smtClean="0">
                <a:latin typeface="Calibri" pitchFamily="34" charset="0"/>
                <a:cs typeface="Calibri" pitchFamily="34" charset="0"/>
                <a:hlinkClick r:id="rId5" tooltip="Software quality assurance"/>
              </a:rPr>
              <a:t>software quality assurance</a:t>
            </a:r>
            <a:r>
              <a:rPr lang="en-US" sz="2400" dirty="0" smtClean="0">
                <a:latin typeface="Calibri" pitchFamily="34" charset="0"/>
                <a:cs typeface="Calibri" pitchFamily="34" charset="0"/>
              </a:rPr>
              <a:t>, including </a:t>
            </a:r>
            <a:r>
              <a:rPr lang="en-US" sz="2400" u="sng" dirty="0" smtClean="0">
                <a:latin typeface="Calibri" pitchFamily="34" charset="0"/>
                <a:cs typeface="Calibri" pitchFamily="34" charset="0"/>
                <a:hlinkClick r:id="rId6" tooltip="Requirements management"/>
              </a:rPr>
              <a:t>requirements management</a:t>
            </a:r>
            <a:r>
              <a:rPr lang="en-US" sz="2400" dirty="0" smtClean="0">
                <a:latin typeface="Calibri" pitchFamily="34" charset="0"/>
                <a:cs typeface="Calibri" pitchFamily="34" charset="0"/>
              </a:rPr>
              <a:t>, </a:t>
            </a:r>
            <a:r>
              <a:rPr lang="en-US" sz="2400" u="sng" dirty="0" smtClean="0">
                <a:latin typeface="Calibri" pitchFamily="34" charset="0"/>
                <a:cs typeface="Calibri" pitchFamily="34" charset="0"/>
                <a:hlinkClick r:id="rId2" tooltip="Test management"/>
              </a:rPr>
              <a:t>test management</a:t>
            </a:r>
            <a:r>
              <a:rPr lang="en-US" sz="2400" dirty="0" smtClean="0">
                <a:latin typeface="Calibri" pitchFamily="34" charset="0"/>
                <a:cs typeface="Calibri" pitchFamily="34" charset="0"/>
              </a:rPr>
              <a:t> and </a:t>
            </a:r>
            <a:r>
              <a:rPr lang="en-US" sz="2400" u="sng" dirty="0" smtClean="0">
                <a:latin typeface="Calibri" pitchFamily="34" charset="0"/>
                <a:cs typeface="Calibri" pitchFamily="34" charset="0"/>
                <a:hlinkClick r:id="rId7" tooltip="Business process"/>
              </a:rPr>
              <a:t>business process</a:t>
            </a:r>
            <a:r>
              <a:rPr lang="en-US" sz="2400" dirty="0" smtClean="0">
                <a:latin typeface="Calibri" pitchFamily="34" charset="0"/>
                <a:cs typeface="Calibri" pitchFamily="34" charset="0"/>
              </a:rPr>
              <a:t> . </a:t>
            </a:r>
          </a:p>
          <a:p>
            <a:endParaRPr lang="en-US" sz="2400" dirty="0" smtClean="0">
              <a:latin typeface="Calibri" pitchFamily="34" charset="0"/>
              <a:cs typeface="Calibri" pitchFamily="34" charset="0"/>
            </a:endParaRPr>
          </a:p>
          <a:p>
            <a:r>
              <a:rPr lang="en-US" sz="2400" dirty="0" smtClean="0">
                <a:latin typeface="Calibri" pitchFamily="34" charset="0"/>
                <a:cs typeface="Calibri" pitchFamily="34" charset="0"/>
              </a:rPr>
              <a:t>HP Quality and Performance Center are components of the </a:t>
            </a:r>
            <a:r>
              <a:rPr lang="en-US" sz="2400" u="sng" dirty="0" smtClean="0">
                <a:latin typeface="Calibri" pitchFamily="34" charset="0"/>
                <a:cs typeface="Calibri" pitchFamily="34" charset="0"/>
                <a:hlinkClick r:id="rId8" tooltip="HP Application Lifecycle Management"/>
              </a:rPr>
              <a:t>HP Application Lifecycle Management</a:t>
            </a:r>
            <a:r>
              <a:rPr lang="en-US" sz="2400" dirty="0" smtClean="0">
                <a:latin typeface="Calibri" pitchFamily="34" charset="0"/>
                <a:cs typeface="Calibri" pitchFamily="34" charset="0"/>
              </a:rPr>
              <a:t> software solution set.</a:t>
            </a:r>
          </a:p>
          <a:p>
            <a:endParaRPr lang="en-US" dirty="0" smtClean="0"/>
          </a:p>
          <a:p>
            <a:endParaRPr lang="th-TH"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fontScale="90000"/>
          </a:bodyPr>
          <a:lstStyle/>
          <a:p>
            <a:r>
              <a:rPr lang="en-US" sz="4800" dirty="0" smtClean="0"/>
              <a:t>HP Change Impact Testing module for SAP Applications</a:t>
            </a:r>
            <a:endParaRPr lang="th-TH" dirty="0"/>
          </a:p>
        </p:txBody>
      </p:sp>
      <p:sp>
        <p:nvSpPr>
          <p:cNvPr id="3" name="ตัวยึดเนื้อหา 2"/>
          <p:cNvSpPr>
            <a:spLocks noGrp="1"/>
          </p:cNvSpPr>
          <p:nvPr>
            <p:ph idx="1"/>
          </p:nvPr>
        </p:nvSpPr>
        <p:spPr/>
        <p:txBody>
          <a:bodyPr>
            <a:normAutofit/>
          </a:bodyPr>
          <a:lstStyle/>
          <a:p>
            <a:r>
              <a:rPr lang="en-US" sz="2300" dirty="0" smtClean="0">
                <a:latin typeface="Calibri" pitchFamily="34" charset="0"/>
                <a:cs typeface="Calibri" pitchFamily="34" charset="0"/>
              </a:rPr>
              <a:t>HP Change Impact Testing module for </a:t>
            </a:r>
            <a:r>
              <a:rPr lang="en-US" sz="2300" u="sng" dirty="0" smtClean="0">
                <a:latin typeface="Calibri" pitchFamily="34" charset="0"/>
                <a:cs typeface="Calibri" pitchFamily="34" charset="0"/>
                <a:hlinkClick r:id="rId2" tooltip="List of SAP products"/>
              </a:rPr>
              <a:t>SAP Applications</a:t>
            </a:r>
            <a:r>
              <a:rPr lang="en-US" sz="2300" dirty="0" smtClean="0">
                <a:latin typeface="Calibri" pitchFamily="34" charset="0"/>
                <a:cs typeface="Calibri" pitchFamily="34" charset="0"/>
              </a:rPr>
              <a:t> runs with HP Quality Management software to provide recommendations on SAP testing priorities. </a:t>
            </a:r>
          </a:p>
          <a:p>
            <a:endParaRPr lang="en-US" sz="2300" dirty="0" smtClean="0">
              <a:latin typeface="Calibri" pitchFamily="34" charset="0"/>
              <a:cs typeface="Calibri" pitchFamily="34" charset="0"/>
            </a:endParaRPr>
          </a:p>
          <a:p>
            <a:r>
              <a:rPr lang="en-US" sz="2300" dirty="0" smtClean="0">
                <a:latin typeface="Calibri" pitchFamily="34" charset="0"/>
                <a:cs typeface="Calibri" pitchFamily="34" charset="0"/>
              </a:rPr>
              <a:t>The software offers an automated process for identifying changes, analyzing the technical impact, evaluating the business risk, fine-tuning the test strategy and creating a test execution plan for SAP applications. </a:t>
            </a:r>
          </a:p>
          <a:p>
            <a:endParaRPr lang="en-US" dirty="0" smtClean="0"/>
          </a:p>
          <a:p>
            <a:endParaRPr lang="th-TH"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สี่เหลี่ยมผืนผ้า 3"/>
          <p:cNvSpPr/>
          <p:nvPr/>
        </p:nvSpPr>
        <p:spPr>
          <a:xfrm>
            <a:off x="500034" y="3071810"/>
            <a:ext cx="8143932" cy="3286148"/>
          </a:xfrm>
          <a:prstGeom prst="rect">
            <a:avLst/>
          </a:prstGeom>
          <a:solidFill>
            <a:schemeClr val="accent3">
              <a:lumMod val="60000"/>
              <a:lumOff val="40000"/>
            </a:schemeClr>
          </a:solidFill>
          <a:ln>
            <a:solidFill>
              <a:schemeClr val="accent3">
                <a:lumMod val="75000"/>
              </a:schemeClr>
            </a:solidFill>
            <a:prstDash val="lgDash"/>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ln>
                <a:solidFill>
                  <a:schemeClr val="tx1"/>
                </a:solidFill>
                <a:prstDash val="lgDash"/>
              </a:ln>
            </a:endParaRPr>
          </a:p>
        </p:txBody>
      </p:sp>
      <p:sp>
        <p:nvSpPr>
          <p:cNvPr id="2" name="ชื่อเรื่อง 1"/>
          <p:cNvSpPr>
            <a:spLocks noGrp="1"/>
          </p:cNvSpPr>
          <p:nvPr>
            <p:ph type="title"/>
          </p:nvPr>
        </p:nvSpPr>
        <p:spPr/>
        <p:txBody>
          <a:bodyPr>
            <a:normAutofit/>
          </a:bodyPr>
          <a:lstStyle/>
          <a:p>
            <a:r>
              <a:rPr lang="en-US" sz="4400" dirty="0" smtClean="0"/>
              <a:t>HP Functional Testing software</a:t>
            </a:r>
            <a:endParaRPr lang="en-US" sz="4400" dirty="0"/>
          </a:p>
        </p:txBody>
      </p:sp>
      <p:sp>
        <p:nvSpPr>
          <p:cNvPr id="3" name="ตัวยึดเนื้อหา 2"/>
          <p:cNvSpPr>
            <a:spLocks noGrp="1"/>
          </p:cNvSpPr>
          <p:nvPr>
            <p:ph idx="1"/>
          </p:nvPr>
        </p:nvSpPr>
        <p:spPr/>
        <p:txBody>
          <a:bodyPr>
            <a:normAutofit/>
          </a:bodyPr>
          <a:lstStyle/>
          <a:p>
            <a:r>
              <a:rPr lang="en-US" sz="2500" dirty="0" smtClean="0">
                <a:latin typeface="Calibri" pitchFamily="34" charset="0"/>
                <a:cs typeface="Calibri" pitchFamily="34" charset="0"/>
              </a:rPr>
              <a:t>HP Functional Testing software combines </a:t>
            </a:r>
            <a:r>
              <a:rPr lang="en-US" sz="2500" u="sng" dirty="0" smtClean="0">
                <a:latin typeface="Calibri" pitchFamily="34" charset="0"/>
                <a:cs typeface="Calibri" pitchFamily="34" charset="0"/>
                <a:hlinkClick r:id="rId2" tooltip="HP QuickTest Professional"/>
              </a:rPr>
              <a:t>HP </a:t>
            </a:r>
            <a:r>
              <a:rPr lang="en-US" sz="2500" u="sng" dirty="0" err="1" smtClean="0">
                <a:latin typeface="Calibri" pitchFamily="34" charset="0"/>
                <a:cs typeface="Calibri" pitchFamily="34" charset="0"/>
                <a:hlinkClick r:id="rId2" tooltip="HP QuickTest Professional"/>
              </a:rPr>
              <a:t>QuickTest</a:t>
            </a:r>
            <a:r>
              <a:rPr lang="en-US" sz="2500" u="sng" dirty="0" smtClean="0">
                <a:latin typeface="Calibri" pitchFamily="34" charset="0"/>
                <a:cs typeface="Calibri" pitchFamily="34" charset="0"/>
                <a:hlinkClick r:id="rId2" tooltip="HP QuickTest Professional"/>
              </a:rPr>
              <a:t> Professional</a:t>
            </a:r>
            <a:r>
              <a:rPr lang="en-US" sz="2500" dirty="0" smtClean="0">
                <a:latin typeface="Calibri" pitchFamily="34" charset="0"/>
                <a:cs typeface="Calibri" pitchFamily="34" charset="0"/>
              </a:rPr>
              <a:t> software and all HP </a:t>
            </a:r>
            <a:r>
              <a:rPr lang="en-US" sz="2500" dirty="0" err="1" smtClean="0">
                <a:latin typeface="Calibri" pitchFamily="34" charset="0"/>
                <a:cs typeface="Calibri" pitchFamily="34" charset="0"/>
              </a:rPr>
              <a:t>QuickTest</a:t>
            </a:r>
            <a:r>
              <a:rPr lang="en-US" sz="2500" dirty="0" smtClean="0">
                <a:latin typeface="Calibri" pitchFamily="34" charset="0"/>
                <a:cs typeface="Calibri" pitchFamily="34" charset="0"/>
              </a:rPr>
              <a:t> Professional add-ins into a solution for </a:t>
            </a:r>
            <a:r>
              <a:rPr lang="en-US" sz="2500" u="sng" dirty="0" smtClean="0">
                <a:latin typeface="Calibri" pitchFamily="34" charset="0"/>
                <a:cs typeface="Calibri" pitchFamily="34" charset="0"/>
                <a:hlinkClick r:id="rId3" tooltip="Functional testing"/>
              </a:rPr>
              <a:t>functional testing</a:t>
            </a:r>
            <a:r>
              <a:rPr lang="en-US" sz="2500" dirty="0" smtClean="0">
                <a:latin typeface="Calibri" pitchFamily="34" charset="0"/>
                <a:cs typeface="Calibri" pitchFamily="34" charset="0"/>
              </a:rPr>
              <a:t>.                                                                                                                </a:t>
            </a:r>
          </a:p>
          <a:p>
            <a:pPr lvl="2">
              <a:buFont typeface="Wingdings" pitchFamily="2" charset="2"/>
              <a:buChar char="q"/>
            </a:pPr>
            <a:r>
              <a:rPr lang="en-US" sz="2500" b="1" dirty="0" smtClean="0">
                <a:latin typeface="Calibri" pitchFamily="34" charset="0"/>
                <a:cs typeface="Calibri" pitchFamily="34" charset="0"/>
              </a:rPr>
              <a:t>HP </a:t>
            </a:r>
            <a:r>
              <a:rPr lang="en-US" sz="2500" b="1" dirty="0" err="1" smtClean="0">
                <a:latin typeface="Calibri" pitchFamily="34" charset="0"/>
                <a:cs typeface="Calibri" pitchFamily="34" charset="0"/>
              </a:rPr>
              <a:t>QuickTest</a:t>
            </a:r>
            <a:r>
              <a:rPr lang="en-US" sz="2500" b="1" dirty="0" smtClean="0">
                <a:latin typeface="Calibri" pitchFamily="34" charset="0"/>
                <a:cs typeface="Calibri" pitchFamily="34" charset="0"/>
              </a:rPr>
              <a:t> Professional software.</a:t>
            </a:r>
          </a:p>
          <a:p>
            <a:pPr>
              <a:buNone/>
            </a:pPr>
            <a:r>
              <a:rPr lang="en-US" sz="2400" dirty="0" smtClean="0">
                <a:latin typeface="Calibri" pitchFamily="34" charset="0"/>
                <a:cs typeface="Calibri" pitchFamily="34" charset="0"/>
              </a:rPr>
              <a:t>	 	</a:t>
            </a:r>
            <a:r>
              <a:rPr lang="en-US" sz="2200" dirty="0" smtClean="0">
                <a:latin typeface="Calibri" pitchFamily="34" charset="0"/>
                <a:cs typeface="Calibri" pitchFamily="34" charset="0"/>
              </a:rPr>
              <a:t>-HP Quick Test Professional provides functional 	testing and </a:t>
            </a:r>
            <a:r>
              <a:rPr lang="en-US" sz="2200" u="sng" dirty="0" smtClean="0">
                <a:latin typeface="Calibri" pitchFamily="34" charset="0"/>
                <a:cs typeface="Calibri" pitchFamily="34" charset="0"/>
                <a:hlinkClick r:id="rId4" tooltip="Regression testing"/>
              </a:rPr>
              <a:t>regression testing</a:t>
            </a:r>
            <a:r>
              <a:rPr lang="en-US" sz="2200" dirty="0" smtClean="0">
                <a:latin typeface="Calibri" pitchFamily="34" charset="0"/>
                <a:cs typeface="Calibri" pitchFamily="34" charset="0"/>
              </a:rPr>
              <a:t> automation for  major software application environments.</a:t>
            </a:r>
          </a:p>
          <a:p>
            <a:pPr>
              <a:buNone/>
            </a:pPr>
            <a:r>
              <a:rPr lang="en-US" sz="2200" dirty="0" smtClean="0">
                <a:latin typeface="Calibri" pitchFamily="34" charset="0"/>
                <a:cs typeface="Calibri" pitchFamily="34" charset="0"/>
              </a:rPr>
              <a:t>		-It uses the concept of </a:t>
            </a:r>
            <a:r>
              <a:rPr lang="en-US" sz="2200" u="sng" dirty="0" smtClean="0">
                <a:latin typeface="Calibri" pitchFamily="34" charset="0"/>
                <a:cs typeface="Calibri" pitchFamily="34" charset="0"/>
                <a:hlinkClick r:id="rId5" tooltip="Keyword-driven testing"/>
              </a:rPr>
              <a:t>keyword-driven testing</a:t>
            </a:r>
            <a:r>
              <a:rPr lang="en-US" sz="2200" dirty="0" smtClean="0">
                <a:latin typeface="Calibri" pitchFamily="34" charset="0"/>
                <a:cs typeface="Calibri" pitchFamily="34" charset="0"/>
              </a:rPr>
              <a:t> to simplify test creation and maintenance. </a:t>
            </a:r>
          </a:p>
          <a:p>
            <a:pPr>
              <a:buNone/>
            </a:pPr>
            <a:r>
              <a:rPr lang="en-US" sz="2200" dirty="0" smtClean="0">
                <a:latin typeface="Calibri" pitchFamily="34" charset="0"/>
                <a:cs typeface="Calibri" pitchFamily="34" charset="0"/>
              </a:rPr>
              <a:t>		-Test experts also have full access to the underlying test 	and object properties via an  integrated  scripting and debugging environment.</a:t>
            </a:r>
          </a:p>
          <a:p>
            <a:pPr>
              <a:buNone/>
            </a:pPr>
            <a:endParaRPr lang="en-US" sz="2400" dirty="0" smtClean="0">
              <a:latin typeface="Calibri" pitchFamily="34" charset="0"/>
              <a:cs typeface="Calibri" pitchFamily="34" charset="0"/>
            </a:endParaRPr>
          </a:p>
          <a:p>
            <a:endParaRPr lang="en-US" sz="2400" b="1" dirty="0" smtClean="0"/>
          </a:p>
          <a:p>
            <a:endParaRPr lang="en-US" dirty="0" smtClean="0"/>
          </a:p>
          <a:p>
            <a:endParaRPr lang="th-TH"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en-US" dirty="0" smtClean="0"/>
              <a:t>HP Quality Center software</a:t>
            </a:r>
            <a:endParaRPr lang="th-TH" dirty="0"/>
          </a:p>
        </p:txBody>
      </p:sp>
      <p:sp>
        <p:nvSpPr>
          <p:cNvPr id="3" name="ตัวยึดเนื้อหา 2"/>
          <p:cNvSpPr>
            <a:spLocks noGrp="1"/>
          </p:cNvSpPr>
          <p:nvPr>
            <p:ph idx="1"/>
          </p:nvPr>
        </p:nvSpPr>
        <p:spPr/>
        <p:txBody>
          <a:bodyPr>
            <a:normAutofit lnSpcReduction="10000"/>
          </a:bodyPr>
          <a:lstStyle/>
          <a:p>
            <a:r>
              <a:rPr lang="en-US" sz="2600" dirty="0" smtClean="0">
                <a:latin typeface="Calibri" pitchFamily="34" charset="0"/>
                <a:cs typeface="Calibri" pitchFamily="34" charset="0"/>
              </a:rPr>
              <a:t>HP Quality Center software is also part of the HP Quality product center for software quality assurance. Available in three versions, HP Quality Center software is web-based software used for global application testing.  </a:t>
            </a:r>
          </a:p>
          <a:p>
            <a:endParaRPr lang="en-US" sz="2600" dirty="0" smtClean="0">
              <a:latin typeface="Calibri" pitchFamily="34" charset="0"/>
              <a:cs typeface="Calibri" pitchFamily="34" charset="0"/>
            </a:endParaRPr>
          </a:p>
          <a:p>
            <a:r>
              <a:rPr lang="en-US" sz="2600" dirty="0" smtClean="0">
                <a:latin typeface="Calibri" pitchFamily="34" charset="0"/>
                <a:cs typeface="Calibri" pitchFamily="34" charset="0"/>
              </a:rPr>
              <a:t>The Starter Edition is for entry-level software quality assurance organizations. </a:t>
            </a:r>
          </a:p>
          <a:p>
            <a:pPr>
              <a:buNone/>
            </a:pPr>
            <a:endParaRPr lang="en-US" sz="2600" dirty="0" smtClean="0">
              <a:latin typeface="Calibri" pitchFamily="34" charset="0"/>
              <a:cs typeface="Calibri" pitchFamily="34" charset="0"/>
            </a:endParaRPr>
          </a:p>
          <a:p>
            <a:r>
              <a:rPr lang="en-US" sz="2600" dirty="0" smtClean="0">
                <a:latin typeface="Calibri" pitchFamily="34" charset="0"/>
                <a:cs typeface="Calibri" pitchFamily="34" charset="0"/>
              </a:rPr>
              <a:t>The Enterprise version, originally called Mercury Test Director for Quality Center, is for quality assurance organizations that are managing medium to large releases. </a:t>
            </a:r>
          </a:p>
          <a:p>
            <a:endParaRPr lang="en-US" b="1" dirty="0" smtClean="0"/>
          </a:p>
          <a:p>
            <a:endParaRPr lang="th-TH"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รูปภาพ 3" descr="service.jpg"/>
          <p:cNvPicPr>
            <a:picLocks noChangeAspect="1"/>
          </p:cNvPicPr>
          <p:nvPr/>
        </p:nvPicPr>
        <p:blipFill>
          <a:blip r:embed="rId2" cstate="print"/>
          <a:stretch>
            <a:fillRect/>
          </a:stretch>
        </p:blipFill>
        <p:spPr>
          <a:xfrm>
            <a:off x="3929058" y="3143248"/>
            <a:ext cx="4579934" cy="3434951"/>
          </a:xfrm>
          <a:prstGeom prst="rect">
            <a:avLst/>
          </a:prstGeom>
          <a:effectLst>
            <a:softEdge rad="317500"/>
          </a:effectLst>
        </p:spPr>
      </p:pic>
      <p:sp>
        <p:nvSpPr>
          <p:cNvPr id="2" name="ชื่อเรื่อง 1"/>
          <p:cNvSpPr>
            <a:spLocks noGrp="1"/>
          </p:cNvSpPr>
          <p:nvPr>
            <p:ph type="title"/>
          </p:nvPr>
        </p:nvSpPr>
        <p:spPr/>
        <p:txBody>
          <a:bodyPr/>
          <a:lstStyle/>
          <a:p>
            <a:r>
              <a:rPr lang="en-US" dirty="0" smtClean="0"/>
              <a:t>HP Service Test software</a:t>
            </a:r>
            <a:endParaRPr lang="en-US" dirty="0"/>
          </a:p>
        </p:txBody>
      </p:sp>
      <p:sp>
        <p:nvSpPr>
          <p:cNvPr id="3" name="ตัวยึดเนื้อหา 2"/>
          <p:cNvSpPr>
            <a:spLocks noGrp="1"/>
          </p:cNvSpPr>
          <p:nvPr>
            <p:ph idx="1"/>
          </p:nvPr>
        </p:nvSpPr>
        <p:spPr/>
        <p:txBody>
          <a:bodyPr>
            <a:normAutofit/>
          </a:bodyPr>
          <a:lstStyle/>
          <a:p>
            <a:r>
              <a:rPr lang="en-US" sz="2800" dirty="0" smtClean="0">
                <a:latin typeface="Calibri" pitchFamily="34" charset="0"/>
                <a:cs typeface="Calibri" pitchFamily="34" charset="0"/>
              </a:rPr>
              <a:t>HP Service Test software provides automated functional testing of </a:t>
            </a:r>
            <a:r>
              <a:rPr lang="en-US" sz="2800" u="sng" dirty="0" smtClean="0">
                <a:latin typeface="Calibri" pitchFamily="34" charset="0"/>
                <a:cs typeface="Calibri" pitchFamily="34" charset="0"/>
                <a:hlinkClick r:id="rId3" tooltip="Service oriented architecture"/>
              </a:rPr>
              <a:t>Service oriented architecture</a:t>
            </a:r>
            <a:r>
              <a:rPr lang="en-US" sz="2800" dirty="0" smtClean="0">
                <a:latin typeface="Calibri" pitchFamily="34" charset="0"/>
                <a:cs typeface="Calibri" pitchFamily="34" charset="0"/>
              </a:rPr>
              <a:t> (SOA) services. </a:t>
            </a:r>
          </a:p>
          <a:p>
            <a:endParaRPr lang="en-US" b="1" dirty="0" smtClean="0"/>
          </a:p>
          <a:p>
            <a:endParaRPr lang="th-TH"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fontScale="90000"/>
          </a:bodyPr>
          <a:lstStyle/>
          <a:p>
            <a:r>
              <a:rPr lang="en-US" dirty="0" smtClean="0"/>
              <a:t>HP Software as a Service for HP Quality Center</a:t>
            </a:r>
            <a:endParaRPr lang="en-US" dirty="0"/>
          </a:p>
        </p:txBody>
      </p:sp>
      <p:sp>
        <p:nvSpPr>
          <p:cNvPr id="3" name="ตัวยึดเนื้อหา 2"/>
          <p:cNvSpPr>
            <a:spLocks noGrp="1"/>
          </p:cNvSpPr>
          <p:nvPr>
            <p:ph idx="1"/>
          </p:nvPr>
        </p:nvSpPr>
        <p:spPr/>
        <p:txBody>
          <a:bodyPr>
            <a:normAutofit/>
          </a:bodyPr>
          <a:lstStyle/>
          <a:p>
            <a:r>
              <a:rPr lang="en-US" sz="2400" dirty="0" smtClean="0">
                <a:latin typeface="Calibri" pitchFamily="34" charset="0"/>
                <a:cs typeface="Calibri" pitchFamily="34" charset="0"/>
              </a:rPr>
              <a:t>HP </a:t>
            </a:r>
            <a:r>
              <a:rPr lang="en-US" sz="2400" u="sng" dirty="0" smtClean="0">
                <a:latin typeface="Calibri" pitchFamily="34" charset="0"/>
                <a:cs typeface="Calibri" pitchFamily="34" charset="0"/>
                <a:hlinkClick r:id="rId2" tooltip="Software as a Service"/>
              </a:rPr>
              <a:t>Software as a Service</a:t>
            </a:r>
            <a:r>
              <a:rPr lang="en-US" sz="2400" dirty="0" smtClean="0">
                <a:latin typeface="Calibri" pitchFamily="34" charset="0"/>
                <a:cs typeface="Calibri" pitchFamily="34" charset="0"/>
              </a:rPr>
              <a:t> for HP Quality Center delivers hosted test management for organizations. </a:t>
            </a:r>
          </a:p>
          <a:p>
            <a:pPr>
              <a:buNone/>
            </a:pPr>
            <a:endParaRPr lang="en-US" sz="2400" dirty="0" smtClean="0">
              <a:latin typeface="Calibri" pitchFamily="34" charset="0"/>
              <a:cs typeface="Calibri" pitchFamily="34" charset="0"/>
            </a:endParaRPr>
          </a:p>
          <a:p>
            <a:r>
              <a:rPr lang="en-US" sz="2400" dirty="0" smtClean="0">
                <a:latin typeface="Calibri" pitchFamily="34" charset="0"/>
                <a:cs typeface="Calibri" pitchFamily="34" charset="0"/>
              </a:rPr>
              <a:t>As part of this service offering, HP installs HP Quality Center software in the HP data center, deploys the software in the customer environment, assists the customer with workflows and customizations, All services are delivered remotely. </a:t>
            </a:r>
          </a:p>
          <a:p>
            <a:endParaRPr lang="en-US" b="1" dirty="0" smtClean="0"/>
          </a:p>
          <a:p>
            <a:endParaRPr lang="th-TH"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en-US" dirty="0" smtClean="0"/>
              <a:t>Test Management</a:t>
            </a:r>
            <a:endParaRPr lang="th-TH" dirty="0"/>
          </a:p>
        </p:txBody>
      </p:sp>
      <p:sp>
        <p:nvSpPr>
          <p:cNvPr id="3" name="ตัวยึดเนื้อหา 2"/>
          <p:cNvSpPr>
            <a:spLocks noGrp="1"/>
          </p:cNvSpPr>
          <p:nvPr>
            <p:ph idx="1"/>
          </p:nvPr>
        </p:nvSpPr>
        <p:spPr/>
        <p:txBody>
          <a:bodyPr>
            <a:normAutofit fontScale="92500" lnSpcReduction="20000"/>
          </a:bodyPr>
          <a:lstStyle/>
          <a:p>
            <a:r>
              <a:rPr lang="en-US" sz="2800" b="1" i="1" dirty="0" smtClean="0">
                <a:solidFill>
                  <a:schemeClr val="accent2">
                    <a:lumMod val="75000"/>
                  </a:schemeClr>
                </a:solidFill>
                <a:latin typeface="Calibri" pitchFamily="34" charset="0"/>
                <a:cs typeface="Calibri" pitchFamily="34" charset="0"/>
              </a:rPr>
              <a:t>Test management </a:t>
            </a:r>
            <a:r>
              <a:rPr lang="en-US" sz="2800" dirty="0" smtClean="0">
                <a:latin typeface="Calibri" pitchFamily="34" charset="0"/>
                <a:cs typeface="Calibri" pitchFamily="34" charset="0"/>
              </a:rPr>
              <a:t>is the practice of organizing and controlling the process and artifacts required for the testing effort.</a:t>
            </a:r>
          </a:p>
          <a:p>
            <a:pPr>
              <a:buNone/>
            </a:pPr>
            <a:endParaRPr lang="en-US" sz="2800" dirty="0" smtClean="0">
              <a:latin typeface="Calibri" pitchFamily="34" charset="0"/>
              <a:cs typeface="Calibri" pitchFamily="34" charset="0"/>
            </a:endParaRPr>
          </a:p>
          <a:p>
            <a:pPr>
              <a:buFont typeface="Wingdings" pitchFamily="2" charset="2"/>
              <a:buChar char="§"/>
            </a:pPr>
            <a:r>
              <a:rPr lang="en-US" sz="2800" b="1" dirty="0" smtClean="0">
                <a:latin typeface="Calibri" pitchFamily="34" charset="0"/>
                <a:cs typeface="Calibri" pitchFamily="34" charset="0"/>
              </a:rPr>
              <a:t>Traditional tools used for test management include:</a:t>
            </a:r>
          </a:p>
          <a:p>
            <a:pPr lvl="0">
              <a:buFont typeface="Courier New" pitchFamily="49" charset="0"/>
              <a:buChar char="o"/>
            </a:pPr>
            <a:r>
              <a:rPr lang="en-US" sz="2800" dirty="0" smtClean="0">
                <a:latin typeface="Calibri" pitchFamily="34" charset="0"/>
                <a:cs typeface="Calibri" pitchFamily="34" charset="0"/>
              </a:rPr>
              <a:t>Pen and paper.</a:t>
            </a:r>
          </a:p>
          <a:p>
            <a:pPr lvl="0">
              <a:buFont typeface="Courier New" pitchFamily="49" charset="0"/>
              <a:buChar char="o"/>
            </a:pPr>
            <a:r>
              <a:rPr lang="en-US" sz="2800" dirty="0" smtClean="0">
                <a:latin typeface="Calibri" pitchFamily="34" charset="0"/>
                <a:cs typeface="Calibri" pitchFamily="34" charset="0"/>
              </a:rPr>
              <a:t>Word processors.</a:t>
            </a:r>
          </a:p>
          <a:p>
            <a:pPr lvl="0">
              <a:buFont typeface="Courier New" pitchFamily="49" charset="0"/>
              <a:buChar char="o"/>
            </a:pPr>
            <a:r>
              <a:rPr lang="en-US" sz="2800" dirty="0" smtClean="0">
                <a:latin typeface="Calibri" pitchFamily="34" charset="0"/>
                <a:cs typeface="Calibri" pitchFamily="34" charset="0"/>
              </a:rPr>
              <a:t>Spreadsheets.</a:t>
            </a:r>
          </a:p>
          <a:p>
            <a:pPr lvl="0">
              <a:buFont typeface="Courier New" pitchFamily="49" charset="0"/>
              <a:buChar char="o"/>
            </a:pPr>
            <a:endParaRPr lang="en-US" sz="2800" dirty="0" smtClean="0">
              <a:latin typeface="Calibri" pitchFamily="34" charset="0"/>
              <a:cs typeface="Calibri" pitchFamily="34" charset="0"/>
            </a:endParaRPr>
          </a:p>
          <a:p>
            <a:pPr lvl="0">
              <a:buFont typeface="Wingdings" pitchFamily="2" charset="2"/>
              <a:buChar char="§"/>
            </a:pPr>
            <a:r>
              <a:rPr lang="en-US" sz="2800" dirty="0" smtClean="0"/>
              <a:t>Larger testing efforts may use home-grown software test management  solutions, usually built  on spreadsheets or databases, or commercial test management applications  such as IBM® Rational® Clear Quest® Test Manager or Mercury Test Director.</a:t>
            </a:r>
            <a:endParaRPr lang="en-US" sz="2800" dirty="0" smtClean="0">
              <a:latin typeface="Calibri" pitchFamily="34" charset="0"/>
              <a:cs typeface="Calibri" pitchFamily="34" charset="0"/>
            </a:endParaRPr>
          </a:p>
          <a:p>
            <a:endParaRPr lang="th-TH" sz="3000" dirty="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214282" y="357166"/>
            <a:ext cx="7758138" cy="408068"/>
          </a:xfrm>
        </p:spPr>
        <p:txBody>
          <a:bodyPr>
            <a:noAutofit/>
          </a:bodyPr>
          <a:lstStyle/>
          <a:p>
            <a:r>
              <a:rPr lang="en-US" sz="3600" dirty="0" smtClean="0"/>
              <a:t>HP Software Professional Services for HP Application Lifecycle Management</a:t>
            </a:r>
            <a:endParaRPr lang="en-US" sz="3600" dirty="0"/>
          </a:p>
        </p:txBody>
      </p:sp>
      <p:sp>
        <p:nvSpPr>
          <p:cNvPr id="3" name="ตัวยึดเนื้อหา 2"/>
          <p:cNvSpPr>
            <a:spLocks noGrp="1"/>
          </p:cNvSpPr>
          <p:nvPr>
            <p:ph idx="1"/>
          </p:nvPr>
        </p:nvSpPr>
        <p:spPr/>
        <p:txBody>
          <a:bodyPr>
            <a:normAutofit/>
          </a:bodyPr>
          <a:lstStyle/>
          <a:p>
            <a:r>
              <a:rPr lang="en-US" sz="2400" dirty="0" smtClean="0">
                <a:latin typeface="Calibri" pitchFamily="34" charset="0"/>
                <a:cs typeface="Calibri" pitchFamily="34" charset="0"/>
              </a:rPr>
              <a:t>HP offers various professional services for application quality management, including HP Quality Management Center of Excellence Implementation Services. </a:t>
            </a:r>
          </a:p>
          <a:p>
            <a:endParaRPr lang="en-US" sz="2400" dirty="0" smtClean="0">
              <a:latin typeface="Calibri" pitchFamily="34" charset="0"/>
              <a:cs typeface="Calibri" pitchFamily="34" charset="0"/>
            </a:endParaRPr>
          </a:p>
          <a:p>
            <a:r>
              <a:rPr lang="en-US" sz="2400" dirty="0" smtClean="0">
                <a:latin typeface="Calibri" pitchFamily="34" charset="0"/>
                <a:cs typeface="Calibri" pitchFamily="34" charset="0"/>
              </a:rPr>
              <a:t>The HP Professional Services organization can provide assistance in the architecture, planning and implementation of a Quality Management Center of Excellence (</a:t>
            </a:r>
            <a:r>
              <a:rPr lang="en-US" sz="2400" dirty="0" err="1" smtClean="0">
                <a:latin typeface="Calibri" pitchFamily="34" charset="0"/>
                <a:cs typeface="Calibri" pitchFamily="34" charset="0"/>
              </a:rPr>
              <a:t>CoE</a:t>
            </a:r>
            <a:r>
              <a:rPr lang="en-US" sz="2400" dirty="0" smtClean="0">
                <a:latin typeface="Calibri" pitchFamily="34" charset="0"/>
                <a:cs typeface="Calibri" pitchFamily="34" charset="0"/>
              </a:rPr>
              <a:t>). </a:t>
            </a:r>
          </a:p>
          <a:p>
            <a:endParaRPr lang="en-US" b="1" dirty="0" smtClean="0"/>
          </a:p>
          <a:p>
            <a:endParaRPr lang="th-TH"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fontScale="90000"/>
          </a:bodyPr>
          <a:lstStyle/>
          <a:p>
            <a:r>
              <a:rPr lang="en-US" dirty="0" smtClean="0"/>
              <a:t/>
            </a:r>
            <a:br>
              <a:rPr lang="en-US" dirty="0" smtClean="0"/>
            </a:br>
            <a:r>
              <a:rPr lang="en-US" dirty="0" smtClean="0"/>
              <a:t>HP Test Data Management software</a:t>
            </a:r>
            <a:br>
              <a:rPr lang="en-US" dirty="0" smtClean="0"/>
            </a:br>
            <a:endParaRPr lang="th-TH" dirty="0"/>
          </a:p>
        </p:txBody>
      </p:sp>
      <p:sp>
        <p:nvSpPr>
          <p:cNvPr id="3" name="ตัวยึดเนื้อหา 2"/>
          <p:cNvSpPr>
            <a:spLocks noGrp="1"/>
          </p:cNvSpPr>
          <p:nvPr>
            <p:ph idx="1"/>
          </p:nvPr>
        </p:nvSpPr>
        <p:spPr/>
        <p:txBody>
          <a:bodyPr/>
          <a:lstStyle/>
          <a:p>
            <a:r>
              <a:rPr lang="en-US" sz="2400" dirty="0" smtClean="0"/>
              <a:t>HP Test Data Management software automates the process of collecting test data from live applications and combines masking and automated data extraction. </a:t>
            </a:r>
          </a:p>
          <a:p>
            <a:pPr>
              <a:buNone/>
            </a:pPr>
            <a:endParaRPr lang="th-TH" dirty="0"/>
          </a:p>
        </p:txBody>
      </p:sp>
      <p:pic>
        <p:nvPicPr>
          <p:cNvPr id="4" name="รูปภาพ 3" descr="after-service.jpg"/>
          <p:cNvPicPr>
            <a:picLocks noChangeAspect="1"/>
          </p:cNvPicPr>
          <p:nvPr/>
        </p:nvPicPr>
        <p:blipFill>
          <a:blip r:embed="rId2" cstate="print"/>
          <a:stretch>
            <a:fillRect/>
          </a:stretch>
        </p:blipFill>
        <p:spPr>
          <a:xfrm>
            <a:off x="857224" y="3357562"/>
            <a:ext cx="7444129" cy="3143272"/>
          </a:xfrm>
          <a:prstGeom prst="rect">
            <a:avLst/>
          </a:prstGeom>
          <a:effectLst>
            <a:softEdge rad="63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strVal val="#ppt_w*0.7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รูปภาพ 3" descr="Cartoon Electronics 0046.jpg"/>
          <p:cNvPicPr>
            <a:picLocks noChangeAspect="1"/>
          </p:cNvPicPr>
          <p:nvPr/>
        </p:nvPicPr>
        <p:blipFill>
          <a:blip r:embed="rId2" cstate="print"/>
          <a:stretch>
            <a:fillRect/>
          </a:stretch>
        </p:blipFill>
        <p:spPr>
          <a:xfrm>
            <a:off x="3500430" y="2714620"/>
            <a:ext cx="4664663" cy="3552859"/>
          </a:xfrm>
          <a:prstGeom prst="rect">
            <a:avLst/>
          </a:prstGeom>
        </p:spPr>
      </p:pic>
      <p:sp>
        <p:nvSpPr>
          <p:cNvPr id="3" name="ตัวยึดเนื้อหา 2"/>
          <p:cNvSpPr>
            <a:spLocks noGrp="1"/>
          </p:cNvSpPr>
          <p:nvPr>
            <p:ph idx="1"/>
          </p:nvPr>
        </p:nvSpPr>
        <p:spPr>
          <a:xfrm>
            <a:off x="214282" y="1714488"/>
            <a:ext cx="8229600" cy="4625609"/>
          </a:xfrm>
        </p:spPr>
        <p:txBody>
          <a:bodyPr/>
          <a:lstStyle/>
          <a:p>
            <a:pPr>
              <a:buNone/>
            </a:pPr>
            <a:r>
              <a:rPr lang="en-US" sz="6600" i="1" dirty="0" smtClean="0"/>
              <a:t>IBM Rational Quality </a:t>
            </a:r>
          </a:p>
          <a:p>
            <a:pPr>
              <a:buNone/>
            </a:pPr>
            <a:r>
              <a:rPr lang="en-US" sz="6600" i="1" dirty="0" smtClean="0"/>
              <a:t>Manager.</a:t>
            </a:r>
            <a:endParaRPr lang="th-TH" sz="66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fontScale="90000"/>
          </a:bodyPr>
          <a:lstStyle/>
          <a:p>
            <a:r>
              <a:rPr lang="en-US" dirty="0" smtClean="0"/>
              <a:t/>
            </a:r>
            <a:br>
              <a:rPr lang="en-US" dirty="0" smtClean="0"/>
            </a:br>
            <a:r>
              <a:rPr lang="en-US" dirty="0" smtClean="0"/>
              <a:t/>
            </a:r>
            <a:br>
              <a:rPr lang="en-US" dirty="0" smtClean="0"/>
            </a:br>
            <a:r>
              <a:rPr lang="en-US" sz="4800" dirty="0" smtClean="0"/>
              <a:t>IBM Rational Quality Manager </a:t>
            </a:r>
            <a:r>
              <a:rPr lang="th-TH" dirty="0" smtClean="0"/>
              <a:t/>
            </a:r>
            <a:br>
              <a:rPr lang="th-TH" dirty="0" smtClean="0"/>
            </a:br>
            <a:r>
              <a:rPr lang="en-US" dirty="0" smtClean="0"/>
              <a:t/>
            </a:r>
            <a:br>
              <a:rPr lang="en-US" dirty="0" smtClean="0"/>
            </a:br>
            <a:endParaRPr lang="th-TH" dirty="0"/>
          </a:p>
        </p:txBody>
      </p:sp>
      <p:sp>
        <p:nvSpPr>
          <p:cNvPr id="3" name="ตัวยึดเนื้อหา 2"/>
          <p:cNvSpPr>
            <a:spLocks noGrp="1"/>
          </p:cNvSpPr>
          <p:nvPr>
            <p:ph idx="1"/>
          </p:nvPr>
        </p:nvSpPr>
        <p:spPr/>
        <p:txBody>
          <a:bodyPr>
            <a:normAutofit/>
          </a:bodyPr>
          <a:lstStyle/>
          <a:p>
            <a:r>
              <a:rPr lang="en-US" sz="2800" b="1" dirty="0" smtClean="0">
                <a:latin typeface="Calibri" pitchFamily="34" charset="0"/>
                <a:cs typeface="Calibri" pitchFamily="34" charset="0"/>
              </a:rPr>
              <a:t>IBM Rational Quality Manager</a:t>
            </a:r>
            <a:r>
              <a:rPr lang="en-US" sz="2800" dirty="0" smtClean="0">
                <a:latin typeface="Calibri" pitchFamily="34" charset="0"/>
                <a:cs typeface="Calibri" pitchFamily="34" charset="0"/>
              </a:rPr>
              <a:t> :</a:t>
            </a:r>
          </a:p>
          <a:p>
            <a:pPr>
              <a:buNone/>
            </a:pPr>
            <a:r>
              <a:rPr lang="en-US" sz="2800" dirty="0" smtClean="0">
                <a:latin typeface="Calibri" pitchFamily="34" charset="0"/>
                <a:cs typeface="Calibri" pitchFamily="34" charset="0"/>
              </a:rPr>
              <a:t>	</a:t>
            </a:r>
            <a:r>
              <a:rPr lang="en-US" sz="2200" dirty="0" smtClean="0">
                <a:latin typeface="Calibri" pitchFamily="34" charset="0"/>
                <a:cs typeface="Calibri" pitchFamily="34" charset="0"/>
              </a:rPr>
              <a:t>provides  a </a:t>
            </a:r>
            <a:r>
              <a:rPr lang="en-US" sz="2200" u="sng" dirty="0" smtClean="0">
                <a:latin typeface="Calibri" pitchFamily="34" charset="0"/>
                <a:cs typeface="Calibri" pitchFamily="34" charset="0"/>
                <a:hlinkClick r:id="rId2" tooltip="Collaboration software"/>
              </a:rPr>
              <a:t>collaborative</a:t>
            </a:r>
            <a:r>
              <a:rPr lang="en-US" sz="2200" dirty="0" smtClean="0">
                <a:latin typeface="Calibri" pitchFamily="34" charset="0"/>
                <a:cs typeface="Calibri" pitchFamily="34" charset="0"/>
              </a:rPr>
              <a:t> </a:t>
            </a:r>
            <a:r>
              <a:rPr lang="en-US" sz="2200" u="sng" dirty="0" smtClean="0">
                <a:latin typeface="Calibri" pitchFamily="34" charset="0"/>
                <a:cs typeface="Calibri" pitchFamily="34" charset="0"/>
                <a:hlinkClick r:id="rId3" tooltip="Application lifecycle management"/>
              </a:rPr>
              <a:t>application lifecycle management</a:t>
            </a:r>
            <a:r>
              <a:rPr lang="en-US" sz="2200" dirty="0" smtClean="0">
                <a:latin typeface="Calibri" pitchFamily="34" charset="0"/>
                <a:cs typeface="Calibri" pitchFamily="34" charset="0"/>
              </a:rPr>
              <a:t> environment for </a:t>
            </a:r>
            <a:r>
              <a:rPr lang="en-US" sz="2200" u="sng" dirty="0" smtClean="0">
                <a:latin typeface="Calibri" pitchFamily="34" charset="0"/>
                <a:cs typeface="Calibri" pitchFamily="34" charset="0"/>
                <a:hlinkClick r:id="rId4" tooltip="Test planning"/>
              </a:rPr>
              <a:t>test planning</a:t>
            </a:r>
            <a:r>
              <a:rPr lang="en-US" sz="2200" dirty="0" smtClean="0">
                <a:latin typeface="Calibri" pitchFamily="34" charset="0"/>
                <a:cs typeface="Calibri" pitchFamily="34" charset="0"/>
              </a:rPr>
              <a:t>, construction, and execution.</a:t>
            </a:r>
          </a:p>
          <a:p>
            <a:pPr>
              <a:buNone/>
            </a:pPr>
            <a:endParaRPr lang="en-US" sz="2200" dirty="0" smtClean="0">
              <a:latin typeface="Calibri" pitchFamily="34" charset="0"/>
              <a:cs typeface="Calibri" pitchFamily="34" charset="0"/>
            </a:endParaRPr>
          </a:p>
          <a:p>
            <a:r>
              <a:rPr lang="en-US" sz="2200" dirty="0" smtClean="0">
                <a:latin typeface="Calibri" pitchFamily="34" charset="0"/>
                <a:cs typeface="Calibri" pitchFamily="34" charset="0"/>
              </a:rPr>
              <a:t>enables </a:t>
            </a:r>
            <a:r>
              <a:rPr lang="en-US" sz="2200" u="sng" dirty="0" smtClean="0">
                <a:latin typeface="Calibri" pitchFamily="34" charset="0"/>
                <a:cs typeface="Calibri" pitchFamily="34" charset="0"/>
                <a:hlinkClick r:id="rId5" tooltip="Quality assurance"/>
              </a:rPr>
              <a:t>quality assurance</a:t>
            </a:r>
            <a:r>
              <a:rPr lang="en-US" sz="2200" dirty="0" smtClean="0">
                <a:latin typeface="Calibri" pitchFamily="34" charset="0"/>
                <a:cs typeface="Calibri" pitchFamily="34" charset="0"/>
              </a:rPr>
              <a:t> teams to track all aspects of the quality assurance effort. </a:t>
            </a:r>
          </a:p>
          <a:p>
            <a:pPr>
              <a:buNone/>
            </a:pPr>
            <a:endParaRPr lang="en-US" sz="2800" dirty="0" smtClean="0">
              <a:latin typeface="Calibri" pitchFamily="34" charset="0"/>
              <a:cs typeface="Calibri" pitchFamily="34" charset="0"/>
            </a:endParaRPr>
          </a:p>
          <a:p>
            <a:r>
              <a:rPr lang="en-US" sz="2200" dirty="0" smtClean="0">
                <a:latin typeface="Calibri" pitchFamily="34" charset="0"/>
                <a:cs typeface="Calibri" pitchFamily="34" charset="0"/>
              </a:rPr>
              <a:t>Rational Quality Manager further includes modules for </a:t>
            </a:r>
            <a:r>
              <a:rPr lang="en-US" sz="2200" u="sng" dirty="0" smtClean="0">
                <a:latin typeface="Calibri" pitchFamily="34" charset="0"/>
                <a:cs typeface="Calibri" pitchFamily="34" charset="0"/>
                <a:hlinkClick r:id="rId6" tooltip="Requirements management"/>
              </a:rPr>
              <a:t>requirements management</a:t>
            </a:r>
            <a:r>
              <a:rPr lang="en-US" sz="2200" dirty="0" smtClean="0">
                <a:latin typeface="Calibri" pitchFamily="34" charset="0"/>
                <a:cs typeface="Calibri" pitchFamily="34" charset="0"/>
              </a:rPr>
              <a:t>, manual test authoring and execution, test lab management, test execution, reporting and defect management.</a:t>
            </a:r>
          </a:p>
          <a:p>
            <a:endParaRPr lang="th-TH" sz="2800" dirty="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fontScale="90000"/>
          </a:bodyPr>
          <a:lstStyle/>
          <a:p>
            <a:r>
              <a:rPr lang="en-US" dirty="0" smtClean="0"/>
              <a:t/>
            </a:r>
            <a:br>
              <a:rPr lang="en-US" dirty="0" smtClean="0"/>
            </a:br>
            <a:r>
              <a:rPr lang="en-US" dirty="0" smtClean="0"/>
              <a:t>Requirements</a:t>
            </a:r>
            <a:br>
              <a:rPr lang="en-US" dirty="0" smtClean="0"/>
            </a:br>
            <a:endParaRPr lang="th-TH" dirty="0"/>
          </a:p>
        </p:txBody>
      </p:sp>
      <p:sp>
        <p:nvSpPr>
          <p:cNvPr id="3" name="ตัวยึดเนื้อหา 2"/>
          <p:cNvSpPr>
            <a:spLocks noGrp="1"/>
          </p:cNvSpPr>
          <p:nvPr>
            <p:ph idx="1"/>
          </p:nvPr>
        </p:nvSpPr>
        <p:spPr/>
        <p:txBody>
          <a:bodyPr>
            <a:normAutofit/>
          </a:bodyPr>
          <a:lstStyle/>
          <a:p>
            <a:r>
              <a:rPr lang="en-US" sz="2300" dirty="0" smtClean="0">
                <a:latin typeface="Calibri" pitchFamily="34" charset="0"/>
                <a:cs typeface="Calibri" pitchFamily="34" charset="0"/>
              </a:rPr>
              <a:t>Requirements are a key input to the </a:t>
            </a:r>
            <a:r>
              <a:rPr lang="en-US" sz="2300" u="sng" dirty="0" smtClean="0">
                <a:latin typeface="Calibri" pitchFamily="34" charset="0"/>
                <a:cs typeface="Calibri" pitchFamily="34" charset="0"/>
                <a:hlinkClick r:id="rId2" tooltip="Quality assurance"/>
              </a:rPr>
              <a:t>quality assurance</a:t>
            </a:r>
            <a:r>
              <a:rPr lang="en-US" sz="2300" dirty="0" smtClean="0">
                <a:latin typeface="Calibri" pitchFamily="34" charset="0"/>
                <a:cs typeface="Calibri" pitchFamily="34" charset="0"/>
              </a:rPr>
              <a:t> process. </a:t>
            </a:r>
          </a:p>
          <a:p>
            <a:r>
              <a:rPr lang="en-US" sz="2300" dirty="0" smtClean="0">
                <a:latin typeface="Calibri" pitchFamily="34" charset="0"/>
                <a:cs typeface="Calibri" pitchFamily="34" charset="0"/>
              </a:rPr>
              <a:t>IBM Rational Quality Manager provides two requirements management options:</a:t>
            </a:r>
          </a:p>
          <a:p>
            <a:pPr>
              <a:buNone/>
            </a:pPr>
            <a:endParaRPr lang="en-US" sz="2300" dirty="0" smtClean="0">
              <a:latin typeface="Calibri" pitchFamily="34" charset="0"/>
              <a:cs typeface="Calibri" pitchFamily="34" charset="0"/>
            </a:endParaRPr>
          </a:p>
          <a:p>
            <a:pPr>
              <a:buFont typeface="Arial" pitchFamily="34" charset="0"/>
              <a:buChar char="•"/>
            </a:pPr>
            <a:r>
              <a:rPr lang="en-US" sz="2200" dirty="0" smtClean="0">
                <a:latin typeface="Calibri" pitchFamily="34" charset="0"/>
                <a:cs typeface="Calibri" pitchFamily="34" charset="0"/>
              </a:rPr>
              <a:t>1. IBM Rational Quality Manager can integrate to external requirements management systems such as </a:t>
            </a:r>
            <a:r>
              <a:rPr lang="en-US" sz="2200" u="sng" dirty="0" smtClean="0">
                <a:latin typeface="Calibri" pitchFamily="34" charset="0"/>
                <a:cs typeface="Calibri" pitchFamily="34" charset="0"/>
                <a:hlinkClick r:id="rId3" tooltip="Telelogic"/>
              </a:rPr>
              <a:t>Rational DOORS</a:t>
            </a:r>
            <a:r>
              <a:rPr lang="en-US" sz="2200" dirty="0" smtClean="0">
                <a:latin typeface="Calibri" pitchFamily="34" charset="0"/>
                <a:cs typeface="Calibri" pitchFamily="34" charset="0"/>
              </a:rPr>
              <a:t>, </a:t>
            </a:r>
            <a:r>
              <a:rPr lang="en-US" sz="2200" u="sng" dirty="0" smtClean="0">
                <a:latin typeface="Calibri" pitchFamily="34" charset="0"/>
                <a:cs typeface="Calibri" pitchFamily="34" charset="0"/>
                <a:hlinkClick r:id="rId4" tooltip="Rational RequisitePro (page does not exist)"/>
              </a:rPr>
              <a:t>Rational </a:t>
            </a:r>
            <a:r>
              <a:rPr lang="en-US" sz="2200" u="sng" dirty="0" err="1" smtClean="0">
                <a:latin typeface="Calibri" pitchFamily="34" charset="0"/>
                <a:cs typeface="Calibri" pitchFamily="34" charset="0"/>
                <a:hlinkClick r:id="rId4" tooltip="Rational RequisitePro (page does not exist)"/>
              </a:rPr>
              <a:t>RequisitePro</a:t>
            </a:r>
            <a:r>
              <a:rPr lang="en-US" sz="2200" dirty="0" smtClean="0">
                <a:latin typeface="Calibri" pitchFamily="34" charset="0"/>
                <a:cs typeface="Calibri" pitchFamily="34" charset="0"/>
              </a:rPr>
              <a:t> and Rational Requirements Composer. </a:t>
            </a:r>
          </a:p>
          <a:p>
            <a:pPr>
              <a:buFont typeface="Arial" pitchFamily="34" charset="0"/>
              <a:buChar char="•"/>
            </a:pPr>
            <a:endParaRPr lang="en-US" sz="2200" dirty="0" smtClean="0">
              <a:latin typeface="Calibri" pitchFamily="34" charset="0"/>
              <a:cs typeface="Calibri" pitchFamily="34" charset="0"/>
            </a:endParaRPr>
          </a:p>
          <a:p>
            <a:pPr>
              <a:buFont typeface="Arial" pitchFamily="34" charset="0"/>
              <a:buChar char="•"/>
            </a:pPr>
            <a:r>
              <a:rPr lang="en-US" sz="2200" dirty="0" smtClean="0">
                <a:latin typeface="Calibri" pitchFamily="34" charset="0"/>
                <a:cs typeface="Calibri" pitchFamily="34" charset="0"/>
              </a:rPr>
              <a:t>2.</a:t>
            </a:r>
            <a:r>
              <a:rPr lang="en-US" sz="2400" dirty="0" smtClean="0">
                <a:latin typeface="Calibri" pitchFamily="34" charset="0"/>
                <a:cs typeface="Calibri" pitchFamily="34" charset="0"/>
              </a:rPr>
              <a:t> Rational Quality Manager establishes live links to the external requirements. Alternatively, Rational Quality Manager contains its own requirements management facility. </a:t>
            </a:r>
            <a:endParaRPr lang="th-TH" sz="2200" dirty="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fontScale="90000"/>
          </a:bodyPr>
          <a:lstStyle/>
          <a:p>
            <a:r>
              <a:rPr lang="en-US" dirty="0" smtClean="0"/>
              <a:t/>
            </a:r>
            <a:br>
              <a:rPr lang="en-US" dirty="0" smtClean="0"/>
            </a:br>
            <a:r>
              <a:rPr lang="en-US" dirty="0" smtClean="0"/>
              <a:t>Test Plan</a:t>
            </a:r>
            <a:br>
              <a:rPr lang="en-US" dirty="0" smtClean="0"/>
            </a:br>
            <a:endParaRPr lang="th-TH" dirty="0"/>
          </a:p>
        </p:txBody>
      </p:sp>
      <p:sp>
        <p:nvSpPr>
          <p:cNvPr id="3" name="ตัวยึดเนื้อหา 2"/>
          <p:cNvSpPr>
            <a:spLocks noGrp="1"/>
          </p:cNvSpPr>
          <p:nvPr>
            <p:ph idx="1"/>
          </p:nvPr>
        </p:nvSpPr>
        <p:spPr/>
        <p:txBody>
          <a:bodyPr/>
          <a:lstStyle/>
          <a:p>
            <a:r>
              <a:rPr lang="en-US" sz="3000" dirty="0" smtClean="0">
                <a:latin typeface="Calibri" pitchFamily="34" charset="0"/>
                <a:cs typeface="Calibri" pitchFamily="34" charset="0"/>
              </a:rPr>
              <a:t>The test plan is the central artifact in Rational Quality Manager and contains both static and dynamic information regarding the quality assurance effort. Some of the static information gathered includes Business Objectives, Test Objectives, Test Team, Entry and Exit Criteria.</a:t>
            </a:r>
          </a:p>
          <a:p>
            <a:endParaRPr lang="th-TH"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fontScale="90000"/>
          </a:bodyPr>
          <a:lstStyle/>
          <a:p>
            <a:r>
              <a:rPr lang="en-US" dirty="0" smtClean="0"/>
              <a:t/>
            </a:r>
            <a:br>
              <a:rPr lang="en-US" dirty="0" smtClean="0"/>
            </a:br>
            <a:r>
              <a:rPr lang="en-US" dirty="0" smtClean="0"/>
              <a:t>Test Cases</a:t>
            </a:r>
            <a:br>
              <a:rPr lang="en-US" dirty="0" smtClean="0"/>
            </a:br>
            <a:endParaRPr lang="th-TH" dirty="0"/>
          </a:p>
        </p:txBody>
      </p:sp>
      <p:sp>
        <p:nvSpPr>
          <p:cNvPr id="3" name="ตัวยึดเนื้อหา 2"/>
          <p:cNvSpPr>
            <a:spLocks noGrp="1"/>
          </p:cNvSpPr>
          <p:nvPr>
            <p:ph idx="1"/>
          </p:nvPr>
        </p:nvSpPr>
        <p:spPr/>
        <p:txBody>
          <a:bodyPr/>
          <a:lstStyle/>
          <a:p>
            <a:r>
              <a:rPr lang="en-US" dirty="0" smtClean="0"/>
              <a:t>T</a:t>
            </a:r>
            <a:r>
              <a:rPr lang="en-US" sz="3000" dirty="0" smtClean="0">
                <a:latin typeface="Calibri" pitchFamily="34" charset="0"/>
                <a:cs typeface="Calibri" pitchFamily="34" charset="0"/>
              </a:rPr>
              <a:t>est cases are the single most important element of the test plan. </a:t>
            </a:r>
          </a:p>
          <a:p>
            <a:endParaRPr lang="en-US" sz="3000" dirty="0" smtClean="0">
              <a:latin typeface="Calibri" pitchFamily="34" charset="0"/>
              <a:cs typeface="Calibri" pitchFamily="34" charset="0"/>
            </a:endParaRPr>
          </a:p>
          <a:p>
            <a:r>
              <a:rPr lang="en-US" sz="3000" dirty="0" smtClean="0">
                <a:latin typeface="Calibri" pitchFamily="34" charset="0"/>
                <a:cs typeface="Calibri" pitchFamily="34" charset="0"/>
              </a:rPr>
              <a:t>The test case defines the what, where, why and how of a test.</a:t>
            </a:r>
          </a:p>
          <a:p>
            <a:endParaRPr lang="en-US" sz="3000" dirty="0" smtClean="0">
              <a:latin typeface="Calibri" pitchFamily="34" charset="0"/>
              <a:cs typeface="Calibri" pitchFamily="34" charset="0"/>
            </a:endParaRPr>
          </a:p>
          <a:p>
            <a:r>
              <a:rPr lang="en-US" sz="3000" dirty="0" smtClean="0">
                <a:latin typeface="Calibri" pitchFamily="34" charset="0"/>
                <a:cs typeface="Calibri" pitchFamily="34" charset="0"/>
              </a:rPr>
              <a:t>Specifically, what is to be tested, on which platforms it is to be tested, the purpose of the test and how the test will be executed. </a:t>
            </a:r>
          </a:p>
          <a:p>
            <a:endParaRPr lang="th-TH"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fontScale="90000"/>
          </a:bodyPr>
          <a:lstStyle/>
          <a:p>
            <a:r>
              <a:rPr lang="en-US" dirty="0" smtClean="0"/>
              <a:t/>
            </a:r>
            <a:br>
              <a:rPr lang="en-US" dirty="0" smtClean="0"/>
            </a:br>
            <a:r>
              <a:rPr lang="en-US" dirty="0" smtClean="0"/>
              <a:t>Test Lab Assets</a:t>
            </a:r>
            <a:br>
              <a:rPr lang="en-US" dirty="0" smtClean="0"/>
            </a:br>
            <a:endParaRPr lang="th-TH" dirty="0"/>
          </a:p>
        </p:txBody>
      </p:sp>
      <p:sp>
        <p:nvSpPr>
          <p:cNvPr id="3" name="ตัวยึดเนื้อหา 2"/>
          <p:cNvSpPr>
            <a:spLocks noGrp="1"/>
          </p:cNvSpPr>
          <p:nvPr>
            <p:ph idx="1"/>
          </p:nvPr>
        </p:nvSpPr>
        <p:spPr/>
        <p:txBody>
          <a:bodyPr>
            <a:normAutofit fontScale="92500" lnSpcReduction="10000"/>
          </a:bodyPr>
          <a:lstStyle/>
          <a:p>
            <a:r>
              <a:rPr lang="en-US" sz="3100" dirty="0" smtClean="0">
                <a:latin typeface="Calibri" pitchFamily="34" charset="0"/>
                <a:cs typeface="Calibri" pitchFamily="34" charset="0"/>
              </a:rPr>
              <a:t>Test lab management involves the tracking of test lab assets and their configurations, provisioning of test lab assets and scheduling of test lab assets. </a:t>
            </a:r>
          </a:p>
          <a:p>
            <a:pPr>
              <a:buNone/>
            </a:pPr>
            <a:endParaRPr lang="en-US" sz="3100" dirty="0" smtClean="0">
              <a:latin typeface="Calibri" pitchFamily="34" charset="0"/>
              <a:cs typeface="Calibri" pitchFamily="34" charset="0"/>
            </a:endParaRPr>
          </a:p>
          <a:p>
            <a:r>
              <a:rPr lang="en-US" sz="3100" dirty="0" smtClean="0">
                <a:latin typeface="Calibri" pitchFamily="34" charset="0"/>
                <a:cs typeface="Calibri" pitchFamily="34" charset="0"/>
              </a:rPr>
              <a:t>Rational Quality Manager provides a basic lab management capability as a standard feature and also offers additional functionality from Rational Test Lab Manager for additional lab management functionality, such as integrations to automated lab discovery and provisioning tools from IBM Tivoli.</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fontScale="90000"/>
          </a:bodyPr>
          <a:lstStyle/>
          <a:p>
            <a:r>
              <a:rPr lang="en-US" dirty="0" smtClean="0"/>
              <a:t/>
            </a:r>
            <a:br>
              <a:rPr lang="en-US" dirty="0" smtClean="0"/>
            </a:br>
            <a:r>
              <a:rPr lang="en-US" dirty="0" smtClean="0"/>
              <a:t>Defects</a:t>
            </a:r>
            <a:br>
              <a:rPr lang="en-US" dirty="0" smtClean="0"/>
            </a:br>
            <a:endParaRPr lang="th-TH" dirty="0"/>
          </a:p>
        </p:txBody>
      </p:sp>
      <p:sp>
        <p:nvSpPr>
          <p:cNvPr id="3" name="ตัวยึดเนื้อหา 2"/>
          <p:cNvSpPr>
            <a:spLocks noGrp="1"/>
          </p:cNvSpPr>
          <p:nvPr>
            <p:ph idx="1"/>
          </p:nvPr>
        </p:nvSpPr>
        <p:spPr>
          <a:xfrm>
            <a:off x="428596" y="1714488"/>
            <a:ext cx="8229600" cy="4625609"/>
          </a:xfrm>
        </p:spPr>
        <p:txBody>
          <a:bodyPr/>
          <a:lstStyle/>
          <a:p>
            <a:r>
              <a:rPr lang="en-US" sz="2900" dirty="0" smtClean="0">
                <a:latin typeface="Calibri" pitchFamily="34" charset="0"/>
                <a:cs typeface="Calibri" pitchFamily="34" charset="0"/>
              </a:rPr>
              <a:t>Defect reports are one of the key outputs of the quality assurance process.</a:t>
            </a:r>
          </a:p>
          <a:p>
            <a:pPr>
              <a:buNone/>
            </a:pPr>
            <a:endParaRPr lang="en-US" sz="2900" dirty="0" smtClean="0">
              <a:latin typeface="Calibri" pitchFamily="34" charset="0"/>
              <a:cs typeface="Calibri" pitchFamily="34" charset="0"/>
            </a:endParaRPr>
          </a:p>
          <a:p>
            <a:r>
              <a:rPr lang="en-US" sz="2900" dirty="0" smtClean="0">
                <a:latin typeface="Calibri" pitchFamily="34" charset="0"/>
                <a:cs typeface="Calibri" pitchFamily="34" charset="0"/>
              </a:rPr>
              <a:t>Like requirements management, Rational Quality Manager offers the ability to manage defects natively, within the Rational Quality Manager architecture or to establish links to external issue tracking solutions such as Rational Clear Quest and Rational Team Concert.</a:t>
            </a:r>
          </a:p>
          <a:p>
            <a:endParaRPr lang="th-TH"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fontScale="90000"/>
          </a:bodyPr>
          <a:lstStyle/>
          <a:p>
            <a:r>
              <a:rPr lang="en-US" dirty="0" smtClean="0"/>
              <a:t/>
            </a:r>
            <a:br>
              <a:rPr lang="en-US" dirty="0" smtClean="0"/>
            </a:br>
            <a:r>
              <a:rPr lang="en-US" dirty="0" smtClean="0"/>
              <a:t>Reports</a:t>
            </a:r>
            <a:br>
              <a:rPr lang="en-US" dirty="0" smtClean="0"/>
            </a:br>
            <a:endParaRPr lang="th-TH" dirty="0"/>
          </a:p>
        </p:txBody>
      </p:sp>
      <p:sp>
        <p:nvSpPr>
          <p:cNvPr id="3" name="ตัวยึดเนื้อหา 2"/>
          <p:cNvSpPr>
            <a:spLocks noGrp="1"/>
          </p:cNvSpPr>
          <p:nvPr>
            <p:ph idx="1"/>
          </p:nvPr>
        </p:nvSpPr>
        <p:spPr/>
        <p:txBody>
          <a:bodyPr/>
          <a:lstStyle/>
          <a:p>
            <a:r>
              <a:rPr lang="en-US" sz="2800" dirty="0" smtClean="0">
                <a:latin typeface="Calibri" pitchFamily="34" charset="0"/>
                <a:cs typeface="Calibri" pitchFamily="34" charset="0"/>
              </a:rPr>
              <a:t>Rational Quality Manager offers a series of packaged reports for reporting on all aspects of the quality assurance process. </a:t>
            </a:r>
          </a:p>
          <a:p>
            <a:endParaRPr lang="en-US" sz="2800" dirty="0" smtClean="0">
              <a:latin typeface="Calibri" pitchFamily="34" charset="0"/>
              <a:cs typeface="Calibri" pitchFamily="34" charset="0"/>
            </a:endParaRPr>
          </a:p>
          <a:p>
            <a:r>
              <a:rPr lang="en-US" sz="2800" dirty="0" smtClean="0">
                <a:latin typeface="Calibri" pitchFamily="34" charset="0"/>
                <a:cs typeface="Calibri" pitchFamily="34" charset="0"/>
              </a:rPr>
              <a:t>With the v2.0 release, Rational Quality Manager has begun integrating new advanced reporting functionality which enables users to create and modify additional reports.</a:t>
            </a:r>
          </a:p>
          <a:p>
            <a:endParaRPr lang="th-TH"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ตัวยึดเนื้อหา 2"/>
          <p:cNvSpPr>
            <a:spLocks noGrp="1"/>
          </p:cNvSpPr>
          <p:nvPr>
            <p:ph idx="1"/>
          </p:nvPr>
        </p:nvSpPr>
        <p:spPr/>
        <p:txBody>
          <a:bodyPr>
            <a:normAutofit/>
          </a:bodyPr>
          <a:lstStyle/>
          <a:p>
            <a:pPr>
              <a:buNone/>
            </a:pPr>
            <a:endParaRPr lang="fr-CA" sz="7200" b="1" dirty="0" smtClean="0">
              <a:solidFill>
                <a:srgbClr val="FFC000"/>
              </a:solidFill>
              <a:latin typeface="Calibri" pitchFamily="34" charset="0"/>
              <a:cs typeface="Calibri" pitchFamily="34" charset="0"/>
            </a:endParaRPr>
          </a:p>
          <a:p>
            <a:pPr>
              <a:buNone/>
            </a:pPr>
            <a:r>
              <a:rPr lang="fr-CA" sz="7200" b="1" i="1" dirty="0" smtClean="0">
                <a:solidFill>
                  <a:srgbClr val="FFC000"/>
                </a:solidFill>
                <a:latin typeface="Calibri" pitchFamily="34" charset="0"/>
                <a:cs typeface="Calibri" pitchFamily="34" charset="0"/>
              </a:rPr>
              <a:t>What </a:t>
            </a:r>
            <a:r>
              <a:rPr lang="fr-CA" sz="7200" b="1" i="1" dirty="0" err="1" smtClean="0">
                <a:solidFill>
                  <a:srgbClr val="FFC000"/>
                </a:solidFill>
                <a:latin typeface="Calibri" pitchFamily="34" charset="0"/>
                <a:cs typeface="Calibri" pitchFamily="34" charset="0"/>
              </a:rPr>
              <a:t>is</a:t>
            </a:r>
            <a:r>
              <a:rPr lang="fr-CA" sz="7200" b="1" i="1" dirty="0" smtClean="0">
                <a:solidFill>
                  <a:srgbClr val="FFC000"/>
                </a:solidFill>
                <a:latin typeface="Calibri" pitchFamily="34" charset="0"/>
                <a:cs typeface="Calibri" pitchFamily="34" charset="0"/>
              </a:rPr>
              <a:t> Test management </a:t>
            </a:r>
            <a:r>
              <a:rPr lang="fr-CA" sz="7200" b="1" i="1" dirty="0" err="1" smtClean="0">
                <a:solidFill>
                  <a:srgbClr val="FFC000"/>
                </a:solidFill>
                <a:latin typeface="Calibri" pitchFamily="34" charset="0"/>
                <a:cs typeface="Calibri" pitchFamily="34" charset="0"/>
              </a:rPr>
              <a:t>tools</a:t>
            </a:r>
            <a:r>
              <a:rPr lang="fr-CA" sz="7200" b="1" i="1" dirty="0" smtClean="0">
                <a:solidFill>
                  <a:srgbClr val="FFC000"/>
                </a:solidFill>
                <a:latin typeface="Calibri" pitchFamily="34" charset="0"/>
                <a:cs typeface="Calibri" pitchFamily="34" charset="0"/>
              </a:rPr>
              <a:t>?</a:t>
            </a:r>
            <a:endParaRPr lang="th-TH" sz="7200" i="1" dirty="0">
              <a:solidFill>
                <a:srgbClr val="FFC000"/>
              </a:solidFill>
              <a:latin typeface="Calibri" pitchFamily="34" charset="0"/>
              <a:cs typeface="Calibri" pitchFamily="34" charset="0"/>
            </a:endParaRPr>
          </a:p>
        </p:txBody>
      </p:sp>
      <p:pic>
        <p:nvPicPr>
          <p:cNvPr id="4100" name="Picture 4" descr="C:\Users\SONY\AppData\Local\Microsoft\Windows\Temporary Internet Files\Content.IE5\MRTGG4OW\MC900355883[1].wmf"/>
          <p:cNvPicPr>
            <a:picLocks noChangeAspect="1" noChangeArrowheads="1"/>
          </p:cNvPicPr>
          <p:nvPr/>
        </p:nvPicPr>
        <p:blipFill>
          <a:blip r:embed="rId3" cstate="print"/>
          <a:srcRect/>
          <a:stretch>
            <a:fillRect/>
          </a:stretch>
        </p:blipFill>
        <p:spPr bwMode="auto">
          <a:xfrm rot="392462">
            <a:off x="5286380" y="785794"/>
            <a:ext cx="2310467" cy="3471344"/>
          </a:xfrm>
          <a:prstGeom prst="rect">
            <a:avLst/>
          </a:prstGeom>
          <a:noFill/>
        </p:spPr>
      </p:pic>
      <p:pic>
        <p:nvPicPr>
          <p:cNvPr id="4105" name="Picture 9" descr="C:\Users\SONY\AppData\Local\Microsoft\Windows\Temporary Internet Files\Content.IE5\9MWFUEON\MC900053962[1].wmf"/>
          <p:cNvPicPr>
            <a:picLocks noChangeAspect="1" noChangeArrowheads="1"/>
          </p:cNvPicPr>
          <p:nvPr/>
        </p:nvPicPr>
        <p:blipFill>
          <a:blip r:embed="rId4" cstate="print"/>
          <a:srcRect/>
          <a:stretch>
            <a:fillRect/>
          </a:stretch>
        </p:blipFill>
        <p:spPr bwMode="auto">
          <a:xfrm rot="2387239">
            <a:off x="7328335" y="626489"/>
            <a:ext cx="1287939" cy="126332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p:cTn id="7" dur="500" fill="hold"/>
                                        <p:tgtEl>
                                          <p:spTgt spid="4100"/>
                                        </p:tgtEl>
                                        <p:attrNameLst>
                                          <p:attrName>ppt_w</p:attrName>
                                        </p:attrNameLst>
                                      </p:cBhvr>
                                      <p:tavLst>
                                        <p:tav tm="0">
                                          <p:val>
                                            <p:fltVal val="0"/>
                                          </p:val>
                                        </p:tav>
                                        <p:tav tm="100000">
                                          <p:val>
                                            <p:strVal val="#ppt_w"/>
                                          </p:val>
                                        </p:tav>
                                      </p:tavLst>
                                    </p:anim>
                                    <p:anim calcmode="lin" valueType="num">
                                      <p:cBhvr>
                                        <p:cTn id="8" dur="500" fill="hold"/>
                                        <p:tgtEl>
                                          <p:spTgt spid="4100"/>
                                        </p:tgtEl>
                                        <p:attrNameLst>
                                          <p:attrName>ppt_h</p:attrName>
                                        </p:attrNameLst>
                                      </p:cBhvr>
                                      <p:tavLst>
                                        <p:tav tm="0">
                                          <p:val>
                                            <p:fltVal val="0"/>
                                          </p:val>
                                        </p:tav>
                                        <p:tav tm="100000">
                                          <p:val>
                                            <p:strVal val="#ppt_h"/>
                                          </p:val>
                                        </p:tav>
                                      </p:tavLst>
                                    </p:anim>
                                    <p:animEffect transition="in" filter="fade">
                                      <p:cBhvr>
                                        <p:cTn id="9" dur="500"/>
                                        <p:tgtEl>
                                          <p:spTgt spid="4100"/>
                                        </p:tgtEl>
                                      </p:cBhvr>
                                    </p:animEffect>
                                  </p:childTnLst>
                                </p:cTn>
                              </p:par>
                              <p:par>
                                <p:cTn id="10" presetID="53" presetClass="entr" presetSubtype="0" fill="hold" nodeType="withEffect">
                                  <p:stCondLst>
                                    <p:cond delay="0"/>
                                  </p:stCondLst>
                                  <p:childTnLst>
                                    <p:set>
                                      <p:cBhvr>
                                        <p:cTn id="11" dur="1" fill="hold">
                                          <p:stCondLst>
                                            <p:cond delay="0"/>
                                          </p:stCondLst>
                                        </p:cTn>
                                        <p:tgtEl>
                                          <p:spTgt spid="4105"/>
                                        </p:tgtEl>
                                        <p:attrNameLst>
                                          <p:attrName>style.visibility</p:attrName>
                                        </p:attrNameLst>
                                      </p:cBhvr>
                                      <p:to>
                                        <p:strVal val="visible"/>
                                      </p:to>
                                    </p:set>
                                    <p:anim calcmode="lin" valueType="num">
                                      <p:cBhvr>
                                        <p:cTn id="12" dur="500" fill="hold"/>
                                        <p:tgtEl>
                                          <p:spTgt spid="4105"/>
                                        </p:tgtEl>
                                        <p:attrNameLst>
                                          <p:attrName>ppt_w</p:attrName>
                                        </p:attrNameLst>
                                      </p:cBhvr>
                                      <p:tavLst>
                                        <p:tav tm="0">
                                          <p:val>
                                            <p:fltVal val="0"/>
                                          </p:val>
                                        </p:tav>
                                        <p:tav tm="100000">
                                          <p:val>
                                            <p:strVal val="#ppt_w"/>
                                          </p:val>
                                        </p:tav>
                                      </p:tavLst>
                                    </p:anim>
                                    <p:anim calcmode="lin" valueType="num">
                                      <p:cBhvr>
                                        <p:cTn id="13" dur="500" fill="hold"/>
                                        <p:tgtEl>
                                          <p:spTgt spid="4105"/>
                                        </p:tgtEl>
                                        <p:attrNameLst>
                                          <p:attrName>ppt_h</p:attrName>
                                        </p:attrNameLst>
                                      </p:cBhvr>
                                      <p:tavLst>
                                        <p:tav tm="0">
                                          <p:val>
                                            <p:fltVal val="0"/>
                                          </p:val>
                                        </p:tav>
                                        <p:tav tm="100000">
                                          <p:val>
                                            <p:strVal val="#ppt_h"/>
                                          </p:val>
                                        </p:tav>
                                      </p:tavLst>
                                    </p:anim>
                                    <p:animEffect transition="in" filter="fade">
                                      <p:cBhvr>
                                        <p:cTn id="14" dur="500"/>
                                        <p:tgtEl>
                                          <p:spTgt spid="4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normAutofit fontScale="90000"/>
          </a:bodyPr>
          <a:lstStyle/>
          <a:p>
            <a:r>
              <a:rPr lang="en-US" dirty="0" smtClean="0"/>
              <a:t/>
            </a:r>
            <a:br>
              <a:rPr lang="en-US" dirty="0" smtClean="0"/>
            </a:br>
            <a:r>
              <a:rPr lang="en-US" dirty="0" smtClean="0"/>
              <a:t>Dashboard</a:t>
            </a:r>
            <a:br>
              <a:rPr lang="en-US" dirty="0" smtClean="0"/>
            </a:br>
            <a:endParaRPr lang="th-TH" dirty="0"/>
          </a:p>
        </p:txBody>
      </p:sp>
      <p:sp>
        <p:nvSpPr>
          <p:cNvPr id="3" name="ตัวยึดเนื้อหา 2"/>
          <p:cNvSpPr>
            <a:spLocks noGrp="1"/>
          </p:cNvSpPr>
          <p:nvPr>
            <p:ph idx="1"/>
          </p:nvPr>
        </p:nvSpPr>
        <p:spPr/>
        <p:txBody>
          <a:bodyPr>
            <a:normAutofit/>
          </a:bodyPr>
          <a:lstStyle/>
          <a:p>
            <a:r>
              <a:rPr lang="en-US" sz="2500" dirty="0" smtClean="0">
                <a:latin typeface="Calibri" pitchFamily="34" charset="0"/>
                <a:cs typeface="Calibri" pitchFamily="34" charset="0"/>
              </a:rPr>
              <a:t>The Rational Quality Manager dashboard itself is not a key artifact, but the default interface which displays artifact information. </a:t>
            </a:r>
          </a:p>
          <a:p>
            <a:endParaRPr lang="en-US" sz="2500" dirty="0" smtClean="0">
              <a:latin typeface="Calibri" pitchFamily="34" charset="0"/>
              <a:cs typeface="Calibri" pitchFamily="34" charset="0"/>
            </a:endParaRPr>
          </a:p>
          <a:p>
            <a:r>
              <a:rPr lang="en-US" sz="2500" dirty="0" smtClean="0">
                <a:latin typeface="Calibri" pitchFamily="34" charset="0"/>
                <a:cs typeface="Calibri" pitchFamily="34" charset="0"/>
              </a:rPr>
              <a:t>The dashboard in Rational Quality Manager is fully customizable so that users can choose what content they would like to have on their desktops at all times. </a:t>
            </a:r>
          </a:p>
          <a:p>
            <a:endParaRPr lang="en-US" sz="2500" dirty="0" smtClean="0">
              <a:latin typeface="Calibri" pitchFamily="34" charset="0"/>
              <a:cs typeface="Calibri" pitchFamily="34" charset="0"/>
            </a:endParaRPr>
          </a:p>
          <a:p>
            <a:r>
              <a:rPr lang="en-US" sz="2500" dirty="0" smtClean="0">
                <a:latin typeface="Calibri" pitchFamily="34" charset="0"/>
                <a:cs typeface="Calibri" pitchFamily="34" charset="0"/>
              </a:rPr>
              <a:t>The dashboard can display information from Rational Quality Manager as well as from RSS feeds</a:t>
            </a:r>
            <a:r>
              <a:rPr lang="en-US" sz="2500" dirty="0" smtClean="0"/>
              <a:t>.</a:t>
            </a:r>
          </a:p>
          <a:p>
            <a:endParaRPr lang="th-TH" sz="2500" dirty="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ตัวยึดเนื้อหา 2"/>
          <p:cNvSpPr>
            <a:spLocks noGrp="1"/>
          </p:cNvSpPr>
          <p:nvPr>
            <p:ph idx="1"/>
          </p:nvPr>
        </p:nvSpPr>
        <p:spPr/>
        <p:txBody>
          <a:bodyPr/>
          <a:lstStyle/>
          <a:p>
            <a:pPr>
              <a:buNone/>
            </a:pPr>
            <a:endParaRPr lang="en-US" dirty="0" smtClean="0"/>
          </a:p>
          <a:p>
            <a:pPr>
              <a:buNone/>
            </a:pPr>
            <a:endParaRPr lang="en-US" dirty="0" smtClean="0"/>
          </a:p>
          <a:p>
            <a:pPr>
              <a:buNone/>
            </a:pPr>
            <a:r>
              <a:rPr lang="en-US" sz="6000" i="1" dirty="0" smtClean="0">
                <a:latin typeface="Calibri" pitchFamily="34" charset="0"/>
                <a:cs typeface="Calibri" pitchFamily="34" charset="0"/>
              </a:rPr>
              <a:t>Open Source</a:t>
            </a:r>
          </a:p>
          <a:p>
            <a:pPr>
              <a:buNone/>
            </a:pPr>
            <a:r>
              <a:rPr lang="en-US" sz="6000" i="1" dirty="0" smtClean="0">
                <a:latin typeface="Calibri" pitchFamily="34" charset="0"/>
                <a:cs typeface="Calibri" pitchFamily="34" charset="0"/>
              </a:rPr>
              <a:t> Test Management Tools</a:t>
            </a:r>
            <a:endParaRPr lang="th-TH" sz="6000" i="1" dirty="0">
              <a:latin typeface="Calibri" pitchFamily="34" charset="0"/>
              <a:cs typeface="Calibri" pitchFamily="34" charset="0"/>
            </a:endParaRPr>
          </a:p>
        </p:txBody>
      </p:sp>
      <p:pic>
        <p:nvPicPr>
          <p:cNvPr id="4" name="รูปภาพ 3" descr="book.png"/>
          <p:cNvPicPr>
            <a:picLocks noChangeAspect="1"/>
          </p:cNvPicPr>
          <p:nvPr/>
        </p:nvPicPr>
        <p:blipFill>
          <a:blip r:embed="rId2" cstate="print"/>
          <a:stretch>
            <a:fillRect/>
          </a:stretch>
        </p:blipFill>
        <p:spPr>
          <a:xfrm>
            <a:off x="4572000" y="642918"/>
            <a:ext cx="3864915" cy="38649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0.06961 0.07199 L 0.10365 -0.14838 " pathEditMode="relative" rAng="0" ptsTypes="AA">
                                      <p:cBhvr>
                                        <p:cTn id="6" dur="2000" fill="hold"/>
                                        <p:tgtEl>
                                          <p:spTgt spid="4"/>
                                        </p:tgtEl>
                                        <p:attrNameLst>
                                          <p:attrName>ppt_x</p:attrName>
                                          <p:attrName>ppt_y</p:attrName>
                                        </p:attrNameLst>
                                      </p:cBhvr>
                                      <p:rCtr x="87" y="-11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155448"/>
            <a:ext cx="8929718" cy="1252728"/>
          </a:xfrm>
        </p:spPr>
        <p:txBody>
          <a:bodyPr>
            <a:normAutofit fontScale="90000"/>
          </a:bodyPr>
          <a:lstStyle/>
          <a:p>
            <a:r>
              <a:rPr lang="en-US" dirty="0" smtClean="0"/>
              <a:t>Open Source Test Management Tools</a:t>
            </a:r>
            <a:endParaRPr lang="th-TH" dirty="0"/>
          </a:p>
        </p:txBody>
      </p:sp>
      <p:sp>
        <p:nvSpPr>
          <p:cNvPr id="3" name="Content Placeholder 2"/>
          <p:cNvSpPr>
            <a:spLocks noGrp="1"/>
          </p:cNvSpPr>
          <p:nvPr>
            <p:ph idx="1"/>
          </p:nvPr>
        </p:nvSpPr>
        <p:spPr/>
        <p:txBody>
          <a:bodyPr/>
          <a:lstStyle/>
          <a:p>
            <a:r>
              <a:rPr lang="en-US" dirty="0" err="1" smtClean="0">
                <a:hlinkClick r:id="rId2"/>
              </a:rPr>
              <a:t>http://www.opensourcetesting.org</a:t>
            </a:r>
            <a:endParaRPr lang="en-US" dirty="0" smtClean="0"/>
          </a:p>
          <a:p>
            <a:pPr lvl="1"/>
            <a:r>
              <a:rPr lang="en-US" dirty="0" smtClean="0"/>
              <a:t>Offer various trials and freeware.</a:t>
            </a:r>
          </a:p>
          <a:p>
            <a:pPr lvl="1"/>
            <a:r>
              <a:rPr lang="en-US" dirty="0" smtClean="0">
                <a:hlinkClick r:id="rId3"/>
              </a:rPr>
              <a:t>http://</a:t>
            </a:r>
            <a:r>
              <a:rPr lang="en-US" dirty="0" err="1" smtClean="0">
                <a:hlinkClick r:id="rId3"/>
              </a:rPr>
              <a:t>www.runtestrun.com</a:t>
            </a:r>
            <a:r>
              <a:rPr lang="en-US" dirty="0" smtClean="0">
                <a:hlinkClick r:id="rId3"/>
              </a:rPr>
              <a:t>/</a:t>
            </a:r>
            <a:endParaRPr lang="en-US" dirty="0" smtClean="0"/>
          </a:p>
          <a:p>
            <a:pPr lvl="2"/>
            <a:r>
              <a:rPr lang="en-US" dirty="0" smtClean="0"/>
              <a:t>15 days free trial</a:t>
            </a:r>
          </a:p>
          <a:p>
            <a:pPr lvl="2"/>
            <a:r>
              <a:rPr lang="en-US" dirty="0" smtClean="0"/>
              <a:t>Create test cases and test plans</a:t>
            </a:r>
          </a:p>
          <a:p>
            <a:pPr lvl="2"/>
            <a:r>
              <a:rPr lang="en-US" dirty="0" smtClean="0"/>
              <a:t>Allow more users after purchase</a:t>
            </a:r>
          </a:p>
          <a:p>
            <a:pPr lvl="2"/>
            <a:r>
              <a:rPr lang="en-US" dirty="0" smtClean="0"/>
              <a:t>Manage Defects</a:t>
            </a:r>
          </a:p>
          <a:p>
            <a:pPr lvl="2"/>
            <a:r>
              <a:rPr lang="en-US" dirty="0" smtClean="0"/>
              <a:t>Generate Reports</a:t>
            </a:r>
          </a:p>
          <a:p>
            <a:pPr lvl="2"/>
            <a:endParaRPr lang="en-US" dirty="0" smtClean="0"/>
          </a:p>
          <a:p>
            <a:pPr lvl="1"/>
            <a:endParaRPr lang="en-US" dirty="0" smtClean="0"/>
          </a:p>
          <a:p>
            <a:endParaRPr lang="en-US" dirty="0" smtClean="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รูปภาพ 3" descr="images.jpg"/>
          <p:cNvPicPr>
            <a:picLocks noChangeAspect="1"/>
          </p:cNvPicPr>
          <p:nvPr/>
        </p:nvPicPr>
        <p:blipFill>
          <a:blip r:embed="rId2" cstate="print"/>
          <a:stretch>
            <a:fillRect/>
          </a:stretch>
        </p:blipFill>
        <p:spPr>
          <a:xfrm>
            <a:off x="3262775" y="1928802"/>
            <a:ext cx="5453815" cy="4424380"/>
          </a:xfrm>
          <a:prstGeom prst="rect">
            <a:avLst/>
          </a:prstGeom>
          <a:effectLst>
            <a:softEdge rad="127000"/>
          </a:effectLst>
        </p:spPr>
      </p:pic>
      <p:sp>
        <p:nvSpPr>
          <p:cNvPr id="3" name="ตัวยึดเนื้อหา 2"/>
          <p:cNvSpPr>
            <a:spLocks noGrp="1"/>
          </p:cNvSpPr>
          <p:nvPr>
            <p:ph idx="1"/>
          </p:nvPr>
        </p:nvSpPr>
        <p:spPr/>
        <p:txBody>
          <a:bodyPr/>
          <a:lstStyle/>
          <a:p>
            <a:pPr>
              <a:buNone/>
            </a:pPr>
            <a:r>
              <a:rPr lang="en-US" sz="4800" i="1" dirty="0" smtClean="0"/>
              <a:t>Example of using </a:t>
            </a:r>
          </a:p>
          <a:p>
            <a:pPr>
              <a:buNone/>
            </a:pPr>
            <a:r>
              <a:rPr lang="en-US" sz="4800" i="1" dirty="0" smtClean="0"/>
              <a:t>test management </a:t>
            </a:r>
          </a:p>
          <a:p>
            <a:pPr>
              <a:buNone/>
            </a:pPr>
            <a:r>
              <a:rPr lang="en-US" sz="4800" i="1" dirty="0" smtClean="0"/>
              <a:t>tools</a:t>
            </a:r>
          </a:p>
          <a:p>
            <a:pPr>
              <a:buNone/>
            </a:pPr>
            <a:endParaRPr lang="en-US" dirty="0" smtClean="0"/>
          </a:p>
          <a:p>
            <a:pPr>
              <a:buNone/>
            </a:pPr>
            <a:endParaRPr lang="th-TH"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Run</a:t>
            </a:r>
            <a:endParaRPr lang="th-TH" dirty="0"/>
          </a:p>
        </p:txBody>
      </p:sp>
      <p:sp>
        <p:nvSpPr>
          <p:cNvPr id="3" name="Content Placeholder 2"/>
          <p:cNvSpPr>
            <a:spLocks noGrp="1"/>
          </p:cNvSpPr>
          <p:nvPr>
            <p:ph idx="1"/>
          </p:nvPr>
        </p:nvSpPr>
        <p:spPr/>
        <p:txBody>
          <a:bodyPr/>
          <a:lstStyle/>
          <a:p>
            <a:r>
              <a:rPr lang="en-US" dirty="0" smtClean="0"/>
              <a:t>Register</a:t>
            </a:r>
          </a:p>
          <a:p>
            <a:r>
              <a:rPr lang="en-US" dirty="0" smtClean="0"/>
              <a:t>Confirmation and activate account via e-mail</a:t>
            </a:r>
          </a:p>
          <a:p>
            <a:r>
              <a:rPr lang="en-US" dirty="0" smtClean="0"/>
              <a:t>Ready to go !?</a:t>
            </a:r>
          </a:p>
          <a:p>
            <a:r>
              <a:rPr lang="en-US" dirty="0" smtClean="0"/>
              <a:t>Example : Software Specification                    		    Lab 5 : Complex Number.</a:t>
            </a:r>
          </a:p>
          <a:p>
            <a:endParaRPr lang="th-TH" dirty="0"/>
          </a:p>
        </p:txBody>
      </p:sp>
      <p:pic>
        <p:nvPicPr>
          <p:cNvPr id="4" name="Picture 3" descr="testr.jpg"/>
          <p:cNvPicPr>
            <a:picLocks noChangeAspect="1"/>
          </p:cNvPicPr>
          <p:nvPr/>
        </p:nvPicPr>
        <p:blipFill>
          <a:blip r:embed="rId2"/>
          <a:stretch>
            <a:fillRect/>
          </a:stretch>
        </p:blipFill>
        <p:spPr>
          <a:xfrm>
            <a:off x="7358082" y="285728"/>
            <a:ext cx="1447800" cy="428625"/>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Cases</a:t>
            </a:r>
            <a:endParaRPr lang="th-TH" dirty="0"/>
          </a:p>
        </p:txBody>
      </p:sp>
      <p:sp>
        <p:nvSpPr>
          <p:cNvPr id="3" name="Content Placeholder 2"/>
          <p:cNvSpPr>
            <a:spLocks noGrp="1"/>
          </p:cNvSpPr>
          <p:nvPr>
            <p:ph idx="1"/>
          </p:nvPr>
        </p:nvSpPr>
        <p:spPr/>
        <p:txBody>
          <a:bodyPr/>
          <a:lstStyle/>
          <a:p>
            <a:r>
              <a:rPr lang="nn-NO" dirty="0" smtClean="0"/>
              <a:t>1. (3+4i) + (5+6i) = ?</a:t>
            </a:r>
          </a:p>
          <a:p>
            <a:r>
              <a:rPr lang="nn-NO" dirty="0" smtClean="0"/>
              <a:t>2. (3+4i) - (5+6i) = ?</a:t>
            </a:r>
          </a:p>
          <a:p>
            <a:r>
              <a:rPr lang="nn-NO" dirty="0" smtClean="0"/>
              <a:t>3. (5+6i) / (4+7i) = ?</a:t>
            </a:r>
          </a:p>
          <a:p>
            <a:r>
              <a:rPr lang="nn-NO" dirty="0" smtClean="0"/>
              <a:t>4. (8+10i) conjugate (3+4i) = True or False ?</a:t>
            </a:r>
          </a:p>
          <a:p>
            <a:r>
              <a:rPr lang="nn-NO" dirty="0" smtClean="0"/>
              <a:t>5. (-1-3i) * (5+6i)= ?</a:t>
            </a:r>
            <a:endParaRPr lang="th-TH"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รูปภาพ 3" descr="1275659589.jpg"/>
          <p:cNvPicPr>
            <a:picLocks noChangeAspect="1"/>
          </p:cNvPicPr>
          <p:nvPr/>
        </p:nvPicPr>
        <p:blipFill>
          <a:blip r:embed="rId2" cstate="print"/>
          <a:stretch>
            <a:fillRect/>
          </a:stretch>
        </p:blipFill>
        <p:spPr>
          <a:xfrm>
            <a:off x="4500562" y="2214554"/>
            <a:ext cx="4443426" cy="4443426"/>
          </a:xfrm>
          <a:prstGeom prst="rect">
            <a:avLst/>
          </a:prstGeom>
          <a:effectLst>
            <a:softEdge rad="63500"/>
          </a:effectLst>
        </p:spPr>
      </p:pic>
      <p:sp>
        <p:nvSpPr>
          <p:cNvPr id="3" name="ตัวยึดเนื้อหา 2"/>
          <p:cNvSpPr>
            <a:spLocks noGrp="1"/>
          </p:cNvSpPr>
          <p:nvPr>
            <p:ph idx="1"/>
          </p:nvPr>
        </p:nvSpPr>
        <p:spPr/>
        <p:txBody>
          <a:bodyPr>
            <a:normAutofit/>
          </a:bodyPr>
          <a:lstStyle/>
          <a:p>
            <a:pPr>
              <a:buNone/>
            </a:pPr>
            <a:r>
              <a:rPr lang="en-US" sz="8000" i="1" dirty="0" smtClean="0">
                <a:latin typeface="Calibri" pitchFamily="34" charset="0"/>
                <a:cs typeface="Calibri" pitchFamily="34" charset="0"/>
              </a:rPr>
              <a:t>Exercise!!</a:t>
            </a:r>
            <a:endParaRPr lang="th-TH" sz="8000" i="1" dirty="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600" fill="hold">
                                          <p:stCondLst>
                                            <p:cond delay="0"/>
                                          </p:stCondLst>
                                        </p:cTn>
                                        <p:tgtEl>
                                          <p:spTgt spid="4"/>
                                        </p:tgtEl>
                                        <p:attrNameLst>
                                          <p:attrName>ppt_x</p:attrName>
                                        </p:attrNameLst>
                                      </p:cBhvr>
                                    </p:anim>
                                    <p:anim from="0" to="-1.0" calcmode="lin" valueType="num">
                                      <p:cBhvr>
                                        <p:cTn id="8" dur="200" decel="50000" autoRev="1" fill="hold">
                                          <p:stCondLst>
                                            <p:cond delay="600"/>
                                          </p:stCondLst>
                                        </p:cTn>
                                        <p:tgtEl>
                                          <p:spTgt spid="4"/>
                                        </p:tgtEl>
                                        <p:attrNameLst>
                                          <p:attrName>xshear</p:attrName>
                                        </p:attrNameLst>
                                      </p:cBhvr>
                                    </p:anim>
                                    <p:animScale>
                                      <p:cBhvr>
                                        <p:cTn id="9" dur="200" decel="100000" autoRev="1" fill="hold">
                                          <p:stCondLst>
                                            <p:cond delay="600"/>
                                          </p:stCondLst>
                                        </p:cTn>
                                        <p:tgtEl>
                                          <p:spTgt spid="4"/>
                                        </p:tgtEl>
                                      </p:cBhvr>
                                      <p:from x="100000" y="100000"/>
                                      <p:to x="80000" y="100000"/>
                                    </p:animScale>
                                    <p:anim by="(#ppt_h/3+#ppt_w*0.1)" calcmode="lin" valueType="num">
                                      <p:cBhvr additive="sum">
                                        <p:cTn id="10" dur="200" decel="100000" autoRev="1" fill="hold">
                                          <p:stCondLst>
                                            <p:cond delay="6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Prime Palindrome</a:t>
            </a:r>
            <a:endParaRPr lang="th-TH" dirty="0"/>
          </a:p>
        </p:txBody>
      </p:sp>
      <p:sp>
        <p:nvSpPr>
          <p:cNvPr id="3" name="Content Placeholder 2"/>
          <p:cNvSpPr>
            <a:spLocks noGrp="1"/>
          </p:cNvSpPr>
          <p:nvPr>
            <p:ph idx="1"/>
          </p:nvPr>
        </p:nvSpPr>
        <p:spPr/>
        <p:txBody>
          <a:bodyPr/>
          <a:lstStyle/>
          <a:p>
            <a:r>
              <a:rPr lang="en-US" dirty="0" smtClean="0"/>
              <a:t>From the requirements , a Java console application must be able to …</a:t>
            </a:r>
          </a:p>
          <a:p>
            <a:pPr lvl="1"/>
            <a:r>
              <a:rPr lang="en-US" dirty="0" smtClean="0"/>
              <a:t>Check weather the input is a prime number  and/or palindrome.</a:t>
            </a:r>
          </a:p>
          <a:p>
            <a:pPr lvl="1"/>
            <a:r>
              <a:rPr lang="en-US" dirty="0" smtClean="0"/>
              <a:t>All inputs are alphanumerical.</a:t>
            </a:r>
          </a:p>
          <a:p>
            <a:pPr lvl="1"/>
            <a:r>
              <a:rPr lang="en-US" dirty="0" smtClean="0"/>
              <a:t>Single letter and single number cases are considered as “Palindrome”.</a:t>
            </a:r>
            <a:endParaRPr lang="th-TH"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en-US" dirty="0" smtClean="0"/>
              <a:t>Summary</a:t>
            </a:r>
            <a:endParaRPr lang="th-TH" dirty="0"/>
          </a:p>
        </p:txBody>
      </p:sp>
      <p:sp>
        <p:nvSpPr>
          <p:cNvPr id="3" name="ตัวยึดเนื้อหา 2"/>
          <p:cNvSpPr>
            <a:spLocks noGrp="1"/>
          </p:cNvSpPr>
          <p:nvPr>
            <p:ph idx="1"/>
          </p:nvPr>
        </p:nvSpPr>
        <p:spPr/>
        <p:txBody>
          <a:bodyPr/>
          <a:lstStyle/>
          <a:p>
            <a:r>
              <a:rPr lang="en-US" dirty="0" smtClean="0">
                <a:solidFill>
                  <a:schemeClr val="bg1">
                    <a:lumMod val="95000"/>
                  </a:schemeClr>
                </a:solidFill>
              </a:rPr>
              <a:t>Concept of  test management.</a:t>
            </a:r>
          </a:p>
          <a:p>
            <a:r>
              <a:rPr lang="en-US" dirty="0" smtClean="0">
                <a:solidFill>
                  <a:schemeClr val="bg1">
                    <a:lumMod val="95000"/>
                  </a:schemeClr>
                </a:solidFill>
              </a:rPr>
              <a:t>Concept of test management tools.</a:t>
            </a:r>
          </a:p>
          <a:p>
            <a:r>
              <a:rPr lang="en-US" dirty="0" smtClean="0">
                <a:solidFill>
                  <a:schemeClr val="bg1">
                    <a:lumMod val="95000"/>
                  </a:schemeClr>
                </a:solidFill>
              </a:rPr>
              <a:t>Benefits of using test management tools</a:t>
            </a:r>
          </a:p>
          <a:p>
            <a:pPr>
              <a:buNone/>
            </a:pPr>
            <a:r>
              <a:rPr lang="en-US" dirty="0" smtClean="0">
                <a:solidFill>
                  <a:schemeClr val="bg1">
                    <a:lumMod val="95000"/>
                  </a:schemeClr>
                </a:solidFill>
              </a:rPr>
              <a:t>	</a:t>
            </a:r>
            <a:r>
              <a:rPr lang="en-US" sz="2000" dirty="0" smtClean="0">
                <a:solidFill>
                  <a:schemeClr val="accent3">
                    <a:lumMod val="50000"/>
                  </a:schemeClr>
                </a:solidFill>
                <a:latin typeface="Calibri" pitchFamily="34" charset="0"/>
                <a:cs typeface="Calibri" pitchFamily="34" charset="0"/>
              </a:rPr>
              <a:t>(Managing test cases , requirements ,environments , defects and results</a:t>
            </a:r>
            <a:r>
              <a:rPr lang="en-US" sz="2000" dirty="0" smtClean="0">
                <a:solidFill>
                  <a:schemeClr val="bg1">
                    <a:lumMod val="95000"/>
                  </a:schemeClr>
                </a:solidFill>
                <a:latin typeface="Calibri" pitchFamily="34" charset="0"/>
                <a:cs typeface="Calibri" pitchFamily="34" charset="0"/>
              </a:rPr>
              <a:t> </a:t>
            </a:r>
            <a:r>
              <a:rPr lang="en-US" sz="2000" dirty="0" smtClean="0">
                <a:solidFill>
                  <a:schemeClr val="accent3">
                    <a:lumMod val="50000"/>
                  </a:schemeClr>
                </a:solidFill>
                <a:latin typeface="Calibri" pitchFamily="34" charset="0"/>
                <a:cs typeface="Calibri" pitchFamily="34" charset="0"/>
              </a:rPr>
              <a:t>, Automated tests.)</a:t>
            </a:r>
          </a:p>
          <a:p>
            <a:r>
              <a:rPr lang="en-US" dirty="0" smtClean="0">
                <a:solidFill>
                  <a:schemeClr val="bg1">
                    <a:lumMod val="95000"/>
                  </a:schemeClr>
                </a:solidFill>
              </a:rPr>
              <a:t>Practically use test management tools.</a:t>
            </a:r>
          </a:p>
          <a:p>
            <a:pPr>
              <a:buNone/>
            </a:pPr>
            <a:endParaRPr lang="th-TH" dirty="0">
              <a:solidFill>
                <a:schemeClr val="bg1">
                  <a:lumMod val="95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en-US" dirty="0" smtClean="0"/>
              <a:t>Test Management tools</a:t>
            </a:r>
            <a:endParaRPr lang="th-TH" dirty="0"/>
          </a:p>
        </p:txBody>
      </p:sp>
      <p:sp>
        <p:nvSpPr>
          <p:cNvPr id="3" name="ตัวยึดเนื้อหา 2"/>
          <p:cNvSpPr>
            <a:spLocks noGrp="1"/>
          </p:cNvSpPr>
          <p:nvPr>
            <p:ph idx="1"/>
          </p:nvPr>
        </p:nvSpPr>
        <p:spPr/>
        <p:txBody>
          <a:bodyPr>
            <a:normAutofit fontScale="92500" lnSpcReduction="10000"/>
          </a:bodyPr>
          <a:lstStyle/>
          <a:p>
            <a:r>
              <a:rPr lang="en-US" sz="2800" dirty="0" smtClean="0">
                <a:latin typeface="Calibri" pitchFamily="34" charset="0"/>
                <a:cs typeface="Calibri" pitchFamily="34" charset="0"/>
              </a:rPr>
              <a:t>“Test management tools are used to structure automated tests and manual test processes.”</a:t>
            </a:r>
          </a:p>
          <a:p>
            <a:pPr lvl="1">
              <a:buFont typeface="Arial" pitchFamily="34" charset="0"/>
              <a:buChar char="•"/>
            </a:pPr>
            <a:r>
              <a:rPr lang="en-US" sz="2200" dirty="0" smtClean="0">
                <a:latin typeface="Calibri" pitchFamily="34" charset="0"/>
                <a:cs typeface="Calibri" pitchFamily="34" charset="0"/>
              </a:rPr>
              <a:t>Quality assurance teams use these types of tools as a single application for managing test cases, environments, automated tests, defects and project tasks.</a:t>
            </a:r>
          </a:p>
          <a:p>
            <a:pPr>
              <a:buNone/>
            </a:pPr>
            <a:endParaRPr lang="en-US" sz="2800" dirty="0" smtClean="0">
              <a:latin typeface="Calibri" pitchFamily="34" charset="0"/>
              <a:cs typeface="Calibri" pitchFamily="34" charset="0"/>
            </a:endParaRPr>
          </a:p>
          <a:p>
            <a:r>
              <a:rPr lang="en-US" sz="2800" dirty="0" smtClean="0">
                <a:latin typeface="Calibri" pitchFamily="34" charset="0"/>
                <a:cs typeface="Calibri" pitchFamily="34" charset="0"/>
              </a:rPr>
              <a:t>Test management tools offer the prospect of streamlining the testing process and allow quick access to data analysis, Defects and project tasks are done within one application, In general test management tools provides features like managing test scripts, test planning, reporting, requirements tracking and collaboration with bug tracking tools.</a:t>
            </a:r>
            <a:endParaRPr lang="th-TH" sz="3000" dirty="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ตัวยึดเนื้อหา 2"/>
          <p:cNvSpPr>
            <a:spLocks noGrp="1"/>
          </p:cNvSpPr>
          <p:nvPr>
            <p:ph idx="1"/>
          </p:nvPr>
        </p:nvSpPr>
        <p:spPr/>
        <p:txBody>
          <a:bodyPr>
            <a:normAutofit/>
          </a:bodyPr>
          <a:lstStyle/>
          <a:p>
            <a:pPr>
              <a:buNone/>
            </a:pPr>
            <a:r>
              <a:rPr lang="en-US" sz="6000" b="1" i="1" dirty="0" smtClean="0">
                <a:solidFill>
                  <a:srgbClr val="FFC000"/>
                </a:solidFill>
                <a:latin typeface="Calibri" pitchFamily="34" charset="0"/>
                <a:cs typeface="Calibri" pitchFamily="34" charset="0"/>
              </a:rPr>
              <a:t>The profit of using test </a:t>
            </a:r>
          </a:p>
          <a:p>
            <a:pPr>
              <a:buNone/>
            </a:pPr>
            <a:r>
              <a:rPr lang="en-US" sz="6000" b="1" i="1" dirty="0" smtClean="0">
                <a:solidFill>
                  <a:srgbClr val="FFC000"/>
                </a:solidFill>
                <a:latin typeface="Calibri" pitchFamily="34" charset="0"/>
                <a:cs typeface="Calibri" pitchFamily="34" charset="0"/>
              </a:rPr>
              <a:t>management</a:t>
            </a:r>
          </a:p>
          <a:p>
            <a:pPr>
              <a:buNone/>
            </a:pPr>
            <a:r>
              <a:rPr lang="en-US" sz="6000" b="1" i="1" dirty="0" smtClean="0">
                <a:solidFill>
                  <a:srgbClr val="FFC000"/>
                </a:solidFill>
                <a:latin typeface="Calibri" pitchFamily="34" charset="0"/>
                <a:cs typeface="Calibri" pitchFamily="34" charset="0"/>
              </a:rPr>
              <a:t>Tools.</a:t>
            </a:r>
            <a:endParaRPr lang="th-TH" sz="6000" i="1" dirty="0">
              <a:solidFill>
                <a:srgbClr val="FFC000"/>
              </a:solidFill>
              <a:latin typeface="Calibri" pitchFamily="34" charset="0"/>
              <a:cs typeface="Calibri" pitchFamily="34" charset="0"/>
            </a:endParaRPr>
          </a:p>
        </p:txBody>
      </p:sp>
      <p:pic>
        <p:nvPicPr>
          <p:cNvPr id="5125" name="Picture 5" descr="C:\Users\SONY\AppData\Local\Microsoft\Windows\Temporary Internet Files\Content.IE5\9MWFUEON\MC900089000[1].wmf"/>
          <p:cNvPicPr>
            <a:picLocks noChangeAspect="1" noChangeArrowheads="1"/>
          </p:cNvPicPr>
          <p:nvPr/>
        </p:nvPicPr>
        <p:blipFill>
          <a:blip r:embed="rId3" cstate="print"/>
          <a:srcRect/>
          <a:stretch>
            <a:fillRect/>
          </a:stretch>
        </p:blipFill>
        <p:spPr bwMode="auto">
          <a:xfrm>
            <a:off x="5000628" y="3088008"/>
            <a:ext cx="3786214" cy="323194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5"/>
                                        </p:tgtEl>
                                        <p:attrNameLst>
                                          <p:attrName>style.visibility</p:attrName>
                                        </p:attrNameLst>
                                      </p:cBhvr>
                                      <p:to>
                                        <p:strVal val="visible"/>
                                      </p:to>
                                    </p:set>
                                    <p:anim calcmode="lin" valueType="num">
                                      <p:cBhvr additive="base">
                                        <p:cTn id="7" dur="500" fill="hold"/>
                                        <p:tgtEl>
                                          <p:spTgt spid="5125"/>
                                        </p:tgtEl>
                                        <p:attrNameLst>
                                          <p:attrName>ppt_x</p:attrName>
                                        </p:attrNameLst>
                                      </p:cBhvr>
                                      <p:tavLst>
                                        <p:tav tm="0">
                                          <p:val>
                                            <p:strVal val="#ppt_x"/>
                                          </p:val>
                                        </p:tav>
                                        <p:tav tm="100000">
                                          <p:val>
                                            <p:strVal val="#ppt_x"/>
                                          </p:val>
                                        </p:tav>
                                      </p:tavLst>
                                    </p:anim>
                                    <p:anim calcmode="lin" valueType="num">
                                      <p:cBhvr additive="base">
                                        <p:cTn id="8" dur="500" fill="hold"/>
                                        <p:tgtEl>
                                          <p:spTgt spid="51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รูปภาพ 4" descr="caution2_thumb.jpg"/>
          <p:cNvPicPr>
            <a:picLocks noChangeAspect="1"/>
          </p:cNvPicPr>
          <p:nvPr/>
        </p:nvPicPr>
        <p:blipFill>
          <a:blip r:embed="rId2" cstate="print"/>
          <a:stretch>
            <a:fillRect/>
          </a:stretch>
        </p:blipFill>
        <p:spPr>
          <a:xfrm>
            <a:off x="4857752" y="2285992"/>
            <a:ext cx="3481395" cy="3866688"/>
          </a:xfrm>
          <a:prstGeom prst="rect">
            <a:avLst/>
          </a:prstGeom>
        </p:spPr>
      </p:pic>
      <p:sp>
        <p:nvSpPr>
          <p:cNvPr id="2" name="ชื่อเรื่อง 1"/>
          <p:cNvSpPr>
            <a:spLocks noGrp="1"/>
          </p:cNvSpPr>
          <p:nvPr>
            <p:ph type="title"/>
          </p:nvPr>
        </p:nvSpPr>
        <p:spPr/>
        <p:txBody>
          <a:bodyPr>
            <a:normAutofit fontScale="90000"/>
          </a:bodyPr>
          <a:lstStyle/>
          <a:p>
            <a:r>
              <a:rPr lang="en-US" sz="4800" dirty="0" smtClean="0">
                <a:latin typeface="Calibri" pitchFamily="34" charset="0"/>
                <a:cs typeface="Calibri" pitchFamily="34" charset="0"/>
              </a:rPr>
              <a:t>The profit of using test</a:t>
            </a:r>
            <a:br>
              <a:rPr lang="en-US" sz="4800" dirty="0" smtClean="0">
                <a:latin typeface="Calibri" pitchFamily="34" charset="0"/>
                <a:cs typeface="Calibri" pitchFamily="34" charset="0"/>
              </a:rPr>
            </a:br>
            <a:r>
              <a:rPr lang="en-US" sz="4800" dirty="0" smtClean="0">
                <a:latin typeface="Calibri" pitchFamily="34" charset="0"/>
                <a:cs typeface="Calibri" pitchFamily="34" charset="0"/>
              </a:rPr>
              <a:t>management tools</a:t>
            </a:r>
            <a:endParaRPr lang="th-TH" dirty="0">
              <a:latin typeface="Calibri" pitchFamily="34" charset="0"/>
              <a:cs typeface="Calibri" pitchFamily="34" charset="0"/>
            </a:endParaRPr>
          </a:p>
        </p:txBody>
      </p:sp>
      <p:sp>
        <p:nvSpPr>
          <p:cNvPr id="3" name="ตัวยึดเนื้อหา 2"/>
          <p:cNvSpPr>
            <a:spLocks noGrp="1"/>
          </p:cNvSpPr>
          <p:nvPr>
            <p:ph idx="1"/>
          </p:nvPr>
        </p:nvSpPr>
        <p:spPr/>
        <p:txBody>
          <a:bodyPr/>
          <a:lstStyle/>
          <a:p>
            <a:r>
              <a:rPr lang="en-US" dirty="0" smtClean="0">
                <a:solidFill>
                  <a:schemeClr val="accent3">
                    <a:lumMod val="50000"/>
                  </a:schemeClr>
                </a:solidFill>
                <a:latin typeface="Calibri" pitchFamily="34" charset="0"/>
                <a:cs typeface="Calibri" pitchFamily="34" charset="0"/>
              </a:rPr>
              <a:t>Managing test cases.</a:t>
            </a:r>
          </a:p>
          <a:p>
            <a:r>
              <a:rPr lang="en-US" dirty="0" smtClean="0">
                <a:solidFill>
                  <a:schemeClr val="accent3">
                    <a:lumMod val="50000"/>
                  </a:schemeClr>
                </a:solidFill>
                <a:latin typeface="Calibri" pitchFamily="34" charset="0"/>
                <a:cs typeface="Calibri" pitchFamily="34" charset="0"/>
              </a:rPr>
              <a:t>Managing requirements.</a:t>
            </a:r>
          </a:p>
          <a:p>
            <a:r>
              <a:rPr lang="en-US" dirty="0" smtClean="0">
                <a:solidFill>
                  <a:schemeClr val="accent3">
                    <a:lumMod val="50000"/>
                  </a:schemeClr>
                </a:solidFill>
                <a:latin typeface="Calibri" pitchFamily="34" charset="0"/>
                <a:cs typeface="Calibri" pitchFamily="34" charset="0"/>
              </a:rPr>
              <a:t>Managing environments.</a:t>
            </a:r>
          </a:p>
          <a:p>
            <a:r>
              <a:rPr lang="en-US" dirty="0" smtClean="0">
                <a:solidFill>
                  <a:schemeClr val="accent3">
                    <a:lumMod val="50000"/>
                  </a:schemeClr>
                </a:solidFill>
                <a:latin typeface="Calibri" pitchFamily="34" charset="0"/>
                <a:cs typeface="Calibri" pitchFamily="34" charset="0"/>
              </a:rPr>
              <a:t>Automated tests.</a:t>
            </a:r>
          </a:p>
          <a:p>
            <a:r>
              <a:rPr lang="en-US" dirty="0" smtClean="0">
                <a:solidFill>
                  <a:schemeClr val="accent3">
                    <a:lumMod val="50000"/>
                  </a:schemeClr>
                </a:solidFill>
                <a:latin typeface="Calibri" pitchFamily="34" charset="0"/>
                <a:cs typeface="Calibri" pitchFamily="34" charset="0"/>
              </a:rPr>
              <a:t>Defects and results.</a:t>
            </a:r>
          </a:p>
          <a:p>
            <a:endParaRPr lang="th-TH"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5" presetClass="path" presetSubtype="0" accel="50000" decel="50000" fill="hold" nodeType="clickEffect">
                                  <p:stCondLst>
                                    <p:cond delay="0"/>
                                  </p:stCondLst>
                                  <p:childTnLst>
                                    <p:animMotion origin="layout" path="M 0.14653 -0.01019 L -0.10347 -0.01019 " pathEditMode="relative" rAng="0" ptsTypes="AA">
                                      <p:cBhvr>
                                        <p:cTn id="36" dur="2000" fill="hold"/>
                                        <p:tgtEl>
                                          <p:spTgt spid="5"/>
                                        </p:tgtEl>
                                        <p:attrNameLst>
                                          <p:attrName>ppt_x</p:attrName>
                                          <p:attrName>ppt_y</p:attrName>
                                        </p:attrNameLst>
                                      </p:cBhvr>
                                      <p:rCtr x="-12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รูปภาพ 4" descr="to-do-list-pad.jpeg"/>
          <p:cNvPicPr>
            <a:picLocks noChangeAspect="1"/>
          </p:cNvPicPr>
          <p:nvPr/>
        </p:nvPicPr>
        <p:blipFill>
          <a:blip r:embed="rId2" cstate="print"/>
          <a:stretch>
            <a:fillRect/>
          </a:stretch>
        </p:blipFill>
        <p:spPr>
          <a:xfrm rot="21148186">
            <a:off x="3603382" y="3028188"/>
            <a:ext cx="3079704" cy="3290884"/>
          </a:xfrm>
          <a:prstGeom prst="rect">
            <a:avLst/>
          </a:prstGeom>
        </p:spPr>
      </p:pic>
      <p:sp>
        <p:nvSpPr>
          <p:cNvPr id="3" name="ตัวยึดเนื้อหา 2"/>
          <p:cNvSpPr>
            <a:spLocks noGrp="1"/>
          </p:cNvSpPr>
          <p:nvPr>
            <p:ph idx="1"/>
          </p:nvPr>
        </p:nvSpPr>
        <p:spPr/>
        <p:txBody>
          <a:bodyPr/>
          <a:lstStyle/>
          <a:p>
            <a:pPr>
              <a:buNone/>
            </a:pPr>
            <a:r>
              <a:rPr lang="en-US" sz="8000" i="1" dirty="0" smtClean="0">
                <a:latin typeface="Calibri" pitchFamily="34" charset="0"/>
                <a:cs typeface="Calibri" pitchFamily="34" charset="0"/>
              </a:rPr>
              <a:t>Managing test</a:t>
            </a:r>
          </a:p>
          <a:p>
            <a:pPr>
              <a:buNone/>
            </a:pPr>
            <a:r>
              <a:rPr lang="en-US" sz="8000" i="1" dirty="0" smtClean="0">
                <a:latin typeface="Calibri" pitchFamily="34" charset="0"/>
                <a:cs typeface="Calibri" pitchFamily="34" charset="0"/>
              </a:rPr>
              <a:t>cases.</a:t>
            </a:r>
          </a:p>
          <a:p>
            <a:pPr>
              <a:buNone/>
            </a:pPr>
            <a:endParaRPr lang="th-TH"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โมดูล">
  <a:themeElements>
    <a:clrScheme name="โมดูล">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โมดูล">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โมดูล">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ชุดรูปแบบของ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511</TotalTime>
  <Words>1441</Words>
  <Application>Microsoft Office PowerPoint</Application>
  <PresentationFormat>On-screen Show (4:3)</PresentationFormat>
  <Paragraphs>293</Paragraphs>
  <Slides>58</Slides>
  <Notes>2</Notes>
  <HiddenSlides>0</HiddenSlides>
  <MMClips>0</MMClips>
  <ScaleCrop>false</ScaleCrop>
  <HeadingPairs>
    <vt:vector size="6" baseType="variant">
      <vt:variant>
        <vt:lpstr>Theme</vt:lpstr>
      </vt:variant>
      <vt:variant>
        <vt:i4>1</vt:i4>
      </vt:variant>
      <vt:variant>
        <vt:lpstr>Slide Titles</vt:lpstr>
      </vt:variant>
      <vt:variant>
        <vt:i4>58</vt:i4>
      </vt:variant>
      <vt:variant>
        <vt:lpstr>Custom Shows</vt:lpstr>
      </vt:variant>
      <vt:variant>
        <vt:i4>1</vt:i4>
      </vt:variant>
    </vt:vector>
  </HeadingPairs>
  <TitlesOfParts>
    <vt:vector size="60" baseType="lpstr">
      <vt:lpstr>โมดูล</vt:lpstr>
      <vt:lpstr>Test management tools</vt:lpstr>
      <vt:lpstr>Contents</vt:lpstr>
      <vt:lpstr>Slide 3</vt:lpstr>
      <vt:lpstr>Test Management</vt:lpstr>
      <vt:lpstr>Slide 5</vt:lpstr>
      <vt:lpstr>Test Management tools</vt:lpstr>
      <vt:lpstr>Slide 7</vt:lpstr>
      <vt:lpstr>The profit of using test management tools</vt:lpstr>
      <vt:lpstr>Slide 9</vt:lpstr>
      <vt:lpstr>Slide 10</vt:lpstr>
      <vt:lpstr>Managing test cases.</vt:lpstr>
      <vt:lpstr>Managing test cases.</vt:lpstr>
      <vt:lpstr>Managing test cases.</vt:lpstr>
      <vt:lpstr>Slide 14</vt:lpstr>
      <vt:lpstr>Slide 15</vt:lpstr>
      <vt:lpstr>Managing requirements.</vt:lpstr>
      <vt:lpstr>Slide 17</vt:lpstr>
      <vt:lpstr>Automation testing</vt:lpstr>
      <vt:lpstr>Slide 19</vt:lpstr>
      <vt:lpstr>Environment testing</vt:lpstr>
      <vt:lpstr>Environment testing</vt:lpstr>
      <vt:lpstr>Profit of environment testing</vt:lpstr>
      <vt:lpstr>Slide 23</vt:lpstr>
      <vt:lpstr>Defects and result testing</vt:lpstr>
      <vt:lpstr>Slide 25</vt:lpstr>
      <vt:lpstr>Test automation management tools  (Enhancement)</vt:lpstr>
      <vt:lpstr> Motivation </vt:lpstr>
      <vt:lpstr> Motivation </vt:lpstr>
      <vt:lpstr>  Compliance with Agile  </vt:lpstr>
      <vt:lpstr>   TDD (Test-driven development)  </vt:lpstr>
      <vt:lpstr>Continuous Integration</vt:lpstr>
      <vt:lpstr>Commercial Test Management software</vt:lpstr>
      <vt:lpstr>Slide 33</vt:lpstr>
      <vt:lpstr>HP Quality Center</vt:lpstr>
      <vt:lpstr>HP Change Impact Testing module for SAP Applications</vt:lpstr>
      <vt:lpstr>HP Functional Testing software</vt:lpstr>
      <vt:lpstr>HP Quality Center software</vt:lpstr>
      <vt:lpstr>HP Service Test software</vt:lpstr>
      <vt:lpstr>HP Software as a Service for HP Quality Center</vt:lpstr>
      <vt:lpstr>HP Software Professional Services for HP Application Lifecycle Management</vt:lpstr>
      <vt:lpstr> HP Test Data Management software </vt:lpstr>
      <vt:lpstr>Slide 42</vt:lpstr>
      <vt:lpstr>  IBM Rational Quality Manager   </vt:lpstr>
      <vt:lpstr> Requirements </vt:lpstr>
      <vt:lpstr> Test Plan </vt:lpstr>
      <vt:lpstr> Test Cases </vt:lpstr>
      <vt:lpstr> Test Lab Assets </vt:lpstr>
      <vt:lpstr> Defects </vt:lpstr>
      <vt:lpstr> Reports </vt:lpstr>
      <vt:lpstr> Dashboard </vt:lpstr>
      <vt:lpstr>Slide 51</vt:lpstr>
      <vt:lpstr>Open Source Test Management Tools</vt:lpstr>
      <vt:lpstr>Slide 53</vt:lpstr>
      <vt:lpstr>Test Run</vt:lpstr>
      <vt:lpstr>Test Cases</vt:lpstr>
      <vt:lpstr>Slide 56</vt:lpstr>
      <vt:lpstr>Prime Palindrome</vt:lpstr>
      <vt:lpstr>Summary</vt:lpstr>
      <vt:lpstr>Test management tools(present)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 management  tools</dc:title>
  <dc:creator>SONY</dc:creator>
  <cp:lastModifiedBy>Joong</cp:lastModifiedBy>
  <cp:revision>119</cp:revision>
  <dcterms:created xsi:type="dcterms:W3CDTF">2012-01-21T10:58:28Z</dcterms:created>
  <dcterms:modified xsi:type="dcterms:W3CDTF">2012-01-24T12:57:56Z</dcterms:modified>
</cp:coreProperties>
</file>