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8"/>
  </p:notesMasterIdLst>
  <p:sldIdLst>
    <p:sldId id="256" r:id="rId2"/>
    <p:sldId id="309" r:id="rId3"/>
    <p:sldId id="285" r:id="rId4"/>
    <p:sldId id="286" r:id="rId5"/>
    <p:sldId id="287" r:id="rId6"/>
    <p:sldId id="288" r:id="rId7"/>
    <p:sldId id="289" r:id="rId8"/>
    <p:sldId id="290" r:id="rId9"/>
    <p:sldId id="291" r:id="rId10"/>
    <p:sldId id="292" r:id="rId11"/>
    <p:sldId id="293" r:id="rId12"/>
    <p:sldId id="294" r:id="rId13"/>
    <p:sldId id="295" r:id="rId14"/>
    <p:sldId id="296" r:id="rId15"/>
    <p:sldId id="297" r:id="rId16"/>
    <p:sldId id="298" r:id="rId17"/>
    <p:sldId id="299" r:id="rId18"/>
    <p:sldId id="300" r:id="rId19"/>
    <p:sldId id="301" r:id="rId20"/>
    <p:sldId id="302" r:id="rId21"/>
    <p:sldId id="303" r:id="rId22"/>
    <p:sldId id="304" r:id="rId23"/>
    <p:sldId id="305" r:id="rId24"/>
    <p:sldId id="306" r:id="rId25"/>
    <p:sldId id="307" r:id="rId26"/>
    <p:sldId id="308" r:id="rId27"/>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a:srgbClr val="FFFF99"/>
    <a:srgbClr val="385D8A"/>
    <a:srgbClr val="FFD1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87687" autoAdjust="0"/>
  </p:normalViewPr>
  <p:slideViewPr>
    <p:cSldViewPr>
      <p:cViewPr varScale="1">
        <p:scale>
          <a:sx n="65" d="100"/>
          <a:sy n="65" d="100"/>
        </p:scale>
        <p:origin x="-1452" y="-102"/>
      </p:cViewPr>
      <p:guideLst>
        <p:guide orient="horz" pos="2160"/>
        <p:guide pos="2880"/>
      </p:guideLst>
    </p:cSldViewPr>
  </p:slideViewPr>
  <p:notesTextViewPr>
    <p:cViewPr>
      <p:scale>
        <a:sx n="100" d="100"/>
        <a:sy n="100" d="100"/>
      </p:scale>
      <p:origin x="0" y="0"/>
    </p:cViewPr>
  </p:notesTextViewPr>
  <p:sorterViewPr>
    <p:cViewPr>
      <p:scale>
        <a:sx n="50" d="100"/>
        <a:sy n="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E1D99F-A720-4A87-8F8B-FD9637942DD7}" type="datetimeFigureOut">
              <a:rPr lang="de-DE" smtClean="0"/>
              <a:t>16.03.2020</a:t>
            </a:fld>
            <a:endParaRPr lang="de-DE" dirty="0"/>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dirty="0"/>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2A6938-F0B6-4DD8-9FF0-174F12E7D97F}" type="slidenum">
              <a:rPr lang="de-DE" smtClean="0"/>
              <a:t>‹Nr.›</a:t>
            </a:fld>
            <a:endParaRPr lang="de-DE" dirty="0"/>
          </a:p>
        </p:txBody>
      </p:sp>
    </p:spTree>
    <p:extLst>
      <p:ext uri="{BB962C8B-B14F-4D97-AF65-F5344CB8AC3E}">
        <p14:creationId xmlns:p14="http://schemas.microsoft.com/office/powerpoint/2010/main" val="1446001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1 	b 	FL-1.x 	K1</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Definition of feature according to glossary. </a:t>
            </a:r>
          </a:p>
          <a:p>
            <a:r>
              <a:rPr lang="en-US" sz="1600" b="0" i="0" u="none" strike="noStrike" kern="1200" baseline="0" dirty="0" smtClean="0">
                <a:solidFill>
                  <a:schemeClr val="tx1"/>
                </a:solidFill>
                <a:latin typeface="Arial" charset="0"/>
                <a:ea typeface="+mn-ea"/>
                <a:cs typeface="+mn-cs"/>
              </a:rPr>
              <a:t>b) Is correct: From glossary. </a:t>
            </a:r>
          </a:p>
          <a:p>
            <a:r>
              <a:rPr lang="en-US" sz="1600" b="0" i="0" u="none" strike="noStrike" kern="1200" baseline="0" dirty="0" smtClean="0">
                <a:solidFill>
                  <a:schemeClr val="tx1"/>
                </a:solidFill>
                <a:latin typeface="Arial" charset="0"/>
                <a:ea typeface="+mn-ea"/>
                <a:cs typeface="+mn-cs"/>
              </a:rPr>
              <a:t>c) Is not correct: Definition of functionality suitability according to glossary. </a:t>
            </a:r>
          </a:p>
          <a:p>
            <a:r>
              <a:rPr lang="en-US" sz="1600" b="0" i="0" u="none" strike="noStrike" kern="1200" baseline="0" dirty="0" smtClean="0">
                <a:solidFill>
                  <a:schemeClr val="tx1"/>
                </a:solidFill>
                <a:latin typeface="Arial" charset="0"/>
                <a:ea typeface="+mn-ea"/>
                <a:cs typeface="+mn-cs"/>
              </a:rPr>
              <a:t>d) Is not correct: Definition of modified condition decision coverage according to glossary. </a:t>
            </a:r>
            <a:r>
              <a:rPr lang="de-DE" sz="1600" b="0" i="0" u="none" strike="noStrike" kern="1200" baseline="0" dirty="0" smtClean="0">
                <a:solidFill>
                  <a:schemeClr val="tx1"/>
                </a:solidFill>
                <a:latin typeface="Arial" charset="0"/>
                <a:ea typeface="+mn-ea"/>
                <a:cs typeface="+mn-cs"/>
              </a:rPr>
              <a:t>	</a:t>
            </a:r>
          </a:p>
          <a:p>
            <a:pPr marL="0" indent="0">
              <a:buNone/>
            </a:pPr>
            <a:endParaRPr lang="de-DE" b="0" dirty="0"/>
          </a:p>
        </p:txBody>
      </p:sp>
      <p:sp>
        <p:nvSpPr>
          <p:cNvPr id="4" name="Kopfzeilenplatzhalter 3"/>
          <p:cNvSpPr>
            <a:spLocks noGrp="1"/>
          </p:cNvSpPr>
          <p:nvPr>
            <p:ph type="hdr" sz="quarter"/>
          </p:nvPr>
        </p:nvSpPr>
        <p:spPr/>
        <p:txBody>
          <a:bodyPr/>
          <a:lstStyle/>
          <a:p>
            <a:r>
              <a:rPr lang="de-DE"/>
              <a:t>Certified Tester - Foundation Level</a:t>
            </a:r>
          </a:p>
        </p:txBody>
      </p:sp>
      <p:sp>
        <p:nvSpPr>
          <p:cNvPr id="5" name="Foliennummernplatzhalter 4"/>
          <p:cNvSpPr>
            <a:spLocks noGrp="1"/>
          </p:cNvSpPr>
          <p:nvPr>
            <p:ph type="sldNum" sz="quarter" idx="5"/>
          </p:nvPr>
        </p:nvSpPr>
        <p:spPr/>
        <p:txBody>
          <a:bodyPr/>
          <a:lstStyle/>
          <a:p>
            <a:fld id="{CB16138D-A5B1-4DC1-8456-F8A84E915D5F}" type="slidenum">
              <a:rPr lang="de-DE" altLang="de-DE" sz="1100" smtClean="0"/>
              <a:pPr/>
              <a:t>3</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41915415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en-US" sz="1600" b="0" i="0" u="none" strike="noStrike" kern="1200" baseline="0" dirty="0" smtClean="0">
                <a:solidFill>
                  <a:schemeClr val="tx1"/>
                </a:solidFill>
                <a:latin typeface="Arial" charset="0"/>
                <a:ea typeface="+mn-ea"/>
                <a:cs typeface="+mn-cs"/>
              </a:rPr>
              <a:t>2 	a 	FL-1.1.1 	K1 	</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Correct: One of the major objectives of testing from the syllabus (1.1.1). </a:t>
            </a:r>
          </a:p>
          <a:p>
            <a:r>
              <a:rPr lang="en-US" sz="1600" b="0" i="0" u="none" strike="noStrike" kern="1200" baseline="0" dirty="0" smtClean="0">
                <a:solidFill>
                  <a:schemeClr val="tx1"/>
                </a:solidFill>
                <a:latin typeface="Arial" charset="0"/>
                <a:ea typeface="+mn-ea"/>
                <a:cs typeface="+mn-cs"/>
              </a:rPr>
              <a:t>b) Is not correct: Validation of the project plan would be a project management activity. </a:t>
            </a:r>
          </a:p>
          <a:p>
            <a:r>
              <a:rPr lang="en-US" sz="1600" b="0" i="0" u="none" strike="noStrike" kern="1200" baseline="0" dirty="0" smtClean="0">
                <a:solidFill>
                  <a:schemeClr val="tx1"/>
                </a:solidFill>
                <a:latin typeface="Arial" charset="0"/>
                <a:ea typeface="+mn-ea"/>
                <a:cs typeface="+mn-cs"/>
              </a:rPr>
              <a:t>c) Is not correct: Gaining confidence in the development team would be achieved through observation and experience. </a:t>
            </a:r>
          </a:p>
          <a:p>
            <a:r>
              <a:rPr lang="en-US" sz="1600" b="0" i="0" u="none" strike="noStrike" kern="1200" baseline="0" dirty="0" smtClean="0">
                <a:solidFill>
                  <a:schemeClr val="tx1"/>
                </a:solidFill>
                <a:latin typeface="Arial" charset="0"/>
                <a:ea typeface="+mn-ea"/>
                <a:cs typeface="+mn-cs"/>
              </a:rPr>
              <a:t>d) Is not correct: One of the main objectives during acceptance testing may be to give information to stakeholders about the risk of releasing the system at a given time – so testing provides information for stakeholders to make decisions, it does not provide the release decision.</a:t>
            </a:r>
          </a:p>
        </p:txBody>
      </p:sp>
      <p:sp>
        <p:nvSpPr>
          <p:cNvPr id="4" name="Kopfzeilenplatzhalter 3"/>
          <p:cNvSpPr>
            <a:spLocks noGrp="1"/>
          </p:cNvSpPr>
          <p:nvPr>
            <p:ph type="hdr" sz="quarter"/>
          </p:nvPr>
        </p:nvSpPr>
        <p:spPr/>
        <p:txBody>
          <a:bodyPr/>
          <a:lstStyle/>
          <a:p>
            <a:r>
              <a:rPr lang="de-DE"/>
              <a:t>Certified Tester - Foundation Level</a:t>
            </a:r>
          </a:p>
        </p:txBody>
      </p:sp>
      <p:sp>
        <p:nvSpPr>
          <p:cNvPr id="5" name="Foliennummernplatzhalter 4"/>
          <p:cNvSpPr>
            <a:spLocks noGrp="1"/>
          </p:cNvSpPr>
          <p:nvPr>
            <p:ph type="sldNum" sz="quarter" idx="5"/>
          </p:nvPr>
        </p:nvSpPr>
        <p:spPr/>
        <p:txBody>
          <a:bodyPr/>
          <a:lstStyle/>
          <a:p>
            <a:fld id="{CB16138D-A5B1-4DC1-8456-F8A84E915D5F}" type="slidenum">
              <a:rPr lang="de-DE" altLang="de-DE" sz="1100" smtClean="0"/>
              <a:pPr/>
              <a:t>12</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41915415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nn-NO" sz="1600" b="0" i="0" u="none" strike="noStrike" kern="1200" baseline="0" dirty="0" smtClean="0">
                <a:solidFill>
                  <a:schemeClr val="tx1"/>
                </a:solidFill>
                <a:latin typeface="Arial" charset="0"/>
                <a:ea typeface="+mn-ea"/>
                <a:cs typeface="+mn-cs"/>
              </a:rPr>
              <a:t>3 	c 	FL-1.2.3 	K2</a:t>
            </a:r>
            <a:endParaRPr lang="de-DE" sz="1600" b="0" i="0" u="none" strike="noStrike" kern="1200" baseline="0" dirty="0" smtClean="0">
              <a:solidFill>
                <a:schemeClr val="tx1"/>
              </a:solidFill>
              <a:latin typeface="Arial" charset="0"/>
              <a:ea typeface="+mn-ea"/>
              <a:cs typeface="+mn-cs"/>
            </a:endParaRP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This is an example of a mistake made by the developer. </a:t>
            </a:r>
          </a:p>
          <a:p>
            <a:r>
              <a:rPr lang="en-US" sz="1600" b="0" i="0" u="none" strike="noStrike" kern="1200" baseline="0" dirty="0" smtClean="0">
                <a:solidFill>
                  <a:schemeClr val="tx1"/>
                </a:solidFill>
                <a:latin typeface="Arial" charset="0"/>
                <a:ea typeface="+mn-ea"/>
                <a:cs typeface="+mn-cs"/>
              </a:rPr>
              <a:t>b) Is not correct: This is an example of a defect (something wrong in the code that may cause a failure). </a:t>
            </a:r>
          </a:p>
          <a:p>
            <a:r>
              <a:rPr lang="en-US" sz="1600" b="0" i="0" u="none" strike="noStrike" kern="1200" baseline="0" dirty="0" smtClean="0">
                <a:solidFill>
                  <a:schemeClr val="tx1"/>
                </a:solidFill>
                <a:latin typeface="Arial" charset="0"/>
                <a:ea typeface="+mn-ea"/>
                <a:cs typeface="+mn-cs"/>
              </a:rPr>
              <a:t>c) Correct: This is a deviation from the expected functionality - a cruise control system should not be affected by the radio. </a:t>
            </a:r>
          </a:p>
          <a:p>
            <a:r>
              <a:rPr lang="en-US" sz="1600" b="0" i="0" u="none" strike="noStrike" kern="1200" baseline="0" dirty="0" smtClean="0">
                <a:solidFill>
                  <a:schemeClr val="tx1"/>
                </a:solidFill>
                <a:latin typeface="Arial" charset="0"/>
                <a:ea typeface="+mn-ea"/>
                <a:cs typeface="+mn-cs"/>
              </a:rPr>
              <a:t>d) Is not correct: This is an example of a defect (something wrong in a specification that may cause a failure if subsequently implemented).</a:t>
            </a:r>
          </a:p>
        </p:txBody>
      </p:sp>
      <p:sp>
        <p:nvSpPr>
          <p:cNvPr id="4" name="Kopfzeilenplatzhalter 3"/>
          <p:cNvSpPr>
            <a:spLocks noGrp="1"/>
          </p:cNvSpPr>
          <p:nvPr>
            <p:ph type="hdr" sz="quarter"/>
          </p:nvPr>
        </p:nvSpPr>
        <p:spPr/>
        <p:txBody>
          <a:bodyPr/>
          <a:lstStyle/>
          <a:p>
            <a:r>
              <a:rPr lang="de-DE"/>
              <a:t>Certified Tester - Foundation Level</a:t>
            </a:r>
          </a:p>
        </p:txBody>
      </p:sp>
      <p:sp>
        <p:nvSpPr>
          <p:cNvPr id="5" name="Foliennummernplatzhalter 4"/>
          <p:cNvSpPr>
            <a:spLocks noGrp="1"/>
          </p:cNvSpPr>
          <p:nvPr>
            <p:ph type="sldNum" sz="quarter" idx="5"/>
          </p:nvPr>
        </p:nvSpPr>
        <p:spPr/>
        <p:txBody>
          <a:bodyPr/>
          <a:lstStyle/>
          <a:p>
            <a:fld id="{CB16138D-A5B1-4DC1-8456-F8A84E915D5F}" type="slidenum">
              <a:rPr lang="de-DE" altLang="de-DE" sz="1100" smtClean="0"/>
              <a:pPr/>
              <a:t>13</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41915415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nn-NO" sz="1600" b="0" i="0" u="none" strike="noStrike" kern="1200" baseline="0" dirty="0" smtClean="0">
                <a:solidFill>
                  <a:schemeClr val="tx1"/>
                </a:solidFill>
                <a:latin typeface="Arial" charset="0"/>
                <a:ea typeface="+mn-ea"/>
                <a:cs typeface="+mn-cs"/>
              </a:rPr>
              <a:t>4 	c 	FL-1.2.4 	K2</a:t>
            </a:r>
            <a:endParaRPr lang="de-DE" sz="1600" b="0" i="0" u="none" strike="noStrike" kern="1200" baseline="0" dirty="0" smtClean="0">
              <a:solidFill>
                <a:schemeClr val="tx1"/>
              </a:solidFill>
              <a:latin typeface="Arial" charset="0"/>
              <a:ea typeface="+mn-ea"/>
              <a:cs typeface="+mn-cs"/>
            </a:endParaRP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The lack of familiarity of the requirements author with the fitness domain is a root cause. </a:t>
            </a:r>
          </a:p>
          <a:p>
            <a:r>
              <a:rPr lang="en-US" sz="1600" b="0" i="0" u="none" strike="noStrike" kern="1200" baseline="0" dirty="0" smtClean="0">
                <a:solidFill>
                  <a:schemeClr val="tx1"/>
                </a:solidFill>
                <a:latin typeface="Arial" charset="0"/>
                <a:ea typeface="+mn-ea"/>
                <a:cs typeface="+mn-cs"/>
              </a:rPr>
              <a:t>b) Is not correct: The lack of training of the tester in state transition testing was one of the root causes of the defect ( the developer presumably created the defect, as well). </a:t>
            </a:r>
          </a:p>
          <a:p>
            <a:r>
              <a:rPr lang="en-US" sz="1600" b="0" i="0" u="none" strike="noStrike" kern="1200" baseline="0" dirty="0" smtClean="0">
                <a:solidFill>
                  <a:schemeClr val="tx1"/>
                </a:solidFill>
                <a:latin typeface="Arial" charset="0"/>
                <a:ea typeface="+mn-ea"/>
                <a:cs typeface="+mn-cs"/>
              </a:rPr>
              <a:t>c) Correct: The incorrect configuration data represents faulty software in the fitness tracker (a defect), that may cause failures. </a:t>
            </a:r>
          </a:p>
          <a:p>
            <a:r>
              <a:rPr lang="en-US" sz="1600" b="0" i="0" u="none" strike="noStrike" kern="1200" baseline="0" dirty="0" smtClean="0">
                <a:solidFill>
                  <a:schemeClr val="tx1"/>
                </a:solidFill>
                <a:latin typeface="Arial" charset="0"/>
                <a:ea typeface="+mn-ea"/>
                <a:cs typeface="+mn-cs"/>
              </a:rPr>
              <a:t>d) Is not correct: The lack of experience in designing user interfaces for wearable devices is a typical example of a root cause of a defect. </a:t>
            </a:r>
          </a:p>
        </p:txBody>
      </p:sp>
      <p:sp>
        <p:nvSpPr>
          <p:cNvPr id="4" name="Kopfzeilenplatzhalter 3"/>
          <p:cNvSpPr>
            <a:spLocks noGrp="1"/>
          </p:cNvSpPr>
          <p:nvPr>
            <p:ph type="hdr" sz="quarter"/>
          </p:nvPr>
        </p:nvSpPr>
        <p:spPr/>
        <p:txBody>
          <a:bodyPr/>
          <a:lstStyle/>
          <a:p>
            <a:r>
              <a:rPr lang="de-DE"/>
              <a:t>Certified Tester - Foundation Level</a:t>
            </a:r>
          </a:p>
        </p:txBody>
      </p:sp>
      <p:sp>
        <p:nvSpPr>
          <p:cNvPr id="5" name="Foliennummernplatzhalter 4"/>
          <p:cNvSpPr>
            <a:spLocks noGrp="1"/>
          </p:cNvSpPr>
          <p:nvPr>
            <p:ph type="sldNum" sz="quarter" idx="5"/>
          </p:nvPr>
        </p:nvSpPr>
        <p:spPr/>
        <p:txBody>
          <a:bodyPr/>
          <a:lstStyle/>
          <a:p>
            <a:fld id="{CB16138D-A5B1-4DC1-8456-F8A84E915D5F}" type="slidenum">
              <a:rPr lang="de-DE" altLang="de-DE" sz="1100" smtClean="0"/>
              <a:pPr/>
              <a:t>14</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41915415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nn-NO" sz="1600" b="0" i="0" u="none" strike="noStrike" kern="1200" baseline="0" dirty="0" smtClean="0">
                <a:solidFill>
                  <a:schemeClr val="tx1"/>
                </a:solidFill>
                <a:latin typeface="Arial" charset="0"/>
                <a:ea typeface="+mn-ea"/>
                <a:cs typeface="+mn-cs"/>
              </a:rPr>
              <a:t>5 	d 	FL-1.3.1 	K2</a:t>
            </a: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‘Beware of the pesticide paradox’ is concerned with re-running the same tests and their fault-finding effectiveness decreasing. </a:t>
            </a:r>
          </a:p>
          <a:p>
            <a:r>
              <a:rPr lang="en-US" sz="1600" b="0" i="0" u="none" strike="noStrike" kern="1200" baseline="0" dirty="0" smtClean="0">
                <a:solidFill>
                  <a:schemeClr val="tx1"/>
                </a:solidFill>
                <a:latin typeface="Arial" charset="0"/>
                <a:ea typeface="+mn-ea"/>
                <a:cs typeface="+mn-cs"/>
              </a:rPr>
              <a:t>b) Is not correct: This testing principle is concerned with performing testing differently based on the context (e.g. games vs safety-critical). </a:t>
            </a:r>
          </a:p>
          <a:p>
            <a:r>
              <a:rPr lang="en-US" sz="1600" b="0" i="0" u="none" strike="noStrike" kern="1200" baseline="0" dirty="0" smtClean="0">
                <a:solidFill>
                  <a:schemeClr val="tx1"/>
                </a:solidFill>
                <a:latin typeface="Arial" charset="0"/>
                <a:ea typeface="+mn-ea"/>
                <a:cs typeface="+mn-cs"/>
              </a:rPr>
              <a:t>c) Is not correct: This testing principle is concerned with the difference between a tested and fixed system and a validated system. No ‘errors’ does not mean the system is fit for use. </a:t>
            </a:r>
          </a:p>
          <a:p>
            <a:r>
              <a:rPr lang="en-US" sz="1600" b="0" i="0" u="none" strike="noStrike" kern="1200" baseline="0" dirty="0" smtClean="0">
                <a:solidFill>
                  <a:schemeClr val="tx1"/>
                </a:solidFill>
                <a:latin typeface="Arial" charset="0"/>
                <a:ea typeface="+mn-ea"/>
                <a:cs typeface="+mn-cs"/>
              </a:rPr>
              <a:t>d) Correct: If clusters of defects are identified (areas of the system containing more defects than average), then testing effort should be focused on these areas.</a:t>
            </a:r>
          </a:p>
        </p:txBody>
      </p:sp>
      <p:sp>
        <p:nvSpPr>
          <p:cNvPr id="4" name="Kopfzeilenplatzhalter 3"/>
          <p:cNvSpPr>
            <a:spLocks noGrp="1"/>
          </p:cNvSpPr>
          <p:nvPr>
            <p:ph type="hdr" sz="quarter"/>
          </p:nvPr>
        </p:nvSpPr>
        <p:spPr/>
        <p:txBody>
          <a:bodyPr/>
          <a:lstStyle/>
          <a:p>
            <a:r>
              <a:rPr lang="de-DE"/>
              <a:t>Certified Tester - Foundation Level</a:t>
            </a:r>
          </a:p>
        </p:txBody>
      </p:sp>
      <p:sp>
        <p:nvSpPr>
          <p:cNvPr id="5" name="Foliennummernplatzhalter 4"/>
          <p:cNvSpPr>
            <a:spLocks noGrp="1"/>
          </p:cNvSpPr>
          <p:nvPr>
            <p:ph type="sldNum" sz="quarter" idx="5"/>
          </p:nvPr>
        </p:nvSpPr>
        <p:spPr/>
        <p:txBody>
          <a:bodyPr/>
          <a:lstStyle/>
          <a:p>
            <a:fld id="{CB16138D-A5B1-4DC1-8456-F8A84E915D5F}" type="slidenum">
              <a:rPr lang="de-DE" altLang="de-DE" sz="1100" smtClean="0"/>
              <a:pPr/>
              <a:t>15</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41915415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6 	a 	FL-1.4.2 	K2 	</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The correct pairing of test activities and tasks, according to the syllabus (1.4.2) is: </a:t>
            </a:r>
          </a:p>
          <a:p>
            <a:r>
              <a:rPr lang="en-US" sz="1600" b="0" i="0" u="none" strike="noStrike" kern="1200" baseline="0" dirty="0" smtClean="0">
                <a:solidFill>
                  <a:schemeClr val="tx1"/>
                </a:solidFill>
                <a:latin typeface="Arial" charset="0"/>
                <a:ea typeface="+mn-ea"/>
                <a:cs typeface="+mn-cs"/>
              </a:rPr>
              <a:t>A. Test design – (2) Identifying test data to support the test cases </a:t>
            </a:r>
          </a:p>
          <a:p>
            <a:r>
              <a:rPr lang="en-US" sz="1600" b="0" i="0" u="none" strike="noStrike" kern="1200" baseline="0" dirty="0" smtClean="0">
                <a:solidFill>
                  <a:schemeClr val="tx1"/>
                </a:solidFill>
                <a:latin typeface="Arial" charset="0"/>
                <a:ea typeface="+mn-ea"/>
                <a:cs typeface="+mn-cs"/>
              </a:rPr>
              <a:t>B. Test implementation – (3) Prioritizing test procedures and creating test data </a:t>
            </a:r>
          </a:p>
          <a:p>
            <a:r>
              <a:rPr lang="en-US" sz="1600" b="0" i="0" u="none" strike="noStrike" kern="1200" baseline="0" dirty="0" smtClean="0">
                <a:solidFill>
                  <a:schemeClr val="tx1"/>
                </a:solidFill>
                <a:latin typeface="Arial" charset="0"/>
                <a:ea typeface="+mn-ea"/>
                <a:cs typeface="+mn-cs"/>
              </a:rPr>
              <a:t>C. Test execution – (4) Analyzing discrepancies to determine their cause </a:t>
            </a:r>
          </a:p>
          <a:p>
            <a:r>
              <a:rPr lang="en-US" sz="1600" b="0" i="0" u="none" strike="noStrike" kern="1200" baseline="0" dirty="0" smtClean="0">
                <a:solidFill>
                  <a:schemeClr val="tx1"/>
                </a:solidFill>
                <a:latin typeface="Arial" charset="0"/>
                <a:ea typeface="+mn-ea"/>
                <a:cs typeface="+mn-cs"/>
              </a:rPr>
              <a:t>D. Test completion – (1) Entering change requests for open defect reports </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Thus, option A is correct.</a:t>
            </a:r>
          </a:p>
        </p:txBody>
      </p:sp>
      <p:sp>
        <p:nvSpPr>
          <p:cNvPr id="4" name="Kopfzeilenplatzhalter 3"/>
          <p:cNvSpPr>
            <a:spLocks noGrp="1"/>
          </p:cNvSpPr>
          <p:nvPr>
            <p:ph type="hdr" sz="quarter"/>
          </p:nvPr>
        </p:nvSpPr>
        <p:spPr/>
        <p:txBody>
          <a:bodyPr/>
          <a:lstStyle/>
          <a:p>
            <a:r>
              <a:rPr lang="de-DE"/>
              <a:t>Certified Tester - Foundation Level</a:t>
            </a:r>
          </a:p>
        </p:txBody>
      </p:sp>
      <p:sp>
        <p:nvSpPr>
          <p:cNvPr id="5" name="Foliennummernplatzhalter 4"/>
          <p:cNvSpPr>
            <a:spLocks noGrp="1"/>
          </p:cNvSpPr>
          <p:nvPr>
            <p:ph type="sldNum" sz="quarter" idx="5"/>
          </p:nvPr>
        </p:nvSpPr>
        <p:spPr/>
        <p:txBody>
          <a:bodyPr/>
          <a:lstStyle/>
          <a:p>
            <a:fld id="{CB16138D-A5B1-4DC1-8456-F8A84E915D5F}" type="slidenum">
              <a:rPr lang="de-DE" altLang="de-DE" sz="1100" smtClean="0"/>
              <a:pPr/>
              <a:t>16</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41915415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7 	b 	FL-1.4.4 	K2</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Traceability will allow existing test cases to be linked with updated and deleted requirements (although there is no support for new requirements), but it will not help with the automation of maintenance testing. </a:t>
            </a:r>
          </a:p>
          <a:p>
            <a:r>
              <a:rPr lang="en-US" sz="1600" b="0" i="0" u="none" strike="noStrike" kern="1200" baseline="0" dirty="0" smtClean="0">
                <a:solidFill>
                  <a:schemeClr val="tx1"/>
                </a:solidFill>
                <a:latin typeface="Arial" charset="0"/>
                <a:ea typeface="+mn-ea"/>
                <a:cs typeface="+mn-cs"/>
              </a:rPr>
              <a:t>b) Correct: If all test cases are linked with requirements, then whenever a new test case (with traceability) is added, it is possible to see if any previously-uncovered requirements are covered by the new test case. </a:t>
            </a:r>
          </a:p>
          <a:p>
            <a:r>
              <a:rPr lang="en-US" sz="1600" b="0" i="0" u="none" strike="noStrike" kern="1200" baseline="0" dirty="0" smtClean="0">
                <a:solidFill>
                  <a:schemeClr val="tx1"/>
                </a:solidFill>
                <a:latin typeface="Arial" charset="0"/>
                <a:ea typeface="+mn-ea"/>
                <a:cs typeface="+mn-cs"/>
              </a:rPr>
              <a:t>c) Is not correct: Traceability between the test basis and test artifacts will not provide information on which testers found high-severity defects, and, even if this information could be determined, it would be of limited value. </a:t>
            </a:r>
          </a:p>
          <a:p>
            <a:r>
              <a:rPr lang="en-US" sz="1600" b="0" i="0" u="none" strike="noStrike" kern="1200" baseline="0" dirty="0" smtClean="0">
                <a:solidFill>
                  <a:schemeClr val="tx1"/>
                </a:solidFill>
                <a:latin typeface="Arial" charset="0"/>
                <a:ea typeface="+mn-ea"/>
                <a:cs typeface="+mn-cs"/>
              </a:rPr>
              <a:t>d) Is not correct: Traceability can help with identifying test cases affected by changes, however areas impacted by side-effects would be the focus of regression testing.</a:t>
            </a:r>
          </a:p>
        </p:txBody>
      </p:sp>
      <p:sp>
        <p:nvSpPr>
          <p:cNvPr id="4" name="Kopfzeilenplatzhalter 3"/>
          <p:cNvSpPr>
            <a:spLocks noGrp="1"/>
          </p:cNvSpPr>
          <p:nvPr>
            <p:ph type="hdr" sz="quarter"/>
          </p:nvPr>
        </p:nvSpPr>
        <p:spPr/>
        <p:txBody>
          <a:bodyPr/>
          <a:lstStyle/>
          <a:p>
            <a:r>
              <a:rPr lang="de-DE"/>
              <a:t>Certified Tester - Foundation Level</a:t>
            </a:r>
          </a:p>
        </p:txBody>
      </p:sp>
      <p:sp>
        <p:nvSpPr>
          <p:cNvPr id="5" name="Foliennummernplatzhalter 4"/>
          <p:cNvSpPr>
            <a:spLocks noGrp="1"/>
          </p:cNvSpPr>
          <p:nvPr>
            <p:ph type="sldNum" sz="quarter" idx="5"/>
          </p:nvPr>
        </p:nvSpPr>
        <p:spPr/>
        <p:txBody>
          <a:bodyPr/>
          <a:lstStyle/>
          <a:p>
            <a:fld id="{CB16138D-A5B1-4DC1-8456-F8A84E915D5F}" type="slidenum">
              <a:rPr lang="de-DE" altLang="de-DE" sz="1100" smtClean="0"/>
              <a:pPr/>
              <a:t>17</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41915415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8 	b 	FL-1.5.2 	K2</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Both developers and testers gain from experience. </a:t>
            </a:r>
          </a:p>
          <a:p>
            <a:r>
              <a:rPr lang="en-US" sz="1600" b="0" i="0" u="none" strike="noStrike" kern="1200" baseline="0" dirty="0" smtClean="0">
                <a:solidFill>
                  <a:schemeClr val="tx1"/>
                </a:solidFill>
                <a:latin typeface="Arial" charset="0"/>
                <a:ea typeface="+mn-ea"/>
                <a:cs typeface="+mn-cs"/>
              </a:rPr>
              <a:t>b) Correct: Developers are often more interested in designing and building solutions than in contemplating what might be wrong with those solutions. </a:t>
            </a:r>
          </a:p>
          <a:p>
            <a:r>
              <a:rPr lang="en-US" sz="1600" b="0" i="0" u="none" strike="noStrike" kern="1200" baseline="0" dirty="0" smtClean="0">
                <a:solidFill>
                  <a:schemeClr val="tx1"/>
                </a:solidFill>
                <a:latin typeface="Arial" charset="0"/>
                <a:ea typeface="+mn-ea"/>
                <a:cs typeface="+mn-cs"/>
              </a:rPr>
              <a:t>c) Is not correct: Both developers and testers should be able to communicate well. </a:t>
            </a:r>
          </a:p>
          <a:p>
            <a:r>
              <a:rPr lang="en-US" sz="1600" b="0" i="0" u="none" strike="noStrike" kern="1200" baseline="0" dirty="0" smtClean="0">
                <a:solidFill>
                  <a:schemeClr val="tx1"/>
                </a:solidFill>
                <a:latin typeface="Arial" charset="0"/>
                <a:ea typeface="+mn-ea"/>
                <a:cs typeface="+mn-cs"/>
              </a:rPr>
              <a:t>d) Is not correct: Both developers and testers need to pay attention to detail. </a:t>
            </a:r>
          </a:p>
        </p:txBody>
      </p:sp>
      <p:sp>
        <p:nvSpPr>
          <p:cNvPr id="4" name="Kopfzeilenplatzhalter 3"/>
          <p:cNvSpPr>
            <a:spLocks noGrp="1"/>
          </p:cNvSpPr>
          <p:nvPr>
            <p:ph type="hdr" sz="quarter"/>
          </p:nvPr>
        </p:nvSpPr>
        <p:spPr/>
        <p:txBody>
          <a:bodyPr/>
          <a:lstStyle/>
          <a:p>
            <a:r>
              <a:rPr lang="de-DE"/>
              <a:t>Certified Tester - Foundation Level</a:t>
            </a:r>
          </a:p>
        </p:txBody>
      </p:sp>
      <p:sp>
        <p:nvSpPr>
          <p:cNvPr id="5" name="Foliennummernplatzhalter 4"/>
          <p:cNvSpPr>
            <a:spLocks noGrp="1"/>
          </p:cNvSpPr>
          <p:nvPr>
            <p:ph type="sldNum" sz="quarter" idx="5"/>
          </p:nvPr>
        </p:nvSpPr>
        <p:spPr/>
        <p:txBody>
          <a:bodyPr/>
          <a:lstStyle/>
          <a:p>
            <a:fld id="{CB16138D-A5B1-4DC1-8456-F8A84E915D5F}" type="slidenum">
              <a:rPr lang="de-DE" altLang="de-DE" sz="1100" smtClean="0"/>
              <a:pPr/>
              <a:t>18</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41915415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en-US" sz="1600" b="0" i="0" u="none" strike="noStrike" kern="1200" baseline="0" dirty="0" smtClean="0">
                <a:solidFill>
                  <a:schemeClr val="tx1"/>
                </a:solidFill>
                <a:latin typeface="Arial" charset="0"/>
                <a:ea typeface="+mn-ea"/>
                <a:cs typeface="+mn-cs"/>
              </a:rPr>
              <a:t>1 	b 	Keywords 	K1</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this is the Glossary definition of quality assurance. </a:t>
            </a:r>
          </a:p>
          <a:p>
            <a:r>
              <a:rPr lang="en-US" sz="1600" b="0" i="0" u="none" strike="noStrike" kern="1200" baseline="0" dirty="0" smtClean="0">
                <a:solidFill>
                  <a:schemeClr val="tx1"/>
                </a:solidFill>
                <a:latin typeface="Arial" charset="0"/>
                <a:ea typeface="+mn-ea"/>
                <a:cs typeface="+mn-cs"/>
              </a:rPr>
              <a:t>b) Is correct: this is the Glossary definition of quality. </a:t>
            </a:r>
          </a:p>
          <a:p>
            <a:r>
              <a:rPr lang="en-US" sz="1600" b="0" i="0" u="none" strike="noStrike" kern="1200" baseline="0" dirty="0" smtClean="0">
                <a:solidFill>
                  <a:schemeClr val="tx1"/>
                </a:solidFill>
                <a:latin typeface="Arial" charset="0"/>
                <a:ea typeface="+mn-ea"/>
                <a:cs typeface="+mn-cs"/>
              </a:rPr>
              <a:t>c) Is not correct: this is the Glossary definition of security. </a:t>
            </a:r>
          </a:p>
          <a:p>
            <a:r>
              <a:rPr lang="en-US" sz="1600" b="0" i="0" u="none" strike="noStrike" kern="1200" baseline="0" dirty="0" smtClean="0">
                <a:solidFill>
                  <a:schemeClr val="tx1"/>
                </a:solidFill>
                <a:latin typeface="Arial" charset="0"/>
                <a:ea typeface="+mn-ea"/>
                <a:cs typeface="+mn-cs"/>
              </a:rPr>
              <a:t>d) Is not correct: this is the Glossary definition of cost of quality.  </a:t>
            </a:r>
          </a:p>
        </p:txBody>
      </p:sp>
      <p:sp>
        <p:nvSpPr>
          <p:cNvPr id="4" name="Kopfzeilenplatzhalter 3"/>
          <p:cNvSpPr>
            <a:spLocks noGrp="1"/>
          </p:cNvSpPr>
          <p:nvPr>
            <p:ph type="hdr" sz="quarter"/>
          </p:nvPr>
        </p:nvSpPr>
        <p:spPr/>
        <p:txBody>
          <a:bodyPr/>
          <a:lstStyle/>
          <a:p>
            <a:r>
              <a:rPr lang="de-DE"/>
              <a:t>Certified Tester - Foundation Level</a:t>
            </a:r>
          </a:p>
        </p:txBody>
      </p:sp>
      <p:sp>
        <p:nvSpPr>
          <p:cNvPr id="5" name="Foliennummernplatzhalter 4"/>
          <p:cNvSpPr>
            <a:spLocks noGrp="1"/>
          </p:cNvSpPr>
          <p:nvPr>
            <p:ph type="sldNum" sz="quarter" idx="5"/>
          </p:nvPr>
        </p:nvSpPr>
        <p:spPr/>
        <p:txBody>
          <a:bodyPr/>
          <a:lstStyle/>
          <a:p>
            <a:fld id="{CB16138D-A5B1-4DC1-8456-F8A84E915D5F}" type="slidenum">
              <a:rPr lang="de-DE" altLang="de-DE" sz="1100" smtClean="0"/>
              <a:pPr/>
              <a:t>19</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41915415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en-US" sz="1600" b="0" i="0" u="none" strike="noStrike" kern="1200" baseline="0" dirty="0" smtClean="0">
                <a:solidFill>
                  <a:schemeClr val="tx1"/>
                </a:solidFill>
                <a:latin typeface="Arial" charset="0"/>
                <a:ea typeface="+mn-ea"/>
                <a:cs typeface="+mn-cs"/>
              </a:rPr>
              <a:t>2 	a 	FL-1.1.1 	K1</a:t>
            </a:r>
            <a:endParaRPr lang="de-DE" sz="1600" b="0" i="0" u="none" strike="noStrike" kern="1200" baseline="0" dirty="0" smtClean="0">
              <a:solidFill>
                <a:schemeClr val="tx1"/>
              </a:solidFill>
              <a:latin typeface="Arial" charset="0"/>
              <a:ea typeface="+mn-ea"/>
              <a:cs typeface="+mn-cs"/>
            </a:endParaRP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Correct answer. This is an objective listed in section 1.1. </a:t>
            </a:r>
          </a:p>
          <a:p>
            <a:r>
              <a:rPr lang="en-US" sz="1600" b="0" i="0" u="none" strike="noStrike" kern="1200" baseline="0" dirty="0" smtClean="0">
                <a:solidFill>
                  <a:schemeClr val="tx1"/>
                </a:solidFill>
                <a:latin typeface="Arial" charset="0"/>
                <a:ea typeface="+mn-ea"/>
                <a:cs typeface="+mn-cs"/>
              </a:rPr>
              <a:t>b) Is not correct: this is debugging per section 1.1.2. </a:t>
            </a:r>
          </a:p>
          <a:p>
            <a:r>
              <a:rPr lang="en-US" sz="1600" b="0" i="0" u="none" strike="noStrike" kern="1200" baseline="0" dirty="0" smtClean="0">
                <a:solidFill>
                  <a:schemeClr val="tx1"/>
                </a:solidFill>
                <a:latin typeface="Arial" charset="0"/>
                <a:ea typeface="+mn-ea"/>
                <a:cs typeface="+mn-cs"/>
              </a:rPr>
              <a:t>c) Is not correct: this is an activity within the test execution group of activities within the test process described in section 1.4.2. </a:t>
            </a:r>
          </a:p>
          <a:p>
            <a:r>
              <a:rPr lang="en-US" sz="1600" b="0" i="0" u="none" strike="noStrike" kern="1200" baseline="0" dirty="0" smtClean="0">
                <a:solidFill>
                  <a:schemeClr val="tx1"/>
                </a:solidFill>
                <a:latin typeface="Arial" charset="0"/>
                <a:ea typeface="+mn-ea"/>
                <a:cs typeface="+mn-cs"/>
              </a:rPr>
              <a:t>d) Is not correct: this is part of debugging per section 1.1.2 </a:t>
            </a:r>
          </a:p>
        </p:txBody>
      </p:sp>
      <p:sp>
        <p:nvSpPr>
          <p:cNvPr id="4" name="Kopfzeilenplatzhalter 3"/>
          <p:cNvSpPr>
            <a:spLocks noGrp="1"/>
          </p:cNvSpPr>
          <p:nvPr>
            <p:ph type="hdr" sz="quarter"/>
          </p:nvPr>
        </p:nvSpPr>
        <p:spPr/>
        <p:txBody>
          <a:bodyPr/>
          <a:lstStyle/>
          <a:p>
            <a:r>
              <a:rPr lang="de-DE"/>
              <a:t>Certified Tester - Foundation Level</a:t>
            </a:r>
          </a:p>
        </p:txBody>
      </p:sp>
      <p:sp>
        <p:nvSpPr>
          <p:cNvPr id="5" name="Foliennummernplatzhalter 4"/>
          <p:cNvSpPr>
            <a:spLocks noGrp="1"/>
          </p:cNvSpPr>
          <p:nvPr>
            <p:ph type="sldNum" sz="quarter" idx="5"/>
          </p:nvPr>
        </p:nvSpPr>
        <p:spPr/>
        <p:txBody>
          <a:bodyPr/>
          <a:lstStyle/>
          <a:p>
            <a:fld id="{CB16138D-A5B1-4DC1-8456-F8A84E915D5F}" type="slidenum">
              <a:rPr lang="de-DE" altLang="de-DE" sz="1100" smtClean="0"/>
              <a:pPr/>
              <a:t>20</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41915415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nn-NO" sz="1600" b="0" i="0" u="none" strike="noStrike" kern="1200" baseline="0" dirty="0" smtClean="0">
                <a:solidFill>
                  <a:schemeClr val="tx1"/>
                </a:solidFill>
                <a:latin typeface="Arial" charset="0"/>
                <a:ea typeface="+mn-ea"/>
                <a:cs typeface="+mn-cs"/>
              </a:rPr>
              <a:t>3 	d 	FL-1.2.4 	K2</a:t>
            </a:r>
            <a:endParaRPr lang="de-DE" sz="1600" b="0" i="0" u="none" strike="noStrike" kern="1200" baseline="0" dirty="0" smtClean="0">
              <a:solidFill>
                <a:schemeClr val="tx1"/>
              </a:solidFill>
              <a:latin typeface="Arial" charset="0"/>
              <a:ea typeface="+mn-ea"/>
              <a:cs typeface="+mn-cs"/>
            </a:endParaRP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the root cause is the distraction that the programmer experienced while programming </a:t>
            </a:r>
          </a:p>
          <a:p>
            <a:r>
              <a:rPr lang="en-US" sz="1600" b="0" i="0" u="none" strike="noStrike" kern="1200" baseline="0" dirty="0" smtClean="0">
                <a:solidFill>
                  <a:schemeClr val="tx1"/>
                </a:solidFill>
                <a:latin typeface="Arial" charset="0"/>
                <a:ea typeface="+mn-ea"/>
                <a:cs typeface="+mn-cs"/>
              </a:rPr>
              <a:t>b) Is not correct: the accepting of invalid inputs is the failure. </a:t>
            </a:r>
          </a:p>
          <a:p>
            <a:r>
              <a:rPr lang="en-US" sz="1600" b="0" i="0" u="none" strike="noStrike" kern="1200" baseline="0" dirty="0" smtClean="0">
                <a:solidFill>
                  <a:schemeClr val="tx1"/>
                </a:solidFill>
                <a:latin typeface="Arial" charset="0"/>
                <a:ea typeface="+mn-ea"/>
                <a:cs typeface="+mn-cs"/>
              </a:rPr>
              <a:t>c) Is not correct: the error is the mistaken thinking that resulted in putting the defect in the code. </a:t>
            </a:r>
          </a:p>
          <a:p>
            <a:r>
              <a:rPr lang="en-US" sz="1600" b="0" i="0" u="none" strike="noStrike" kern="1200" baseline="0" dirty="0" smtClean="0">
                <a:solidFill>
                  <a:schemeClr val="tx1"/>
                </a:solidFill>
                <a:latin typeface="Arial" charset="0"/>
                <a:ea typeface="+mn-ea"/>
                <a:cs typeface="+mn-cs"/>
              </a:rPr>
              <a:t>d) Is correct: the problem in the code is a defect. </a:t>
            </a:r>
          </a:p>
        </p:txBody>
      </p:sp>
      <p:sp>
        <p:nvSpPr>
          <p:cNvPr id="4" name="Kopfzeilenplatzhalter 3"/>
          <p:cNvSpPr>
            <a:spLocks noGrp="1"/>
          </p:cNvSpPr>
          <p:nvPr>
            <p:ph type="hdr" sz="quarter"/>
          </p:nvPr>
        </p:nvSpPr>
        <p:spPr/>
        <p:txBody>
          <a:bodyPr/>
          <a:lstStyle/>
          <a:p>
            <a:r>
              <a:rPr lang="de-DE"/>
              <a:t>Certified Tester - Foundation Level</a:t>
            </a:r>
          </a:p>
        </p:txBody>
      </p:sp>
      <p:sp>
        <p:nvSpPr>
          <p:cNvPr id="5" name="Foliennummernplatzhalter 4"/>
          <p:cNvSpPr>
            <a:spLocks noGrp="1"/>
          </p:cNvSpPr>
          <p:nvPr>
            <p:ph type="sldNum" sz="quarter" idx="5"/>
          </p:nvPr>
        </p:nvSpPr>
        <p:spPr/>
        <p:txBody>
          <a:bodyPr/>
          <a:lstStyle/>
          <a:p>
            <a:fld id="{CB16138D-A5B1-4DC1-8456-F8A84E915D5F}" type="slidenum">
              <a:rPr lang="de-DE" altLang="de-DE" sz="1100" smtClean="0"/>
              <a:pPr/>
              <a:t>21</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41915415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2 	b 	FL-1.1.1 	K1 	</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Contradiction to principle 3: “Early testing saves time and money”. </a:t>
            </a:r>
          </a:p>
          <a:p>
            <a:r>
              <a:rPr lang="en-US" sz="1600" b="0" i="0" u="none" strike="noStrike" kern="1200" baseline="0" dirty="0" smtClean="0">
                <a:solidFill>
                  <a:schemeClr val="tx1"/>
                </a:solidFill>
                <a:latin typeface="Arial" charset="0"/>
                <a:ea typeface="+mn-ea"/>
                <a:cs typeface="+mn-cs"/>
              </a:rPr>
              <a:t>b) Is correct: This is one objective of testing (syllabus chapter 1.1.1). </a:t>
            </a:r>
          </a:p>
          <a:p>
            <a:r>
              <a:rPr lang="en-US" sz="1600" b="0" i="0" u="none" strike="noStrike" kern="1200" baseline="0" dirty="0" smtClean="0">
                <a:solidFill>
                  <a:schemeClr val="tx1"/>
                </a:solidFill>
                <a:latin typeface="Arial" charset="0"/>
                <a:ea typeface="+mn-ea"/>
                <a:cs typeface="+mn-cs"/>
              </a:rPr>
              <a:t>c) Is not correct: Principle #2 states that exhaustive testing is impossible, so one can never prove that all defects were identified (syllabus chapter 1.3). </a:t>
            </a:r>
          </a:p>
          <a:p>
            <a:r>
              <a:rPr lang="en-US" sz="1600" b="0" i="0" u="none" strike="noStrike" kern="1200" baseline="0" dirty="0" smtClean="0">
                <a:solidFill>
                  <a:schemeClr val="tx1"/>
                </a:solidFill>
                <a:latin typeface="Arial" charset="0"/>
                <a:ea typeface="+mn-ea"/>
                <a:cs typeface="+mn-cs"/>
              </a:rPr>
              <a:t>d) Is not correct: To make an assessment whether a defect will cause a failure or not, one has to detect the defect first. Saying that no remaining defect will cause a failure implicitly means that all defects were found. This again contradicts principle #2. (syllabus chapter 1.3).</a:t>
            </a:r>
          </a:p>
        </p:txBody>
      </p:sp>
      <p:sp>
        <p:nvSpPr>
          <p:cNvPr id="4" name="Kopfzeilenplatzhalter 3"/>
          <p:cNvSpPr>
            <a:spLocks noGrp="1"/>
          </p:cNvSpPr>
          <p:nvPr>
            <p:ph type="hdr" sz="quarter"/>
          </p:nvPr>
        </p:nvSpPr>
        <p:spPr/>
        <p:txBody>
          <a:bodyPr/>
          <a:lstStyle/>
          <a:p>
            <a:r>
              <a:rPr lang="de-DE"/>
              <a:t>Certified Tester - Foundation Level</a:t>
            </a:r>
          </a:p>
        </p:txBody>
      </p:sp>
      <p:sp>
        <p:nvSpPr>
          <p:cNvPr id="5" name="Foliennummernplatzhalter 4"/>
          <p:cNvSpPr>
            <a:spLocks noGrp="1"/>
          </p:cNvSpPr>
          <p:nvPr>
            <p:ph type="sldNum" sz="quarter" idx="5"/>
          </p:nvPr>
        </p:nvSpPr>
        <p:spPr/>
        <p:txBody>
          <a:bodyPr/>
          <a:lstStyle/>
          <a:p>
            <a:fld id="{CB16138D-A5B1-4DC1-8456-F8A84E915D5F}" type="slidenum">
              <a:rPr lang="de-DE" altLang="de-DE" sz="1100" smtClean="0"/>
              <a:pPr/>
              <a:t>4</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41915415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en-US" sz="1600" b="0" i="0" u="none" strike="noStrike" kern="1200" baseline="0" dirty="0" smtClean="0">
                <a:solidFill>
                  <a:schemeClr val="tx1"/>
                </a:solidFill>
                <a:latin typeface="Arial" charset="0"/>
                <a:ea typeface="+mn-ea"/>
                <a:cs typeface="+mn-cs"/>
              </a:rPr>
              <a:t>4 	b 	FL-1.3.1 	K2</a:t>
            </a:r>
            <a:endParaRPr lang="de-DE" sz="1600" b="0" i="0" u="none" strike="noStrike" kern="1200" baseline="0" dirty="0" smtClean="0">
              <a:solidFill>
                <a:schemeClr val="tx1"/>
              </a:solidFill>
              <a:latin typeface="Arial" charset="0"/>
              <a:ea typeface="+mn-ea"/>
              <a:cs typeface="+mn-cs"/>
            </a:endParaRP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defect clustering has to do with where defects are most likely to be found, not whether all of them can be found. </a:t>
            </a:r>
          </a:p>
          <a:p>
            <a:r>
              <a:rPr lang="en-US" sz="1600" b="0" i="0" u="none" strike="noStrike" kern="1200" baseline="0" dirty="0" smtClean="0">
                <a:solidFill>
                  <a:schemeClr val="tx1"/>
                </a:solidFill>
                <a:latin typeface="Arial" charset="0"/>
                <a:ea typeface="+mn-ea"/>
                <a:cs typeface="+mn-cs"/>
              </a:rPr>
              <a:t>b) Is correct: testing can show the presence of defects but cannot prove their absence, which makes it impossible to know if you have caught all the bugs. Further, the impossibility of exhaustive testing makes it impossible for you to catch all the bugs. </a:t>
            </a:r>
          </a:p>
          <a:p>
            <a:r>
              <a:rPr lang="en-US" sz="1600" b="0" i="0" u="none" strike="noStrike" kern="1200" baseline="0" dirty="0" smtClean="0">
                <a:solidFill>
                  <a:schemeClr val="tx1"/>
                </a:solidFill>
                <a:latin typeface="Arial" charset="0"/>
                <a:ea typeface="+mn-ea"/>
                <a:cs typeface="+mn-cs"/>
              </a:rPr>
              <a:t>c) Is not correct: this principle says that you can find and remove many bugs but still release an unsuccessful software product, which is not what the product owner is asking you to ensure. </a:t>
            </a:r>
          </a:p>
          <a:p>
            <a:r>
              <a:rPr lang="en-US" sz="1600" b="0" i="0" u="none" strike="noStrike" kern="1200" baseline="0" dirty="0" smtClean="0">
                <a:solidFill>
                  <a:schemeClr val="tx1"/>
                </a:solidFill>
                <a:latin typeface="Arial" charset="0"/>
                <a:ea typeface="+mn-ea"/>
                <a:cs typeface="+mn-cs"/>
              </a:rPr>
              <a:t>d) Is not correct: root cause analysis is not a testing principle.</a:t>
            </a:r>
          </a:p>
        </p:txBody>
      </p:sp>
      <p:sp>
        <p:nvSpPr>
          <p:cNvPr id="4" name="Kopfzeilenplatzhalter 3"/>
          <p:cNvSpPr>
            <a:spLocks noGrp="1"/>
          </p:cNvSpPr>
          <p:nvPr>
            <p:ph type="hdr" sz="quarter"/>
          </p:nvPr>
        </p:nvSpPr>
        <p:spPr/>
        <p:txBody>
          <a:bodyPr/>
          <a:lstStyle/>
          <a:p>
            <a:r>
              <a:rPr lang="de-DE"/>
              <a:t>Certified Tester - Foundation Level</a:t>
            </a:r>
          </a:p>
        </p:txBody>
      </p:sp>
      <p:sp>
        <p:nvSpPr>
          <p:cNvPr id="5" name="Foliennummernplatzhalter 4"/>
          <p:cNvSpPr>
            <a:spLocks noGrp="1"/>
          </p:cNvSpPr>
          <p:nvPr>
            <p:ph type="sldNum" sz="quarter" idx="5"/>
          </p:nvPr>
        </p:nvSpPr>
        <p:spPr/>
        <p:txBody>
          <a:bodyPr/>
          <a:lstStyle/>
          <a:p>
            <a:fld id="{CB16138D-A5B1-4DC1-8456-F8A84E915D5F}" type="slidenum">
              <a:rPr lang="de-DE" altLang="de-DE" sz="1100" smtClean="0"/>
              <a:pPr/>
              <a:t>22</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41915415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en-US" sz="1600" b="0" i="0" u="none" strike="noStrike" kern="1200" baseline="0" dirty="0" smtClean="0">
                <a:solidFill>
                  <a:schemeClr val="tx1"/>
                </a:solidFill>
                <a:latin typeface="Arial" charset="0"/>
                <a:ea typeface="+mn-ea"/>
                <a:cs typeface="+mn-cs"/>
              </a:rPr>
              <a:t>5 	d 	FL-1.5.2 	K2</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the programmer appears to be performing unit testing on their own. </a:t>
            </a:r>
          </a:p>
          <a:p>
            <a:r>
              <a:rPr lang="en-US" sz="1600" b="0" i="0" u="none" strike="noStrike" kern="1200" baseline="0" dirty="0" smtClean="0">
                <a:solidFill>
                  <a:schemeClr val="tx1"/>
                </a:solidFill>
                <a:latin typeface="Arial" charset="0"/>
                <a:ea typeface="+mn-ea"/>
                <a:cs typeface="+mn-cs"/>
              </a:rPr>
              <a:t>b) Is not correct: code coverage is useful for unit testing, but it is not a tester mindset described in section 1.5.2 </a:t>
            </a:r>
          </a:p>
          <a:p>
            <a:r>
              <a:rPr lang="en-US" sz="1600" b="0" i="0" u="none" strike="noStrike" kern="1200" baseline="0" dirty="0" smtClean="0">
                <a:solidFill>
                  <a:schemeClr val="tx1"/>
                </a:solidFill>
                <a:latin typeface="Arial" charset="0"/>
                <a:ea typeface="+mn-ea"/>
                <a:cs typeface="+mn-cs"/>
              </a:rPr>
              <a:t>c) Is not correct: per section 1.5.2, the programmer’s mindset included contemplating what might be wrong with the code, but that is not a tester’s mindset </a:t>
            </a:r>
          </a:p>
          <a:p>
            <a:r>
              <a:rPr lang="en-US" sz="1600" b="0" i="0" u="none" strike="noStrike" kern="1200" baseline="0" dirty="0" smtClean="0">
                <a:solidFill>
                  <a:schemeClr val="tx1"/>
                </a:solidFill>
                <a:latin typeface="Arial" charset="0"/>
                <a:ea typeface="+mn-ea"/>
                <a:cs typeface="+mn-cs"/>
              </a:rPr>
              <a:t>d) Is correct: this tester mindset in section 1.5.2, attention to detail, will help programmers find defects during unit testing.</a:t>
            </a:r>
          </a:p>
        </p:txBody>
      </p:sp>
      <p:sp>
        <p:nvSpPr>
          <p:cNvPr id="4" name="Kopfzeilenplatzhalter 3"/>
          <p:cNvSpPr>
            <a:spLocks noGrp="1"/>
          </p:cNvSpPr>
          <p:nvPr>
            <p:ph type="hdr" sz="quarter"/>
          </p:nvPr>
        </p:nvSpPr>
        <p:spPr/>
        <p:txBody>
          <a:bodyPr/>
          <a:lstStyle/>
          <a:p>
            <a:r>
              <a:rPr lang="de-DE"/>
              <a:t>Certified Tester - Foundation Level</a:t>
            </a:r>
          </a:p>
        </p:txBody>
      </p:sp>
      <p:sp>
        <p:nvSpPr>
          <p:cNvPr id="5" name="Foliennummernplatzhalter 4"/>
          <p:cNvSpPr>
            <a:spLocks noGrp="1"/>
          </p:cNvSpPr>
          <p:nvPr>
            <p:ph type="sldNum" sz="quarter" idx="5"/>
          </p:nvPr>
        </p:nvSpPr>
        <p:spPr/>
        <p:txBody>
          <a:bodyPr/>
          <a:lstStyle/>
          <a:p>
            <a:fld id="{CB16138D-A5B1-4DC1-8456-F8A84E915D5F}" type="slidenum">
              <a:rPr lang="de-DE" altLang="de-DE" sz="1100" smtClean="0"/>
              <a:pPr/>
              <a:t>23</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41915415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nn-NO" sz="1600" b="0" i="0" u="none" strike="noStrike" kern="1200" baseline="0" dirty="0" smtClean="0">
                <a:solidFill>
                  <a:schemeClr val="tx1"/>
                </a:solidFill>
                <a:latin typeface="Arial" charset="0"/>
                <a:ea typeface="+mn-ea"/>
                <a:cs typeface="+mn-cs"/>
              </a:rPr>
              <a:t>6 	d 	FL-1.4.4 	K2</a:t>
            </a:r>
          </a:p>
          <a:p>
            <a:endParaRPr lang="de-DE" sz="1600" b="0" i="0" u="none" strike="noStrike" kern="1200" baseline="0" dirty="0" smtClean="0">
              <a:solidFill>
                <a:schemeClr val="tx1"/>
              </a:solidFill>
              <a:latin typeface="Arial" charset="0"/>
              <a:ea typeface="+mn-ea"/>
              <a:cs typeface="+mn-cs"/>
            </a:endParaRPr>
          </a:p>
          <a:p>
            <a:r>
              <a:rPr lang="de-DE" sz="1600" b="0" i="0" u="none" strike="noStrike" kern="1200" baseline="0" dirty="0" err="1" smtClean="0">
                <a:solidFill>
                  <a:schemeClr val="tx1"/>
                </a:solidFill>
                <a:latin typeface="Arial" charset="0"/>
                <a:ea typeface="+mn-ea"/>
                <a:cs typeface="+mn-cs"/>
              </a:rPr>
              <a:t>Traceability</a:t>
            </a:r>
            <a:r>
              <a:rPr lang="de-DE" sz="1600" b="0" i="0" u="none" strike="noStrike" kern="1200" baseline="0" dirty="0" smtClean="0">
                <a:solidFill>
                  <a:schemeClr val="tx1"/>
                </a:solidFill>
                <a:latin typeface="Arial" charset="0"/>
                <a:ea typeface="+mn-ea"/>
                <a:cs typeface="+mn-cs"/>
              </a:rPr>
              <a:t> </a:t>
            </a:r>
            <a:r>
              <a:rPr lang="de-DE" sz="1600" b="0" i="0" u="none" strike="noStrike" kern="1200" baseline="0" dirty="0" err="1" smtClean="0">
                <a:solidFill>
                  <a:schemeClr val="tx1"/>
                </a:solidFill>
                <a:latin typeface="Arial" charset="0"/>
                <a:ea typeface="+mn-ea"/>
                <a:cs typeface="+mn-cs"/>
              </a:rPr>
              <a:t>assists</a:t>
            </a:r>
            <a:r>
              <a:rPr lang="de-DE" sz="1600" b="0" i="0" u="none" strike="noStrike" kern="1200" baseline="0" dirty="0" smtClean="0">
                <a:solidFill>
                  <a:schemeClr val="tx1"/>
                </a:solidFill>
                <a:latin typeface="Arial" charset="0"/>
                <a:ea typeface="+mn-ea"/>
                <a:cs typeface="+mn-cs"/>
              </a:rPr>
              <a:t> </a:t>
            </a:r>
            <a:r>
              <a:rPr lang="de-DE" sz="1600" b="0" i="0" u="none" strike="noStrike" kern="1200" baseline="0" dirty="0" err="1" smtClean="0">
                <a:solidFill>
                  <a:schemeClr val="tx1"/>
                </a:solidFill>
                <a:latin typeface="Arial" charset="0"/>
                <a:ea typeface="+mn-ea"/>
                <a:cs typeface="+mn-cs"/>
              </a:rPr>
              <a:t>with</a:t>
            </a:r>
            <a:r>
              <a:rPr lang="de-DE" sz="1600" b="0" i="0" u="none" strike="noStrike" kern="1200" baseline="0" dirty="0" smtClean="0">
                <a:solidFill>
                  <a:schemeClr val="tx1"/>
                </a:solidFill>
                <a:latin typeface="Arial" charset="0"/>
                <a:ea typeface="+mn-ea"/>
                <a:cs typeface="+mn-cs"/>
              </a:rPr>
              <a:t>: </a:t>
            </a:r>
          </a:p>
          <a:p>
            <a:r>
              <a:rPr lang="en-US" sz="1600" b="0" i="0" u="none" strike="noStrike" kern="1200" baseline="0" dirty="0" smtClean="0">
                <a:solidFill>
                  <a:schemeClr val="tx1"/>
                </a:solidFill>
                <a:latin typeface="Arial" charset="0"/>
                <a:ea typeface="+mn-ea"/>
                <a:cs typeface="+mn-cs"/>
              </a:rPr>
              <a:t>• Selecting regression tests in terms of analyzing the impact of changes. </a:t>
            </a:r>
          </a:p>
          <a:p>
            <a:r>
              <a:rPr lang="en-US" sz="1600" b="0" i="0" u="none" strike="noStrike" kern="1200" baseline="0" dirty="0" smtClean="0">
                <a:solidFill>
                  <a:schemeClr val="tx1"/>
                </a:solidFill>
                <a:latin typeface="Arial" charset="0"/>
                <a:ea typeface="+mn-ea"/>
                <a:cs typeface="+mn-cs"/>
              </a:rPr>
              <a:t>• Evaluating completeness of test execution which makes testing auditable. </a:t>
            </a:r>
          </a:p>
          <a:p>
            <a:r>
              <a:rPr lang="en-US" sz="1600" b="0" i="0" u="none" strike="noStrike" kern="1200" baseline="0" dirty="0" smtClean="0">
                <a:solidFill>
                  <a:schemeClr val="tx1"/>
                </a:solidFill>
                <a:latin typeface="Arial" charset="0"/>
                <a:ea typeface="+mn-ea"/>
                <a:cs typeface="+mn-cs"/>
              </a:rPr>
              <a:t>• Identifying which user stories have open defect reports which improves understandability of test status reports to include status of test basis items. </a:t>
            </a:r>
          </a:p>
          <a:p>
            <a:r>
              <a:rPr lang="en-US" sz="1600" b="0" i="0" u="none" strike="noStrike" kern="1200" baseline="0" dirty="0" smtClean="0">
                <a:solidFill>
                  <a:schemeClr val="tx1"/>
                </a:solidFill>
                <a:latin typeface="Arial" charset="0"/>
                <a:ea typeface="+mn-ea"/>
                <a:cs typeface="+mn-cs"/>
              </a:rPr>
              <a:t>• Evaluating whether the number of tests for each requirement is consistent with the level of product risk which provides information to assess test process quality (i.e., alignment of test effort with risk). </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Therefore, d is correct, per section 1.4.4. </a:t>
            </a:r>
          </a:p>
        </p:txBody>
      </p:sp>
      <p:sp>
        <p:nvSpPr>
          <p:cNvPr id="4" name="Kopfzeilenplatzhalter 3"/>
          <p:cNvSpPr>
            <a:spLocks noGrp="1"/>
          </p:cNvSpPr>
          <p:nvPr>
            <p:ph type="hdr" sz="quarter"/>
          </p:nvPr>
        </p:nvSpPr>
        <p:spPr/>
        <p:txBody>
          <a:bodyPr/>
          <a:lstStyle/>
          <a:p>
            <a:r>
              <a:rPr lang="de-DE"/>
              <a:t>Certified Tester - Foundation Level</a:t>
            </a:r>
          </a:p>
        </p:txBody>
      </p:sp>
      <p:sp>
        <p:nvSpPr>
          <p:cNvPr id="5" name="Foliennummernplatzhalter 4"/>
          <p:cNvSpPr>
            <a:spLocks noGrp="1"/>
          </p:cNvSpPr>
          <p:nvPr>
            <p:ph type="sldNum" sz="quarter" idx="5"/>
          </p:nvPr>
        </p:nvSpPr>
        <p:spPr/>
        <p:txBody>
          <a:bodyPr/>
          <a:lstStyle/>
          <a:p>
            <a:fld id="{CB16138D-A5B1-4DC1-8456-F8A84E915D5F}" type="slidenum">
              <a:rPr lang="de-DE" altLang="de-DE" sz="1100" smtClean="0"/>
              <a:pPr/>
              <a:t>24</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41915415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nn-NO" sz="1600" b="0" i="0" u="none" strike="noStrike" kern="1200" baseline="0" dirty="0" smtClean="0">
                <a:solidFill>
                  <a:schemeClr val="tx1"/>
                </a:solidFill>
                <a:latin typeface="Arial" charset="0"/>
                <a:ea typeface="+mn-ea"/>
                <a:cs typeface="+mn-cs"/>
              </a:rPr>
              <a:t>7 	c 	FL-1.2.1 	K2</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while enabling required tests to be identified in an early stage is a testing contribution to success per section 1.2.1, there is no indication in the question that the tester did so. </a:t>
            </a:r>
          </a:p>
          <a:p>
            <a:r>
              <a:rPr lang="en-US" sz="1600" b="0" i="0" u="none" strike="noStrike" kern="1200" baseline="0" dirty="0" smtClean="0">
                <a:solidFill>
                  <a:schemeClr val="tx1"/>
                </a:solidFill>
                <a:latin typeface="Arial" charset="0"/>
                <a:ea typeface="+mn-ea"/>
                <a:cs typeface="+mn-cs"/>
              </a:rPr>
              <a:t>b) Is not correct: ensuring processes are carried out properly is part of quality assurance, not a testing contribution to success, per sections 1.2.1 and 1.2.2 </a:t>
            </a:r>
          </a:p>
          <a:p>
            <a:r>
              <a:rPr lang="en-US" sz="1600" b="0" i="0" u="none" strike="noStrike" kern="1200" baseline="0" dirty="0" smtClean="0">
                <a:solidFill>
                  <a:schemeClr val="tx1"/>
                </a:solidFill>
                <a:latin typeface="Arial" charset="0"/>
                <a:ea typeface="+mn-ea"/>
                <a:cs typeface="+mn-cs"/>
              </a:rPr>
              <a:t>c) Is correct: reducing the risk of fundamental design defects is a testing contribution to success per section 1.2.1. Database structure is related to design, and performance problems can be a significant product risk. </a:t>
            </a:r>
          </a:p>
          <a:p>
            <a:r>
              <a:rPr lang="en-US" sz="1600" b="0" i="0" u="none" strike="noStrike" kern="1200" baseline="0" dirty="0" smtClean="0">
                <a:solidFill>
                  <a:schemeClr val="tx1"/>
                </a:solidFill>
                <a:latin typeface="Arial" charset="0"/>
                <a:ea typeface="+mn-ea"/>
                <a:cs typeface="+mn-cs"/>
              </a:rPr>
              <a:t>d) Is not correct: while reducing the risk of untestable functionality is a testing contribution to success per section 1.2.1, the tester here has not identified something untestable, but rather something that would result in performance tests failing.</a:t>
            </a:r>
          </a:p>
        </p:txBody>
      </p:sp>
      <p:sp>
        <p:nvSpPr>
          <p:cNvPr id="4" name="Kopfzeilenplatzhalter 3"/>
          <p:cNvSpPr>
            <a:spLocks noGrp="1"/>
          </p:cNvSpPr>
          <p:nvPr>
            <p:ph type="hdr" sz="quarter"/>
          </p:nvPr>
        </p:nvSpPr>
        <p:spPr/>
        <p:txBody>
          <a:bodyPr/>
          <a:lstStyle/>
          <a:p>
            <a:r>
              <a:rPr lang="de-DE"/>
              <a:t>Certified Tester - Foundation Level</a:t>
            </a:r>
          </a:p>
        </p:txBody>
      </p:sp>
      <p:sp>
        <p:nvSpPr>
          <p:cNvPr id="5" name="Foliennummernplatzhalter 4"/>
          <p:cNvSpPr>
            <a:spLocks noGrp="1"/>
          </p:cNvSpPr>
          <p:nvPr>
            <p:ph type="sldNum" sz="quarter" idx="5"/>
          </p:nvPr>
        </p:nvSpPr>
        <p:spPr/>
        <p:txBody>
          <a:bodyPr/>
          <a:lstStyle/>
          <a:p>
            <a:fld id="{CB16138D-A5B1-4DC1-8456-F8A84E915D5F}" type="slidenum">
              <a:rPr lang="de-DE" altLang="de-DE" sz="1100" smtClean="0"/>
              <a:pPr/>
              <a:t>25</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41915415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8 	b 	FL-1.4.2 	</a:t>
            </a:r>
            <a:r>
              <a:rPr lang="nn-NO" sz="1600" b="0" i="0" u="none" strike="noStrike" kern="1200" baseline="0" dirty="0" smtClean="0">
                <a:solidFill>
                  <a:schemeClr val="tx1"/>
                </a:solidFill>
                <a:latin typeface="Arial" charset="0"/>
                <a:ea typeface="+mn-ea"/>
                <a:cs typeface="+mn-cs"/>
              </a:rPr>
              <a:t>K2</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analyzing a defect is part of debugging, not testing, per section 1.1.2 </a:t>
            </a:r>
          </a:p>
          <a:p>
            <a:r>
              <a:rPr lang="en-US" sz="1600" b="0" i="0" u="none" strike="noStrike" kern="1200" baseline="0" dirty="0" smtClean="0">
                <a:solidFill>
                  <a:schemeClr val="tx1"/>
                </a:solidFill>
                <a:latin typeface="Arial" charset="0"/>
                <a:ea typeface="+mn-ea"/>
                <a:cs typeface="+mn-cs"/>
              </a:rPr>
              <a:t>b) Is correct: creating test data is a test implementation task per section 1.4.2. </a:t>
            </a:r>
          </a:p>
          <a:p>
            <a:r>
              <a:rPr lang="en-US" sz="1600" b="0" i="0" u="none" strike="noStrike" kern="1200" baseline="0" dirty="0" smtClean="0">
                <a:solidFill>
                  <a:schemeClr val="tx1"/>
                </a:solidFill>
                <a:latin typeface="Arial" charset="0"/>
                <a:ea typeface="+mn-ea"/>
                <a:cs typeface="+mn-cs"/>
              </a:rPr>
              <a:t>c) Is not correct: while a tester may need to identify a test item’s version for results reporting purposes, assigning a test item’s version is part of configuration management, per section 5.4 </a:t>
            </a:r>
          </a:p>
          <a:p>
            <a:r>
              <a:rPr lang="en-US" sz="1600" b="0" i="0" u="none" strike="noStrike" kern="1200" baseline="0" dirty="0" smtClean="0">
                <a:solidFill>
                  <a:schemeClr val="tx1"/>
                </a:solidFill>
                <a:latin typeface="Arial" charset="0"/>
                <a:ea typeface="+mn-ea"/>
                <a:cs typeface="+mn-cs"/>
              </a:rPr>
              <a:t>d) Is not correct: writing a user story is not a testing activity and should be done by the product owner</a:t>
            </a:r>
          </a:p>
        </p:txBody>
      </p:sp>
      <p:sp>
        <p:nvSpPr>
          <p:cNvPr id="4" name="Kopfzeilenplatzhalter 3"/>
          <p:cNvSpPr>
            <a:spLocks noGrp="1"/>
          </p:cNvSpPr>
          <p:nvPr>
            <p:ph type="hdr" sz="quarter"/>
          </p:nvPr>
        </p:nvSpPr>
        <p:spPr/>
        <p:txBody>
          <a:bodyPr/>
          <a:lstStyle/>
          <a:p>
            <a:r>
              <a:rPr lang="de-DE"/>
              <a:t>Certified Tester - Foundation Level</a:t>
            </a:r>
          </a:p>
        </p:txBody>
      </p:sp>
      <p:sp>
        <p:nvSpPr>
          <p:cNvPr id="5" name="Foliennummernplatzhalter 4"/>
          <p:cNvSpPr>
            <a:spLocks noGrp="1"/>
          </p:cNvSpPr>
          <p:nvPr>
            <p:ph type="sldNum" sz="quarter" idx="5"/>
          </p:nvPr>
        </p:nvSpPr>
        <p:spPr/>
        <p:txBody>
          <a:bodyPr/>
          <a:lstStyle/>
          <a:p>
            <a:fld id="{CB16138D-A5B1-4DC1-8456-F8A84E915D5F}" type="slidenum">
              <a:rPr lang="de-DE" altLang="de-DE" sz="1100" smtClean="0"/>
              <a:pPr/>
              <a:t>26</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41915415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en-US" sz="1600" b="0" i="0" u="none" strike="noStrike" kern="1200" baseline="0" dirty="0" smtClean="0">
                <a:solidFill>
                  <a:schemeClr val="tx1"/>
                </a:solidFill>
                <a:latin typeface="Arial" charset="0"/>
                <a:ea typeface="+mn-ea"/>
                <a:cs typeface="+mn-cs"/>
              </a:rPr>
              <a:t>3 	b 	FL-1.1.2 	K2 	</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Testing does not identify the source of defects, debugging identifies the defects (syllabus chapter 1.1.2). </a:t>
            </a:r>
          </a:p>
          <a:p>
            <a:r>
              <a:rPr lang="en-US" sz="1600" b="0" i="0" u="none" strike="noStrike" kern="1200" baseline="0" dirty="0" smtClean="0">
                <a:solidFill>
                  <a:schemeClr val="tx1"/>
                </a:solidFill>
                <a:latin typeface="Arial" charset="0"/>
                <a:ea typeface="+mn-ea"/>
                <a:cs typeface="+mn-cs"/>
              </a:rPr>
              <a:t>b) Is correct: Dynamic testing can show failures that are caused by defects in the software. Debugging eliminates the defects, which are the source of failures, not the root cause of the defects (syllabus 1.1.2). </a:t>
            </a:r>
          </a:p>
          <a:p>
            <a:r>
              <a:rPr lang="en-US" sz="1600" b="0" i="0" u="none" strike="noStrike" kern="1200" baseline="0" dirty="0" smtClean="0">
                <a:solidFill>
                  <a:schemeClr val="tx1"/>
                </a:solidFill>
                <a:latin typeface="Arial" charset="0"/>
                <a:ea typeface="+mn-ea"/>
                <a:cs typeface="+mn-cs"/>
              </a:rPr>
              <a:t>c) Is not correct: Testing does not remove faults, but debugging remove defects that cause the faults (syllabus chapter 1.1.2). </a:t>
            </a:r>
          </a:p>
          <a:p>
            <a:r>
              <a:rPr lang="en-US" sz="1600" b="0" i="0" u="none" strike="noStrike" kern="1200" baseline="0" dirty="0" smtClean="0">
                <a:solidFill>
                  <a:schemeClr val="tx1"/>
                </a:solidFill>
                <a:latin typeface="Arial" charset="0"/>
                <a:ea typeface="+mn-ea"/>
                <a:cs typeface="+mn-cs"/>
              </a:rPr>
              <a:t>d) Is not correct: Dynamic testing does not directly prevent the causes of failures (defects), but detects the presence of defects (syllabus chapter 1.3, 1. principle). </a:t>
            </a:r>
          </a:p>
          <a:p>
            <a:endParaRPr lang="de-DE" sz="1600" b="0" i="0" u="none" strike="noStrike" kern="1200" baseline="0" dirty="0" smtClean="0">
              <a:solidFill>
                <a:schemeClr val="tx1"/>
              </a:solidFill>
              <a:latin typeface="Arial" charset="0"/>
              <a:ea typeface="+mn-ea"/>
              <a:cs typeface="+mn-cs"/>
            </a:endParaRPr>
          </a:p>
        </p:txBody>
      </p:sp>
      <p:sp>
        <p:nvSpPr>
          <p:cNvPr id="4" name="Kopfzeilenplatzhalter 3"/>
          <p:cNvSpPr>
            <a:spLocks noGrp="1"/>
          </p:cNvSpPr>
          <p:nvPr>
            <p:ph type="hdr" sz="quarter"/>
          </p:nvPr>
        </p:nvSpPr>
        <p:spPr/>
        <p:txBody>
          <a:bodyPr/>
          <a:lstStyle/>
          <a:p>
            <a:r>
              <a:rPr lang="de-DE"/>
              <a:t>Certified Tester - Foundation Level</a:t>
            </a:r>
          </a:p>
        </p:txBody>
      </p:sp>
      <p:sp>
        <p:nvSpPr>
          <p:cNvPr id="5" name="Foliennummernplatzhalter 4"/>
          <p:cNvSpPr>
            <a:spLocks noGrp="1"/>
          </p:cNvSpPr>
          <p:nvPr>
            <p:ph type="sldNum" sz="quarter" idx="5"/>
          </p:nvPr>
        </p:nvSpPr>
        <p:spPr/>
        <p:txBody>
          <a:bodyPr/>
          <a:lstStyle/>
          <a:p>
            <a:fld id="{CB16138D-A5B1-4DC1-8456-F8A84E915D5F}" type="slidenum">
              <a:rPr lang="de-DE" altLang="de-DE" sz="1100" smtClean="0"/>
              <a:pPr/>
              <a:t>5</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41915415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en-US" sz="1600" b="0" i="0" u="none" strike="noStrike" kern="1200" baseline="0" dirty="0" smtClean="0">
                <a:solidFill>
                  <a:schemeClr val="tx1"/>
                </a:solidFill>
                <a:latin typeface="Arial" charset="0"/>
                <a:ea typeface="+mn-ea"/>
                <a:cs typeface="+mn-cs"/>
              </a:rPr>
              <a:t>4 	a 	FL-1.2.3 	K2 	</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correct: A crash is clearly noticeable by the user (syllabus chapter 1.2.3). </a:t>
            </a:r>
          </a:p>
          <a:p>
            <a:r>
              <a:rPr lang="en-US" sz="1600" b="0" i="0" u="none" strike="noStrike" kern="1200" baseline="0" dirty="0" smtClean="0">
                <a:solidFill>
                  <a:schemeClr val="tx1"/>
                </a:solidFill>
                <a:latin typeface="Arial" charset="0"/>
                <a:ea typeface="+mn-ea"/>
                <a:cs typeface="+mn-cs"/>
              </a:rPr>
              <a:t>b) Is not correct: this is a defect, not a failure, since there is something wrong in the code. It may not result in a visible or noticeable failure, for example if the changes in the source code file are only in comments (syllabus chapter 1.2.3). </a:t>
            </a:r>
          </a:p>
          <a:p>
            <a:r>
              <a:rPr lang="en-US" sz="1600" b="0" i="0" u="none" strike="noStrike" kern="1200" baseline="0" dirty="0" smtClean="0">
                <a:solidFill>
                  <a:schemeClr val="tx1"/>
                </a:solidFill>
                <a:latin typeface="Arial" charset="0"/>
                <a:ea typeface="+mn-ea"/>
                <a:cs typeface="+mn-cs"/>
              </a:rPr>
              <a:t>c) Is not correct: The use of wrong input variables may not result in a visible or noticeable failure, for example if nobody uses this particular algorithm; or if the wrong input variable has a similar value to the correct input variable; or if the FALSE result of the algorithm is not used (syllabus chapter 1.2.3). </a:t>
            </a:r>
          </a:p>
          <a:p>
            <a:r>
              <a:rPr lang="en-US" sz="1600" b="0" i="0" u="none" strike="noStrike" kern="1200" baseline="0" dirty="0" smtClean="0">
                <a:solidFill>
                  <a:schemeClr val="tx1"/>
                </a:solidFill>
                <a:latin typeface="Arial" charset="0"/>
                <a:ea typeface="+mn-ea"/>
                <a:cs typeface="+mn-cs"/>
              </a:rPr>
              <a:t>d) Is not correct: This type of fault will not necessarily lead to a failure; for example, if no one uses this special algorithm (syllabus chapter 1.2.3). </a:t>
            </a:r>
          </a:p>
        </p:txBody>
      </p:sp>
      <p:sp>
        <p:nvSpPr>
          <p:cNvPr id="4" name="Kopfzeilenplatzhalter 3"/>
          <p:cNvSpPr>
            <a:spLocks noGrp="1"/>
          </p:cNvSpPr>
          <p:nvPr>
            <p:ph type="hdr" sz="quarter"/>
          </p:nvPr>
        </p:nvSpPr>
        <p:spPr/>
        <p:txBody>
          <a:bodyPr/>
          <a:lstStyle/>
          <a:p>
            <a:r>
              <a:rPr lang="de-DE"/>
              <a:t>Certified Tester - Foundation Level</a:t>
            </a:r>
          </a:p>
        </p:txBody>
      </p:sp>
      <p:sp>
        <p:nvSpPr>
          <p:cNvPr id="5" name="Foliennummernplatzhalter 4"/>
          <p:cNvSpPr>
            <a:spLocks noGrp="1"/>
          </p:cNvSpPr>
          <p:nvPr>
            <p:ph type="sldNum" sz="quarter" idx="5"/>
          </p:nvPr>
        </p:nvSpPr>
        <p:spPr/>
        <p:txBody>
          <a:bodyPr/>
          <a:lstStyle/>
          <a:p>
            <a:fld id="{CB16138D-A5B1-4DC1-8456-F8A84E915D5F}" type="slidenum">
              <a:rPr lang="de-DE" altLang="de-DE" sz="1100" smtClean="0"/>
              <a:pPr/>
              <a:t>6</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41915415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nn-NO" sz="1600" b="0" i="0" u="none" strike="noStrike" kern="1200" baseline="0" dirty="0" smtClean="0">
                <a:solidFill>
                  <a:schemeClr val="tx1"/>
                </a:solidFill>
                <a:latin typeface="Arial" charset="0"/>
                <a:ea typeface="+mn-ea"/>
                <a:cs typeface="+mn-cs"/>
              </a:rPr>
              <a:t>5 	c 	FL-1.3.1 	K2</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Testing is context dependent, regardless of it being manual or automated (syllabus chapter 1.3, 6. principle), but does not result in detecting a decreasing number of faults as described above. </a:t>
            </a:r>
          </a:p>
          <a:p>
            <a:r>
              <a:rPr lang="en-US" sz="1600" b="0" i="0" u="none" strike="noStrike" kern="1200" baseline="0" dirty="0" smtClean="0">
                <a:solidFill>
                  <a:schemeClr val="tx1"/>
                </a:solidFill>
                <a:latin typeface="Arial" charset="0"/>
                <a:ea typeface="+mn-ea"/>
                <a:cs typeface="+mn-cs"/>
              </a:rPr>
              <a:t>b) Is not correct: Exhaustive testing is impossible, regardless of the amount of effort put into testing (syllabus chapter 1.3, 2. principle). </a:t>
            </a:r>
          </a:p>
          <a:p>
            <a:r>
              <a:rPr lang="en-US" sz="1600" b="0" i="0" u="none" strike="noStrike" kern="1200" baseline="0" dirty="0" smtClean="0">
                <a:solidFill>
                  <a:schemeClr val="tx1"/>
                </a:solidFill>
                <a:latin typeface="Arial" charset="0"/>
                <a:ea typeface="+mn-ea"/>
                <a:cs typeface="+mn-cs"/>
              </a:rPr>
              <a:t>c) Is correct: Syllabus 1.3: principle #5 says “If the same tests are repeated over and over again, eventually these tests no longer find any new defects. To detect new defects, existing tests and test data may need changing, and new tests may need to be written.” Automated regression testing of the same test cases will not bring new findings. </a:t>
            </a:r>
          </a:p>
          <a:p>
            <a:r>
              <a:rPr lang="en-US" sz="1600" b="0" i="0" u="none" strike="noStrike" kern="1200" baseline="0" dirty="0" smtClean="0">
                <a:solidFill>
                  <a:schemeClr val="tx1"/>
                </a:solidFill>
                <a:latin typeface="Arial" charset="0"/>
                <a:ea typeface="+mn-ea"/>
                <a:cs typeface="+mn-cs"/>
              </a:rPr>
              <a:t>d) Is not correct: ”Defects cluster together” (syllabus chapter 1.3.4, 4. principle). A small number of modules usually contain most of the defects, but this does not mean that fewer and fewer defects will be found. </a:t>
            </a:r>
          </a:p>
        </p:txBody>
      </p:sp>
      <p:sp>
        <p:nvSpPr>
          <p:cNvPr id="4" name="Kopfzeilenplatzhalter 3"/>
          <p:cNvSpPr>
            <a:spLocks noGrp="1"/>
          </p:cNvSpPr>
          <p:nvPr>
            <p:ph type="hdr" sz="quarter"/>
          </p:nvPr>
        </p:nvSpPr>
        <p:spPr/>
        <p:txBody>
          <a:bodyPr/>
          <a:lstStyle/>
          <a:p>
            <a:r>
              <a:rPr lang="de-DE"/>
              <a:t>Certified Tester - Foundation Level</a:t>
            </a:r>
          </a:p>
        </p:txBody>
      </p:sp>
      <p:sp>
        <p:nvSpPr>
          <p:cNvPr id="5" name="Foliennummernplatzhalter 4"/>
          <p:cNvSpPr>
            <a:spLocks noGrp="1"/>
          </p:cNvSpPr>
          <p:nvPr>
            <p:ph type="sldNum" sz="quarter" idx="5"/>
          </p:nvPr>
        </p:nvSpPr>
        <p:spPr/>
        <p:txBody>
          <a:bodyPr/>
          <a:lstStyle/>
          <a:p>
            <a:fld id="{CB16138D-A5B1-4DC1-8456-F8A84E915D5F}" type="slidenum">
              <a:rPr lang="de-DE" altLang="de-DE" sz="1100" smtClean="0"/>
              <a:pPr/>
              <a:t>7</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41915415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6 	b 	FL-1.2.2 	K2 	</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This is quality assurance but not testing (syllabus chapter 1.2.2). </a:t>
            </a:r>
          </a:p>
          <a:p>
            <a:r>
              <a:rPr lang="en-US" sz="1600" b="0" i="0" u="none" strike="noStrike" kern="1200" baseline="0" dirty="0" smtClean="0">
                <a:solidFill>
                  <a:schemeClr val="tx1"/>
                </a:solidFill>
                <a:latin typeface="Arial" charset="0"/>
                <a:ea typeface="+mn-ea"/>
                <a:cs typeface="+mn-cs"/>
              </a:rPr>
              <a:t>b) Is correct: Syllabus 1.2.2. Testing contributes to the achievement of quality in a variety of ways, e.g. such as reducing the risk of inadequate software quality (syllabus chapter 1.1.1). </a:t>
            </a:r>
          </a:p>
          <a:p>
            <a:r>
              <a:rPr lang="en-US" sz="1600" b="0" i="0" u="none" strike="noStrike" kern="1200" baseline="0" dirty="0" smtClean="0">
                <a:solidFill>
                  <a:schemeClr val="tx1"/>
                </a:solidFill>
                <a:latin typeface="Arial" charset="0"/>
                <a:ea typeface="+mn-ea"/>
                <a:cs typeface="+mn-cs"/>
              </a:rPr>
              <a:t>c) Is not correct: This is quality assurance but not testing (syllabus chapter 1.2.2). </a:t>
            </a:r>
          </a:p>
          <a:p>
            <a:r>
              <a:rPr lang="en-US" sz="1600" b="0" i="0" u="none" strike="noStrike" kern="1200" baseline="0" dirty="0" smtClean="0">
                <a:solidFill>
                  <a:schemeClr val="tx1"/>
                </a:solidFill>
                <a:latin typeface="Arial" charset="0"/>
                <a:ea typeface="+mn-ea"/>
                <a:cs typeface="+mn-cs"/>
              </a:rPr>
              <a:t>d) Is not correct: The quality cannot be measured by counting the number of executed test cases without knowing the outcome (syllabus chapter 1.2.2).</a:t>
            </a:r>
            <a:endParaRPr lang="de-DE" sz="1600" b="0" i="0" u="none" strike="noStrike" kern="1200" baseline="0" dirty="0" smtClean="0">
              <a:solidFill>
                <a:schemeClr val="tx1"/>
              </a:solidFill>
              <a:latin typeface="Arial" charset="0"/>
              <a:ea typeface="+mn-ea"/>
              <a:cs typeface="+mn-cs"/>
            </a:endParaRPr>
          </a:p>
        </p:txBody>
      </p:sp>
      <p:sp>
        <p:nvSpPr>
          <p:cNvPr id="4" name="Kopfzeilenplatzhalter 3"/>
          <p:cNvSpPr>
            <a:spLocks noGrp="1"/>
          </p:cNvSpPr>
          <p:nvPr>
            <p:ph type="hdr" sz="quarter"/>
          </p:nvPr>
        </p:nvSpPr>
        <p:spPr/>
        <p:txBody>
          <a:bodyPr/>
          <a:lstStyle/>
          <a:p>
            <a:r>
              <a:rPr lang="de-DE"/>
              <a:t>Certified Tester - Foundation Level</a:t>
            </a:r>
          </a:p>
        </p:txBody>
      </p:sp>
      <p:sp>
        <p:nvSpPr>
          <p:cNvPr id="5" name="Foliennummernplatzhalter 4"/>
          <p:cNvSpPr>
            <a:spLocks noGrp="1"/>
          </p:cNvSpPr>
          <p:nvPr>
            <p:ph type="sldNum" sz="quarter" idx="5"/>
          </p:nvPr>
        </p:nvSpPr>
        <p:spPr/>
        <p:txBody>
          <a:bodyPr/>
          <a:lstStyle/>
          <a:p>
            <a:fld id="{CB16138D-A5B1-4DC1-8456-F8A84E915D5F}" type="slidenum">
              <a:rPr lang="de-DE" altLang="de-DE" sz="1100" smtClean="0"/>
              <a:pPr/>
              <a:t>8</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41915415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nn-NO" sz="1600" b="0" i="0" u="none" strike="noStrike" kern="1200" baseline="0" dirty="0" smtClean="0">
                <a:solidFill>
                  <a:schemeClr val="tx1"/>
                </a:solidFill>
                <a:latin typeface="Arial" charset="0"/>
                <a:ea typeface="+mn-ea"/>
                <a:cs typeface="+mn-cs"/>
              </a:rPr>
              <a:t>7 	d 	FL-1.4.2 	K2	</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This activity is performed during the test design activity (syllabus chapter 1.4.2, test design).</a:t>
            </a:r>
          </a:p>
          <a:p>
            <a:r>
              <a:rPr lang="en-US" sz="1600" b="0" i="0" u="none" strike="noStrike" kern="1200" baseline="0" dirty="0" smtClean="0">
                <a:solidFill>
                  <a:schemeClr val="tx1"/>
                </a:solidFill>
                <a:latin typeface="Arial" charset="0"/>
                <a:ea typeface="+mn-ea"/>
                <a:cs typeface="+mn-cs"/>
              </a:rPr>
              <a:t>b) Is not correct: This activity is performed during the test implementation activity (syllabus chapter 1.4.2, test implementation). </a:t>
            </a:r>
          </a:p>
          <a:p>
            <a:r>
              <a:rPr lang="en-US" sz="1600" b="0" i="0" u="none" strike="noStrike" kern="1200" baseline="0" dirty="0" smtClean="0">
                <a:solidFill>
                  <a:schemeClr val="tx1"/>
                </a:solidFill>
                <a:latin typeface="Arial" charset="0"/>
                <a:ea typeface="+mn-ea"/>
                <a:cs typeface="+mn-cs"/>
              </a:rPr>
              <a:t>c) Is not correct: This activity is performed during the test completion activity (syllabus chapter 1.4.2, test completion).</a:t>
            </a:r>
          </a:p>
          <a:p>
            <a:r>
              <a:rPr lang="en-US" sz="1600" b="0" i="0" u="none" strike="noStrike" kern="1200" baseline="0" dirty="0" smtClean="0">
                <a:solidFill>
                  <a:schemeClr val="tx1"/>
                </a:solidFill>
                <a:latin typeface="Arial" charset="0"/>
                <a:ea typeface="+mn-ea"/>
                <a:cs typeface="+mn-cs"/>
              </a:rPr>
              <a:t>d) Is correct: This activity is performed during the test analysis activity (syllabus chapter 1.4.2, test analysis).</a:t>
            </a:r>
            <a:r>
              <a:rPr lang="de-DE" sz="1600" b="0" i="0" u="none" strike="noStrike" kern="1200" baseline="0" dirty="0" smtClean="0">
                <a:solidFill>
                  <a:schemeClr val="tx1"/>
                </a:solidFill>
                <a:latin typeface="Arial" charset="0"/>
                <a:ea typeface="+mn-ea"/>
                <a:cs typeface="+mn-cs"/>
              </a:rPr>
              <a:t>	</a:t>
            </a:r>
          </a:p>
          <a:p>
            <a:pPr marL="0" indent="0">
              <a:buNone/>
            </a:pPr>
            <a:endParaRPr lang="de-DE" b="0" dirty="0"/>
          </a:p>
        </p:txBody>
      </p:sp>
      <p:sp>
        <p:nvSpPr>
          <p:cNvPr id="4" name="Kopfzeilenplatzhalter 3"/>
          <p:cNvSpPr>
            <a:spLocks noGrp="1"/>
          </p:cNvSpPr>
          <p:nvPr>
            <p:ph type="hdr" sz="quarter"/>
          </p:nvPr>
        </p:nvSpPr>
        <p:spPr/>
        <p:txBody>
          <a:bodyPr/>
          <a:lstStyle/>
          <a:p>
            <a:r>
              <a:rPr lang="de-DE"/>
              <a:t>Certified Tester - Foundation Level</a:t>
            </a:r>
          </a:p>
        </p:txBody>
      </p:sp>
      <p:sp>
        <p:nvSpPr>
          <p:cNvPr id="5" name="Foliennummernplatzhalter 4"/>
          <p:cNvSpPr>
            <a:spLocks noGrp="1"/>
          </p:cNvSpPr>
          <p:nvPr>
            <p:ph type="sldNum" sz="quarter" idx="5"/>
          </p:nvPr>
        </p:nvSpPr>
        <p:spPr/>
        <p:txBody>
          <a:bodyPr/>
          <a:lstStyle/>
          <a:p>
            <a:fld id="{CB16138D-A5B1-4DC1-8456-F8A84E915D5F}" type="slidenum">
              <a:rPr lang="de-DE" altLang="de-DE" sz="1100" smtClean="0"/>
              <a:pPr/>
              <a:t>9</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41915415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8 	a 	FL-1.4.3 	K2 </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Test suite: Glossary 3.2.1: A set of test cases or test procedures to be executed in a specific test cycle.”(1A). </a:t>
            </a:r>
          </a:p>
          <a:p>
            <a:r>
              <a:rPr lang="en-US" sz="1600" b="0" i="0" u="none" strike="noStrike" kern="1200" baseline="0" dirty="0" smtClean="0">
                <a:solidFill>
                  <a:schemeClr val="tx1"/>
                </a:solidFill>
                <a:latin typeface="Arial" charset="0"/>
                <a:ea typeface="+mn-ea"/>
                <a:cs typeface="+mn-cs"/>
              </a:rPr>
              <a:t>Test case: Glossary “A set of preconditions, inputs, actions (where applicable), expected results and post conditions, developed based on test conditions” (2C). </a:t>
            </a:r>
          </a:p>
          <a:p>
            <a:r>
              <a:rPr lang="en-US" sz="1600" b="0" i="0" u="none" strike="noStrike" kern="1200" baseline="0" dirty="0" smtClean="0">
                <a:solidFill>
                  <a:schemeClr val="tx1"/>
                </a:solidFill>
                <a:latin typeface="Arial" charset="0"/>
                <a:ea typeface="+mn-ea"/>
                <a:cs typeface="+mn-cs"/>
              </a:rPr>
              <a:t>Test script: Glossary “A sequence of instructions for the execution of a test” (3B). </a:t>
            </a:r>
          </a:p>
          <a:p>
            <a:r>
              <a:rPr lang="en-US" sz="1600" b="0" i="0" u="none" strike="noStrike" kern="1200" baseline="0" dirty="0" smtClean="0">
                <a:solidFill>
                  <a:schemeClr val="tx1"/>
                </a:solidFill>
                <a:latin typeface="Arial" charset="0"/>
                <a:ea typeface="+mn-ea"/>
                <a:cs typeface="+mn-cs"/>
              </a:rPr>
              <a:t>Test charter: Glossary “A statement of test objectives, and possibly test ideas about how to test. Documentation of test activities in session-based exploratory testing” (4D). </a:t>
            </a:r>
          </a:p>
          <a:p>
            <a:r>
              <a:rPr lang="de-DE" sz="1600" b="0" i="0" u="none" strike="noStrike" kern="1200" baseline="0" dirty="0" smtClean="0">
                <a:solidFill>
                  <a:schemeClr val="tx1"/>
                </a:solidFill>
                <a:latin typeface="Arial" charset="0"/>
                <a:ea typeface="+mn-ea"/>
                <a:cs typeface="+mn-cs"/>
              </a:rPr>
              <a:t>Thus: </a:t>
            </a:r>
          </a:p>
          <a:p>
            <a:r>
              <a:rPr lang="de-DE" sz="1600" b="0" i="0" u="none" strike="noStrike" kern="1200" baseline="0" dirty="0" smtClean="0">
                <a:solidFill>
                  <a:schemeClr val="tx1"/>
                </a:solidFill>
                <a:latin typeface="Arial" charset="0"/>
                <a:ea typeface="+mn-ea"/>
                <a:cs typeface="+mn-cs"/>
              </a:rPr>
              <a:t>a) </a:t>
            </a:r>
            <a:r>
              <a:rPr lang="de-DE" sz="1600" b="0" i="0" u="none" strike="noStrike" kern="1200" baseline="0" dirty="0" err="1" smtClean="0">
                <a:solidFill>
                  <a:schemeClr val="tx1"/>
                </a:solidFill>
                <a:latin typeface="Arial" charset="0"/>
                <a:ea typeface="+mn-ea"/>
                <a:cs typeface="+mn-cs"/>
              </a:rPr>
              <a:t>Is</a:t>
            </a:r>
            <a:r>
              <a:rPr lang="de-DE" sz="1600" b="0" i="0" u="none" strike="noStrike" kern="1200" baseline="0" dirty="0" smtClean="0">
                <a:solidFill>
                  <a:schemeClr val="tx1"/>
                </a:solidFill>
                <a:latin typeface="Arial" charset="0"/>
                <a:ea typeface="+mn-ea"/>
                <a:cs typeface="+mn-cs"/>
              </a:rPr>
              <a:t> </a:t>
            </a:r>
            <a:r>
              <a:rPr lang="de-DE" sz="1600" b="0" i="0" u="none" strike="noStrike" kern="1200" baseline="0" dirty="0" err="1" smtClean="0">
                <a:solidFill>
                  <a:schemeClr val="tx1"/>
                </a:solidFill>
                <a:latin typeface="Arial" charset="0"/>
                <a:ea typeface="+mn-ea"/>
                <a:cs typeface="+mn-cs"/>
              </a:rPr>
              <a:t>correct</a:t>
            </a:r>
            <a:r>
              <a:rPr lang="de-DE" sz="1600" b="0" i="0" u="none" strike="noStrike" kern="1200" baseline="0" dirty="0" smtClean="0">
                <a:solidFill>
                  <a:schemeClr val="tx1"/>
                </a:solidFill>
                <a:latin typeface="Arial" charset="0"/>
                <a:ea typeface="+mn-ea"/>
                <a:cs typeface="+mn-cs"/>
              </a:rPr>
              <a:t> </a:t>
            </a:r>
          </a:p>
          <a:p>
            <a:r>
              <a:rPr lang="de-DE" sz="1600" b="0" i="0" u="none" strike="noStrike" kern="1200" baseline="0" dirty="0" smtClean="0">
                <a:solidFill>
                  <a:schemeClr val="tx1"/>
                </a:solidFill>
                <a:latin typeface="Arial" charset="0"/>
                <a:ea typeface="+mn-ea"/>
                <a:cs typeface="+mn-cs"/>
              </a:rPr>
              <a:t>b) </a:t>
            </a:r>
            <a:r>
              <a:rPr lang="de-DE" sz="1600" b="0" i="0" u="none" strike="noStrike" kern="1200" baseline="0" dirty="0" err="1" smtClean="0">
                <a:solidFill>
                  <a:schemeClr val="tx1"/>
                </a:solidFill>
                <a:latin typeface="Arial" charset="0"/>
                <a:ea typeface="+mn-ea"/>
                <a:cs typeface="+mn-cs"/>
              </a:rPr>
              <a:t>Is</a:t>
            </a:r>
            <a:r>
              <a:rPr lang="de-DE" sz="1600" b="0" i="0" u="none" strike="noStrike" kern="1200" baseline="0" dirty="0" smtClean="0">
                <a:solidFill>
                  <a:schemeClr val="tx1"/>
                </a:solidFill>
                <a:latin typeface="Arial" charset="0"/>
                <a:ea typeface="+mn-ea"/>
                <a:cs typeface="+mn-cs"/>
              </a:rPr>
              <a:t> not </a:t>
            </a:r>
            <a:r>
              <a:rPr lang="de-DE" sz="1600" b="0" i="0" u="none" strike="noStrike" kern="1200" baseline="0" dirty="0" err="1" smtClean="0">
                <a:solidFill>
                  <a:schemeClr val="tx1"/>
                </a:solidFill>
                <a:latin typeface="Arial" charset="0"/>
                <a:ea typeface="+mn-ea"/>
                <a:cs typeface="+mn-cs"/>
              </a:rPr>
              <a:t>correct</a:t>
            </a:r>
            <a:r>
              <a:rPr lang="de-DE" sz="1600" b="0" i="0" u="none" strike="noStrike" kern="1200" baseline="0" dirty="0" smtClean="0">
                <a:solidFill>
                  <a:schemeClr val="tx1"/>
                </a:solidFill>
                <a:latin typeface="Arial" charset="0"/>
                <a:ea typeface="+mn-ea"/>
                <a:cs typeface="+mn-cs"/>
              </a:rPr>
              <a:t> </a:t>
            </a:r>
          </a:p>
          <a:p>
            <a:r>
              <a:rPr lang="de-DE" sz="1600" b="0" i="0" u="none" strike="noStrike" kern="1200" baseline="0" dirty="0" smtClean="0">
                <a:solidFill>
                  <a:schemeClr val="tx1"/>
                </a:solidFill>
                <a:latin typeface="Arial" charset="0"/>
                <a:ea typeface="+mn-ea"/>
                <a:cs typeface="+mn-cs"/>
              </a:rPr>
              <a:t>c) </a:t>
            </a:r>
            <a:r>
              <a:rPr lang="de-DE" sz="1600" b="0" i="0" u="none" strike="noStrike" kern="1200" baseline="0" dirty="0" err="1" smtClean="0">
                <a:solidFill>
                  <a:schemeClr val="tx1"/>
                </a:solidFill>
                <a:latin typeface="Arial" charset="0"/>
                <a:ea typeface="+mn-ea"/>
                <a:cs typeface="+mn-cs"/>
              </a:rPr>
              <a:t>Is</a:t>
            </a:r>
            <a:r>
              <a:rPr lang="de-DE" sz="1600" b="0" i="0" u="none" strike="noStrike" kern="1200" baseline="0" dirty="0" smtClean="0">
                <a:solidFill>
                  <a:schemeClr val="tx1"/>
                </a:solidFill>
                <a:latin typeface="Arial" charset="0"/>
                <a:ea typeface="+mn-ea"/>
                <a:cs typeface="+mn-cs"/>
              </a:rPr>
              <a:t> not </a:t>
            </a:r>
            <a:r>
              <a:rPr lang="de-DE" sz="1600" b="0" i="0" u="none" strike="noStrike" kern="1200" baseline="0" dirty="0" err="1" smtClean="0">
                <a:solidFill>
                  <a:schemeClr val="tx1"/>
                </a:solidFill>
                <a:latin typeface="Arial" charset="0"/>
                <a:ea typeface="+mn-ea"/>
                <a:cs typeface="+mn-cs"/>
              </a:rPr>
              <a:t>correct</a:t>
            </a:r>
            <a:r>
              <a:rPr lang="de-DE" sz="1600" b="0" i="0" u="none" strike="noStrike" kern="1200" baseline="0" dirty="0" smtClean="0">
                <a:solidFill>
                  <a:schemeClr val="tx1"/>
                </a:solidFill>
                <a:latin typeface="Arial" charset="0"/>
                <a:ea typeface="+mn-ea"/>
                <a:cs typeface="+mn-cs"/>
              </a:rPr>
              <a:t> </a:t>
            </a:r>
          </a:p>
          <a:p>
            <a:r>
              <a:rPr lang="de-DE" sz="1600" b="0" i="0" u="none" strike="noStrike" kern="1200" baseline="0" dirty="0" smtClean="0">
                <a:solidFill>
                  <a:schemeClr val="tx1"/>
                </a:solidFill>
                <a:latin typeface="Arial" charset="0"/>
                <a:ea typeface="+mn-ea"/>
                <a:cs typeface="+mn-cs"/>
              </a:rPr>
              <a:t>d) </a:t>
            </a:r>
            <a:r>
              <a:rPr lang="de-DE" sz="1600" b="0" i="0" u="none" strike="noStrike" kern="1200" baseline="0" dirty="0" err="1" smtClean="0">
                <a:solidFill>
                  <a:schemeClr val="tx1"/>
                </a:solidFill>
                <a:latin typeface="Arial" charset="0"/>
                <a:ea typeface="+mn-ea"/>
                <a:cs typeface="+mn-cs"/>
              </a:rPr>
              <a:t>Is</a:t>
            </a:r>
            <a:r>
              <a:rPr lang="de-DE" sz="1600" b="0" i="0" u="none" strike="noStrike" kern="1200" baseline="0" dirty="0" smtClean="0">
                <a:solidFill>
                  <a:schemeClr val="tx1"/>
                </a:solidFill>
                <a:latin typeface="Arial" charset="0"/>
                <a:ea typeface="+mn-ea"/>
                <a:cs typeface="+mn-cs"/>
              </a:rPr>
              <a:t> not </a:t>
            </a:r>
            <a:r>
              <a:rPr lang="de-DE" sz="1600" b="0" i="0" u="none" strike="noStrike" kern="1200" baseline="0" dirty="0" err="1" smtClean="0">
                <a:solidFill>
                  <a:schemeClr val="tx1"/>
                </a:solidFill>
                <a:latin typeface="Arial" charset="0"/>
                <a:ea typeface="+mn-ea"/>
                <a:cs typeface="+mn-cs"/>
              </a:rPr>
              <a:t>correct</a:t>
            </a:r>
            <a:endParaRPr lang="de-DE" sz="1600" b="0" i="0" u="none" strike="noStrike" kern="1200" baseline="0" dirty="0" smtClean="0">
              <a:solidFill>
                <a:schemeClr val="tx1"/>
              </a:solidFill>
              <a:latin typeface="Arial" charset="0"/>
              <a:ea typeface="+mn-ea"/>
              <a:cs typeface="+mn-cs"/>
            </a:endParaRPr>
          </a:p>
        </p:txBody>
      </p:sp>
      <p:sp>
        <p:nvSpPr>
          <p:cNvPr id="4" name="Kopfzeilenplatzhalter 3"/>
          <p:cNvSpPr>
            <a:spLocks noGrp="1"/>
          </p:cNvSpPr>
          <p:nvPr>
            <p:ph type="hdr" sz="quarter"/>
          </p:nvPr>
        </p:nvSpPr>
        <p:spPr/>
        <p:txBody>
          <a:bodyPr/>
          <a:lstStyle/>
          <a:p>
            <a:r>
              <a:rPr lang="de-DE"/>
              <a:t>Certified Tester - Foundation Level</a:t>
            </a:r>
          </a:p>
        </p:txBody>
      </p:sp>
      <p:sp>
        <p:nvSpPr>
          <p:cNvPr id="5" name="Foliennummernplatzhalter 4"/>
          <p:cNvSpPr>
            <a:spLocks noGrp="1"/>
          </p:cNvSpPr>
          <p:nvPr>
            <p:ph type="sldNum" sz="quarter" idx="5"/>
          </p:nvPr>
        </p:nvSpPr>
        <p:spPr/>
        <p:txBody>
          <a:bodyPr/>
          <a:lstStyle/>
          <a:p>
            <a:fld id="{CB16138D-A5B1-4DC1-8456-F8A84E915D5F}" type="slidenum">
              <a:rPr lang="de-DE" altLang="de-DE" sz="1100" smtClean="0"/>
              <a:pPr/>
              <a:t>10</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41915415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en-US" sz="1600" b="0" i="0" u="none" strike="noStrike" kern="1200" baseline="0" dirty="0" smtClean="0">
                <a:solidFill>
                  <a:schemeClr val="tx1"/>
                </a:solidFill>
                <a:latin typeface="Arial" charset="0"/>
                <a:ea typeface="+mn-ea"/>
                <a:cs typeface="+mn-cs"/>
              </a:rPr>
              <a:t>1 	b 	Keywords 	K1</a:t>
            </a:r>
            <a:endParaRPr lang="de-DE" sz="1600" b="0" i="0" u="none" strike="noStrike" kern="1200" baseline="0" dirty="0" smtClean="0">
              <a:solidFill>
                <a:schemeClr val="tx1"/>
              </a:solidFill>
              <a:latin typeface="Arial" charset="0"/>
              <a:ea typeface="+mn-ea"/>
              <a:cs typeface="+mn-cs"/>
            </a:endParaRP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Based on definition of a test procedure specification. </a:t>
            </a:r>
          </a:p>
          <a:p>
            <a:r>
              <a:rPr lang="en-US" sz="1600" b="0" i="0" u="none" strike="noStrike" kern="1200" baseline="0" dirty="0" smtClean="0">
                <a:solidFill>
                  <a:schemeClr val="tx1"/>
                </a:solidFill>
                <a:latin typeface="Arial" charset="0"/>
                <a:ea typeface="+mn-ea"/>
                <a:cs typeface="+mn-cs"/>
              </a:rPr>
              <a:t>b) Correct: Based on definition from Glossary. </a:t>
            </a:r>
          </a:p>
          <a:p>
            <a:r>
              <a:rPr lang="en-US" sz="1600" b="0" i="0" u="none" strike="noStrike" kern="1200" baseline="0" dirty="0" smtClean="0">
                <a:solidFill>
                  <a:schemeClr val="tx1"/>
                </a:solidFill>
                <a:latin typeface="Arial" charset="0"/>
                <a:ea typeface="+mn-ea"/>
                <a:cs typeface="+mn-cs"/>
              </a:rPr>
              <a:t>c) Is not correct: Based on Glossary definition of feature. </a:t>
            </a:r>
          </a:p>
          <a:p>
            <a:r>
              <a:rPr lang="en-US" sz="1600" b="0" i="0" u="none" strike="noStrike" kern="1200" baseline="0" dirty="0" smtClean="0">
                <a:solidFill>
                  <a:schemeClr val="tx1"/>
                </a:solidFill>
                <a:latin typeface="Arial" charset="0"/>
                <a:ea typeface="+mn-ea"/>
                <a:cs typeface="+mn-cs"/>
              </a:rPr>
              <a:t>d) Is not correct: Based on definition of test condition but replaced the term test case with test condition. </a:t>
            </a:r>
          </a:p>
          <a:p>
            <a:r>
              <a:rPr lang="de-DE" sz="1600" b="0" i="0" u="none" strike="noStrike" kern="1200" baseline="0" dirty="0" smtClean="0">
                <a:solidFill>
                  <a:schemeClr val="tx1"/>
                </a:solidFill>
                <a:latin typeface="Arial" charset="0"/>
                <a:ea typeface="+mn-ea"/>
                <a:cs typeface="+mn-cs"/>
              </a:rPr>
              <a:t>	</a:t>
            </a:r>
          </a:p>
          <a:p>
            <a:r>
              <a:rPr lang="de-DE" sz="1600" b="0" i="0" u="none" strike="noStrike" kern="1200" baseline="0" dirty="0" smtClean="0">
                <a:solidFill>
                  <a:schemeClr val="tx1"/>
                </a:solidFill>
                <a:latin typeface="Arial" charset="0"/>
                <a:ea typeface="+mn-ea"/>
                <a:cs typeface="+mn-cs"/>
              </a:rPr>
              <a:t>	</a:t>
            </a:r>
          </a:p>
          <a:p>
            <a:endParaRPr lang="de-DE" sz="1600" b="0" i="0" u="none" strike="noStrike" kern="1200" baseline="0" dirty="0" smtClean="0">
              <a:solidFill>
                <a:schemeClr val="tx1"/>
              </a:solidFill>
              <a:latin typeface="Arial" charset="0"/>
              <a:ea typeface="+mn-ea"/>
              <a:cs typeface="+mn-cs"/>
            </a:endParaRPr>
          </a:p>
        </p:txBody>
      </p:sp>
      <p:sp>
        <p:nvSpPr>
          <p:cNvPr id="4" name="Kopfzeilenplatzhalter 3"/>
          <p:cNvSpPr>
            <a:spLocks noGrp="1"/>
          </p:cNvSpPr>
          <p:nvPr>
            <p:ph type="hdr" sz="quarter"/>
          </p:nvPr>
        </p:nvSpPr>
        <p:spPr/>
        <p:txBody>
          <a:bodyPr/>
          <a:lstStyle/>
          <a:p>
            <a:r>
              <a:rPr lang="de-DE"/>
              <a:t>Certified Tester - Foundation Level</a:t>
            </a:r>
          </a:p>
        </p:txBody>
      </p:sp>
      <p:sp>
        <p:nvSpPr>
          <p:cNvPr id="5" name="Foliennummernplatzhalter 4"/>
          <p:cNvSpPr>
            <a:spLocks noGrp="1"/>
          </p:cNvSpPr>
          <p:nvPr>
            <p:ph type="sldNum" sz="quarter" idx="5"/>
          </p:nvPr>
        </p:nvSpPr>
        <p:spPr/>
        <p:txBody>
          <a:bodyPr/>
          <a:lstStyle/>
          <a:p>
            <a:fld id="{CB16138D-A5B1-4DC1-8456-F8A84E915D5F}" type="slidenum">
              <a:rPr lang="de-DE" altLang="de-DE" sz="1100" smtClean="0"/>
              <a:pPr/>
              <a:t>11</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419154152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en-US" noProof="0" dirty="0" err="1" smtClean="0"/>
              <a:t>Titelmasterformat</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dirty="0" err="1" smtClean="0"/>
              <a:t>Formatvorlage</a:t>
            </a:r>
            <a:r>
              <a:rPr lang="en-US" noProof="0" dirty="0" smtClean="0"/>
              <a:t> des </a:t>
            </a:r>
            <a:r>
              <a:rPr lang="en-US" noProof="0" dirty="0" err="1" smtClean="0"/>
              <a:t>Untertitelmasters</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a:p>
        </p:txBody>
      </p:sp>
      <p:pic>
        <p:nvPicPr>
          <p:cNvPr id="6" name="รูปภาพ 4">
            <a:extLst>
              <a:ext uri="{FF2B5EF4-FFF2-40B4-BE49-F238E27FC236}">
                <a16:creationId xmlns:a16="http://schemas.microsoft.com/office/drawing/2014/main" xmlns="" id="{0324D299-0FB9-438F-89F6-C7FC4F4EF2EF}"/>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5103" t="16336" r="8262" b="23176"/>
          <a:stretch/>
        </p:blipFill>
        <p:spPr>
          <a:xfrm>
            <a:off x="3087384" y="260648"/>
            <a:ext cx="2969231" cy="1654416"/>
          </a:xfrm>
          <a:prstGeom prst="rect">
            <a:avLst/>
          </a:prstGeom>
        </p:spPr>
      </p:pic>
      <p:pic>
        <p:nvPicPr>
          <p:cNvPr id="7" name="Picture 7">
            <a:extLst>
              <a:ext uri="{FF2B5EF4-FFF2-40B4-BE49-F238E27FC236}">
                <a16:creationId xmlns:a16="http://schemas.microsoft.com/office/drawing/2014/main" xmlns="" id="{2883A6B9-DFA2-41AB-9E9B-967853DD406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289273" y="5747289"/>
            <a:ext cx="565453" cy="971872"/>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19256" cy="1143000"/>
          </a:xfrm>
        </p:spPr>
        <p:txBody>
          <a:bodyPr/>
          <a:lstStyle/>
          <a:p>
            <a:r>
              <a:rPr lang="en-US" noProof="0" dirty="0" err="1" smtClean="0"/>
              <a:t>Titelmasterformat</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a:p>
        </p:txBody>
      </p:sp>
      <p:sp>
        <p:nvSpPr>
          <p:cNvPr id="3" name="Inhaltsplatzhalter 2"/>
          <p:cNvSpPr>
            <a:spLocks noGrp="1"/>
          </p:cNvSpPr>
          <p:nvPr>
            <p:ph idx="1"/>
          </p:nvPr>
        </p:nvSpPr>
        <p:spPr/>
        <p:txBody>
          <a:bodyPr/>
          <a:lstStyle/>
          <a:p>
            <a:pPr lvl="0"/>
            <a:r>
              <a:rPr lang="en-US" noProof="0" dirty="0" err="1" smtClean="0"/>
              <a:t>Textmasterformate</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smtClean="0"/>
          </a:p>
          <a:p>
            <a:pPr lvl="1"/>
            <a:r>
              <a:rPr lang="en-US" noProof="0" dirty="0" err="1" smtClean="0"/>
              <a:t>Zweite</a:t>
            </a:r>
            <a:r>
              <a:rPr lang="en-US" noProof="0" dirty="0" smtClean="0"/>
              <a:t> </a:t>
            </a:r>
            <a:r>
              <a:rPr lang="en-US" noProof="0" dirty="0" err="1" smtClean="0"/>
              <a:t>Ebene</a:t>
            </a:r>
            <a:endParaRPr lang="en-US" noProof="0" dirty="0" smtClean="0"/>
          </a:p>
          <a:p>
            <a:pPr lvl="2"/>
            <a:r>
              <a:rPr lang="en-US" noProof="0" dirty="0" err="1" smtClean="0"/>
              <a:t>Dritte</a:t>
            </a:r>
            <a:r>
              <a:rPr lang="en-US" noProof="0" dirty="0" smtClean="0"/>
              <a:t> </a:t>
            </a:r>
            <a:r>
              <a:rPr lang="en-US" noProof="0" dirty="0" err="1" smtClean="0"/>
              <a:t>Ebene</a:t>
            </a:r>
            <a:endParaRPr lang="en-US" noProof="0" dirty="0" smtClean="0"/>
          </a:p>
          <a:p>
            <a:pPr lvl="3"/>
            <a:r>
              <a:rPr lang="en-US" noProof="0" dirty="0" err="1" smtClean="0"/>
              <a:t>Vierte</a:t>
            </a:r>
            <a:r>
              <a:rPr lang="en-US" noProof="0" dirty="0" smtClean="0"/>
              <a:t> </a:t>
            </a:r>
            <a:r>
              <a:rPr lang="en-US" noProof="0" dirty="0" err="1" smtClean="0"/>
              <a:t>Ebene</a:t>
            </a:r>
            <a:endParaRPr lang="en-US" noProof="0" dirty="0" smtClean="0"/>
          </a:p>
          <a:p>
            <a:pPr lvl="4"/>
            <a:r>
              <a:rPr lang="en-US" noProof="0" dirty="0" err="1" smtClean="0"/>
              <a:t>Fünfte</a:t>
            </a:r>
            <a:r>
              <a:rPr lang="en-US" noProof="0" dirty="0" smtClean="0"/>
              <a:t> </a:t>
            </a:r>
            <a:r>
              <a:rPr lang="en-US" noProof="0" dirty="0" err="1" smtClean="0"/>
              <a:t>Ebene</a:t>
            </a:r>
            <a:endParaRPr lang="en-US" noProof="0" dirty="0"/>
          </a:p>
        </p:txBody>
      </p:sp>
      <p:sp>
        <p:nvSpPr>
          <p:cNvPr id="4"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5"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Fundamentals of Testing Quiz</a:t>
            </a:r>
            <a:endParaRPr lang="en-US" dirty="0"/>
          </a:p>
        </p:txBody>
      </p:sp>
      <p:sp>
        <p:nvSpPr>
          <p:cNvPr id="6" name="Foliennummernplatzhalter 5"/>
          <p:cNvSpPr>
            <a:spLocks noGrp="1"/>
          </p:cNvSpPr>
          <p:nvPr>
            <p:ph type="sldNum" sz="quarter" idx="12"/>
          </p:nvPr>
        </p:nvSpPr>
        <p:spPr>
          <a:xfrm>
            <a:off x="7092280" y="6356350"/>
            <a:ext cx="1598400" cy="365125"/>
          </a:xfrm>
        </p:spPr>
        <p:txBody>
          <a:bodyPr/>
          <a:lstStyle/>
          <a:p>
            <a:r>
              <a:rPr lang="en-US" dirty="0" smtClean="0"/>
              <a:t> 01 - </a:t>
            </a:r>
            <a:fld id="{6C6AE60A-B69C-4790-82F7-3882EDF23186}" type="slidenum">
              <a:rPr lang="en-US" smtClean="0"/>
              <a:pPr/>
              <a:t>‹Nr.›</a:t>
            </a:fld>
            <a:endParaRPr lang="en-US" dirty="0"/>
          </a:p>
        </p:txBody>
      </p:sp>
      <p:pic>
        <p:nvPicPr>
          <p:cNvPr id="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935267" y="6309320"/>
            <a:ext cx="977155" cy="4585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19256" cy="1143000"/>
          </a:xfrm>
        </p:spPr>
        <p:txBody>
          <a:bodyPr/>
          <a:lstStyle/>
          <a:p>
            <a:r>
              <a:rPr lang="en-US" noProof="0" dirty="0" err="1" smtClean="0"/>
              <a:t>Titelmasterformat</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0" dirty="0" err="1" smtClean="0"/>
              <a:t>Textmasterformate</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smtClean="0"/>
          </a:p>
          <a:p>
            <a:pPr lvl="1"/>
            <a:r>
              <a:rPr lang="en-US" noProof="0" dirty="0" err="1" smtClean="0"/>
              <a:t>Zweite</a:t>
            </a:r>
            <a:r>
              <a:rPr lang="en-US" noProof="0" dirty="0" smtClean="0"/>
              <a:t> </a:t>
            </a:r>
            <a:r>
              <a:rPr lang="en-US" noProof="0" dirty="0" err="1" smtClean="0"/>
              <a:t>Ebene</a:t>
            </a:r>
            <a:endParaRPr lang="en-US" noProof="0" dirty="0" smtClean="0"/>
          </a:p>
          <a:p>
            <a:pPr lvl="2"/>
            <a:r>
              <a:rPr lang="en-US" noProof="0" dirty="0" err="1" smtClean="0"/>
              <a:t>Dritte</a:t>
            </a:r>
            <a:r>
              <a:rPr lang="en-US" noProof="0" dirty="0" smtClean="0"/>
              <a:t> </a:t>
            </a:r>
            <a:r>
              <a:rPr lang="en-US" noProof="0" dirty="0" err="1" smtClean="0"/>
              <a:t>Ebene</a:t>
            </a:r>
            <a:endParaRPr lang="en-US" noProof="0" dirty="0" smtClean="0"/>
          </a:p>
          <a:p>
            <a:pPr lvl="3"/>
            <a:r>
              <a:rPr lang="en-US" noProof="0" dirty="0" err="1" smtClean="0"/>
              <a:t>Vierte</a:t>
            </a:r>
            <a:r>
              <a:rPr lang="en-US" noProof="0" dirty="0" smtClean="0"/>
              <a:t> </a:t>
            </a:r>
            <a:r>
              <a:rPr lang="en-US" noProof="0" dirty="0" err="1" smtClean="0"/>
              <a:t>Ebene</a:t>
            </a:r>
            <a:endParaRPr lang="en-US" noProof="0" dirty="0" smtClean="0"/>
          </a:p>
          <a:p>
            <a:pPr lvl="4"/>
            <a:r>
              <a:rPr lang="en-US" noProof="0" dirty="0" err="1" smtClean="0"/>
              <a:t>Fünfte</a:t>
            </a:r>
            <a:r>
              <a:rPr lang="en-US" noProof="0" dirty="0" smtClean="0"/>
              <a:t> </a:t>
            </a:r>
            <a:r>
              <a:rPr lang="en-US" noProof="0" dirty="0" err="1" smtClean="0"/>
              <a:t>Ebene</a:t>
            </a:r>
            <a:endParaRPr lang="en-US" noProof="0" dirty="0"/>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0" dirty="0" err="1" smtClean="0"/>
              <a:t>Textmasterformate</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smtClean="0"/>
          </a:p>
          <a:p>
            <a:pPr lvl="1"/>
            <a:r>
              <a:rPr lang="en-US" noProof="0" dirty="0" err="1" smtClean="0"/>
              <a:t>Zweite</a:t>
            </a:r>
            <a:r>
              <a:rPr lang="en-US" noProof="0" dirty="0" smtClean="0"/>
              <a:t> </a:t>
            </a:r>
            <a:r>
              <a:rPr lang="en-US" noProof="0" dirty="0" err="1" smtClean="0"/>
              <a:t>Ebene</a:t>
            </a:r>
            <a:endParaRPr lang="en-US" noProof="0" dirty="0" smtClean="0"/>
          </a:p>
          <a:p>
            <a:pPr lvl="2"/>
            <a:r>
              <a:rPr lang="en-US" noProof="0" dirty="0" err="1" smtClean="0"/>
              <a:t>Dritte</a:t>
            </a:r>
            <a:r>
              <a:rPr lang="en-US" noProof="0" dirty="0" smtClean="0"/>
              <a:t> </a:t>
            </a:r>
            <a:r>
              <a:rPr lang="en-US" noProof="0" dirty="0" err="1" smtClean="0"/>
              <a:t>Ebene</a:t>
            </a:r>
            <a:endParaRPr lang="en-US" noProof="0" dirty="0" smtClean="0"/>
          </a:p>
          <a:p>
            <a:pPr lvl="3"/>
            <a:r>
              <a:rPr lang="en-US" noProof="0" dirty="0" err="1" smtClean="0"/>
              <a:t>Vierte</a:t>
            </a:r>
            <a:r>
              <a:rPr lang="en-US" noProof="0" dirty="0" smtClean="0"/>
              <a:t> </a:t>
            </a:r>
            <a:r>
              <a:rPr lang="en-US" noProof="0" dirty="0" err="1" smtClean="0"/>
              <a:t>Ebene</a:t>
            </a:r>
            <a:endParaRPr lang="en-US" noProof="0" dirty="0" smtClean="0"/>
          </a:p>
          <a:p>
            <a:pPr lvl="4"/>
            <a:r>
              <a:rPr lang="en-US" noProof="0" dirty="0" err="1" smtClean="0"/>
              <a:t>Fünfte</a:t>
            </a:r>
            <a:r>
              <a:rPr lang="en-US" noProof="0" dirty="0" smtClean="0"/>
              <a:t> </a:t>
            </a:r>
            <a:r>
              <a:rPr lang="en-US" noProof="0" dirty="0" err="1" smtClean="0"/>
              <a:t>Ebene</a:t>
            </a:r>
            <a:endParaRPr lang="en-US" noProof="0" dirty="0"/>
          </a:p>
        </p:txBody>
      </p:sp>
      <p:sp>
        <p:nvSpPr>
          <p:cNvPr id="5" name="Datumsplatzhalter 4"/>
          <p:cNvSpPr>
            <a:spLocks noGrp="1"/>
          </p:cNvSpPr>
          <p:nvPr>
            <p:ph type="dt" sz="half" idx="10"/>
          </p:nvPr>
        </p:nvSpPr>
        <p:spPr/>
        <p:txBody>
          <a:bodyPr/>
          <a:lstStyle/>
          <a:p>
            <a:r>
              <a:rPr lang="en-US" dirty="0" smtClean="0"/>
              <a:t>Uwe Gühl, 2020</a:t>
            </a:r>
            <a:endParaRPr lang="en-US" dirty="0"/>
          </a:p>
        </p:txBody>
      </p:sp>
      <p:sp>
        <p:nvSpPr>
          <p:cNvPr id="7" name="Foliennummernplatzhalter 6"/>
          <p:cNvSpPr>
            <a:spLocks noGrp="1"/>
          </p:cNvSpPr>
          <p:nvPr>
            <p:ph type="sldNum" sz="quarter" idx="12"/>
          </p:nvPr>
        </p:nvSpPr>
        <p:spPr/>
        <p:txBody>
          <a:bodyPr/>
          <a:lstStyle/>
          <a:p>
            <a:r>
              <a:rPr lang="en-US" dirty="0" smtClean="0"/>
              <a:t>01 - </a:t>
            </a:r>
            <a:fld id="{6C6AE60A-B69C-4790-82F7-3882EDF23186}" type="slidenum">
              <a:rPr lang="en-US" smtClean="0"/>
              <a:pPr/>
              <a:t>‹Nr.›</a:t>
            </a:fld>
            <a:endParaRPr lang="en-US" dirty="0"/>
          </a:p>
        </p:txBody>
      </p:sp>
      <p:pic>
        <p:nvPicPr>
          <p:cNvPr id="10"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935267" y="6309320"/>
            <a:ext cx="977155" cy="4585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Fundamentals of Testing Quiz</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19256" cy="1143000"/>
          </a:xfrm>
        </p:spPr>
        <p:txBody>
          <a:bodyPr/>
          <a:lstStyle/>
          <a:p>
            <a:r>
              <a:rPr lang="en-US" noProof="0" dirty="0" err="1" smtClean="0"/>
              <a:t>Titelmasterformat</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a:p>
        </p:txBody>
      </p:sp>
      <p:sp>
        <p:nvSpPr>
          <p:cNvPr id="3" name="Datumsplatzhalter 2"/>
          <p:cNvSpPr>
            <a:spLocks noGrp="1"/>
          </p:cNvSpPr>
          <p:nvPr>
            <p:ph type="dt" sz="half" idx="10"/>
          </p:nvPr>
        </p:nvSpPr>
        <p:spPr/>
        <p:txBody>
          <a:bodyPr/>
          <a:lstStyle/>
          <a:p>
            <a:r>
              <a:rPr lang="en-US" dirty="0" smtClean="0"/>
              <a:t>Uwe Gühl, 2020</a:t>
            </a:r>
            <a:endParaRPr lang="en-US" dirty="0"/>
          </a:p>
        </p:txBody>
      </p:sp>
      <p:sp>
        <p:nvSpPr>
          <p:cNvPr id="5" name="Foliennummernplatzhalter 4"/>
          <p:cNvSpPr>
            <a:spLocks noGrp="1"/>
          </p:cNvSpPr>
          <p:nvPr>
            <p:ph type="sldNum" sz="quarter" idx="12"/>
          </p:nvPr>
        </p:nvSpPr>
        <p:spPr/>
        <p:txBody>
          <a:bodyPr/>
          <a:lstStyle/>
          <a:p>
            <a:r>
              <a:rPr lang="en-US" dirty="0" smtClean="0"/>
              <a:t>01 - </a:t>
            </a:r>
            <a:fld id="{6C6AE60A-B69C-4790-82F7-3882EDF23186}" type="slidenum">
              <a:rPr lang="en-US" smtClean="0"/>
              <a:pPr/>
              <a:t>‹Nr.›</a:t>
            </a:fld>
            <a:endParaRPr lang="en-US" dirty="0"/>
          </a:p>
        </p:txBody>
      </p:sp>
      <p:pic>
        <p:nvPicPr>
          <p:cNvPr id="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935267" y="6309320"/>
            <a:ext cx="977155" cy="4585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Fundamentals of Testing Quiz</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en-US" dirty="0" smtClean="0"/>
              <a:t>Uwe Gühl, 2020</a:t>
            </a:r>
            <a:endParaRPr lang="en-US" dirty="0"/>
          </a:p>
        </p:txBody>
      </p:sp>
      <p:sp>
        <p:nvSpPr>
          <p:cNvPr id="4" name="Foliennummernplatzhalter 3"/>
          <p:cNvSpPr>
            <a:spLocks noGrp="1"/>
          </p:cNvSpPr>
          <p:nvPr>
            <p:ph type="sldNum" sz="quarter" idx="12"/>
          </p:nvPr>
        </p:nvSpPr>
        <p:spPr/>
        <p:txBody>
          <a:bodyPr/>
          <a:lstStyle/>
          <a:p>
            <a:r>
              <a:rPr lang="en-US" dirty="0" smtClean="0"/>
              <a:t>01 - </a:t>
            </a:r>
            <a:fld id="{6C6AE60A-B69C-4790-82F7-3882EDF23186}" type="slidenum">
              <a:rPr lang="en-US" smtClean="0"/>
              <a:pPr/>
              <a:t>‹Nr.›</a:t>
            </a:fld>
            <a:endParaRPr lang="en-US" dirty="0"/>
          </a:p>
        </p:txBody>
      </p:sp>
      <p:pic>
        <p:nvPicPr>
          <p:cNvPr id="5"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935267" y="6309320"/>
            <a:ext cx="977155" cy="4585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Fundamentals of Testing Quiz</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noProof="0" dirty="0" err="1" smtClean="0"/>
              <a:t>Titelmasterformat</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noProof="0" dirty="0" err="1" smtClean="0"/>
              <a:t>Textmasterformate</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smtClean="0"/>
          </a:p>
          <a:p>
            <a:pPr lvl="1"/>
            <a:r>
              <a:rPr lang="en-US" noProof="0" dirty="0" err="1" smtClean="0"/>
              <a:t>Zweite</a:t>
            </a:r>
            <a:r>
              <a:rPr lang="en-US" noProof="0" dirty="0" smtClean="0"/>
              <a:t> </a:t>
            </a:r>
            <a:r>
              <a:rPr lang="en-US" noProof="0" dirty="0" err="1" smtClean="0"/>
              <a:t>Ebene</a:t>
            </a:r>
            <a:endParaRPr lang="en-US" noProof="0" dirty="0" smtClean="0"/>
          </a:p>
          <a:p>
            <a:pPr lvl="2"/>
            <a:r>
              <a:rPr lang="en-US" noProof="0" dirty="0" err="1" smtClean="0"/>
              <a:t>Dritte</a:t>
            </a:r>
            <a:r>
              <a:rPr lang="en-US" noProof="0" dirty="0" smtClean="0"/>
              <a:t> </a:t>
            </a:r>
            <a:r>
              <a:rPr lang="en-US" noProof="0" dirty="0" err="1" smtClean="0"/>
              <a:t>Ebene</a:t>
            </a:r>
            <a:endParaRPr lang="en-US" noProof="0" dirty="0" smtClean="0"/>
          </a:p>
          <a:p>
            <a:pPr lvl="3"/>
            <a:r>
              <a:rPr lang="en-US" noProof="0" dirty="0" err="1" smtClean="0"/>
              <a:t>Vierte</a:t>
            </a:r>
            <a:r>
              <a:rPr lang="en-US" noProof="0" dirty="0" smtClean="0"/>
              <a:t> </a:t>
            </a:r>
            <a:r>
              <a:rPr lang="en-US" noProof="0" dirty="0" err="1" smtClean="0"/>
              <a:t>Ebene</a:t>
            </a:r>
            <a:endParaRPr lang="en-US" noProof="0" dirty="0" smtClean="0"/>
          </a:p>
          <a:p>
            <a:pPr lvl="4"/>
            <a:r>
              <a:rPr lang="en-US" noProof="0" dirty="0" err="1" smtClean="0"/>
              <a:t>Fünfte</a:t>
            </a:r>
            <a:r>
              <a:rPr lang="en-US" noProof="0" dirty="0" smtClean="0"/>
              <a:t> </a:t>
            </a:r>
            <a:r>
              <a:rPr lang="en-US" noProof="0" dirty="0" err="1" smtClean="0"/>
              <a:t>Ebene</a:t>
            </a:r>
            <a:endParaRPr lang="en-US" noProof="0" dirty="0"/>
          </a:p>
        </p:txBody>
      </p:sp>
      <p:sp>
        <p:nvSpPr>
          <p:cNvPr id="4" name="Datumsplatzhalter 3"/>
          <p:cNvSpPr>
            <a:spLocks noGrp="1"/>
          </p:cNvSpPr>
          <p:nvPr>
            <p:ph type="dt" sz="half" idx="2"/>
          </p:nvPr>
        </p:nvSpPr>
        <p:spPr>
          <a:xfrm>
            <a:off x="457200" y="6356350"/>
            <a:ext cx="15984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r>
              <a:rPr lang="de-DE" dirty="0" smtClean="0"/>
              <a:t>Uwe Gühl</a:t>
            </a:r>
            <a:endParaRPr lang="en-US" dirty="0"/>
          </a:p>
        </p:txBody>
      </p:sp>
      <p:sp>
        <p:nvSpPr>
          <p:cNvPr id="5" name="Fußzeilenplatzhalter 4"/>
          <p:cNvSpPr>
            <a:spLocks noGrp="1"/>
          </p:cNvSpPr>
          <p:nvPr>
            <p:ph type="ftr" sz="quarter" idx="3"/>
          </p:nvPr>
        </p:nvSpPr>
        <p:spPr>
          <a:xfrm>
            <a:off x="2195736" y="6356350"/>
            <a:ext cx="47520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r>
              <a:rPr lang="en-US" dirty="0" smtClean="0"/>
              <a:t>Software Testing – Foundation Level</a:t>
            </a:r>
          </a:p>
          <a:p>
            <a:r>
              <a:rPr lang="en-US" dirty="0" smtClean="0"/>
              <a:t>Fundamentals of Testing</a:t>
            </a:r>
            <a:endParaRPr lang="en-US" dirty="0"/>
          </a:p>
        </p:txBody>
      </p:sp>
      <p:sp>
        <p:nvSpPr>
          <p:cNvPr id="6" name="Foliennummernplatzhalter 5"/>
          <p:cNvSpPr>
            <a:spLocks noGrp="1"/>
          </p:cNvSpPr>
          <p:nvPr>
            <p:ph type="sldNum" sz="quarter" idx="4"/>
          </p:nvPr>
        </p:nvSpPr>
        <p:spPr>
          <a:xfrm>
            <a:off x="7092280" y="6356350"/>
            <a:ext cx="15984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r>
              <a:rPr lang="en-US" dirty="0" smtClean="0"/>
              <a:t>01 - </a:t>
            </a:r>
            <a:fld id="{6C6AE60A-B69C-4790-82F7-3882EDF23186}" type="slidenum">
              <a:rPr lang="en-US" smtClean="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600" kern="1200">
          <a:solidFill>
            <a:schemeClr val="tx1"/>
          </a:solidFill>
          <a:latin typeface="Arial" panose="020B0604020202020204" pitchFamily="34" charset="0"/>
          <a:ea typeface="+mn-ea"/>
          <a:cs typeface="Arial" panose="020B0604020202020204" pitchFamily="34" charset="0"/>
        </a:defRPr>
      </a:lvl2pPr>
      <a:lvl3pPr marL="1252538" indent="-338138" algn="l" defTabSz="914400" rtl="0" eaLnBrk="1" latinLnBrk="0" hangingPunct="1">
        <a:spcBef>
          <a:spcPct val="20000"/>
        </a:spcBef>
        <a:buFont typeface="Wingdings" panose="05000000000000000000" pitchFamily="2" charset="2"/>
        <a:buChar char="Ø"/>
        <a:defRPr sz="2400" kern="1200">
          <a:solidFill>
            <a:schemeClr val="tx1"/>
          </a:solidFill>
          <a:latin typeface="Arial" panose="020B0604020202020204" pitchFamily="34" charset="0"/>
          <a:ea typeface="+mn-ea"/>
          <a:cs typeface="Arial" panose="020B0604020202020204" pitchFamily="34" charset="0"/>
        </a:defRPr>
      </a:lvl3pPr>
      <a:lvl4pPr marL="1703388" indent="-331788" algn="l" defTabSz="914400" rtl="0" eaLnBrk="1" latinLnBrk="0" hangingPunct="1">
        <a:spcBef>
          <a:spcPct val="20000"/>
        </a:spcBef>
        <a:buFont typeface="Wingdings" panose="05000000000000000000" pitchFamily="2" charset="2"/>
        <a:buChar char="v"/>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istqb.org/downloads/"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smtClean="0"/>
              <a:t>Software Testing </a:t>
            </a:r>
            <a:br>
              <a:rPr lang="en-US" smtClean="0"/>
            </a:br>
            <a:r>
              <a:rPr lang="en-US" smtClean="0"/>
              <a:t>Foundation Level</a:t>
            </a:r>
            <a:endParaRPr lang="de-DE" dirty="0"/>
          </a:p>
        </p:txBody>
      </p:sp>
      <p:sp>
        <p:nvSpPr>
          <p:cNvPr id="3" name="Untertitel 2"/>
          <p:cNvSpPr>
            <a:spLocks noGrp="1"/>
          </p:cNvSpPr>
          <p:nvPr>
            <p:ph type="subTitle" idx="1"/>
          </p:nvPr>
        </p:nvSpPr>
        <p:spPr/>
        <p:txBody>
          <a:bodyPr>
            <a:normAutofit fontScale="92500" lnSpcReduction="20000"/>
          </a:bodyPr>
          <a:lstStyle/>
          <a:p>
            <a:pPr lvl="0"/>
            <a:r>
              <a:rPr lang="en-US" dirty="0" smtClean="0"/>
              <a:t>Lecture 1 – </a:t>
            </a:r>
            <a:r>
              <a:rPr lang="en-GB" dirty="0" smtClean="0"/>
              <a:t>Fundamentals of Testing</a:t>
            </a:r>
          </a:p>
          <a:p>
            <a:pPr lvl="0"/>
            <a:r>
              <a:rPr lang="en-GB" dirty="0" smtClean="0"/>
              <a:t>Quiz</a:t>
            </a:r>
            <a:endParaRPr lang="de-DE" dirty="0" smtClean="0"/>
          </a:p>
          <a:p>
            <a:endParaRPr lang="en-US" dirty="0" smtClean="0"/>
          </a:p>
          <a:p>
            <a:r>
              <a:rPr lang="en-US" dirty="0" smtClean="0"/>
              <a:t>Uwe Gühl</a:t>
            </a:r>
          </a:p>
        </p:txBody>
      </p:sp>
      <p:sp>
        <p:nvSpPr>
          <p:cNvPr id="4" name="AutoShape 2" descr="Department of Computer Engineeri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dirty="0"/>
          </a:p>
        </p:txBody>
      </p:sp>
    </p:spTree>
    <p:extLst>
      <p:ext uri="{BB962C8B-B14F-4D97-AF65-F5344CB8AC3E}">
        <p14:creationId xmlns:p14="http://schemas.microsoft.com/office/powerpoint/2010/main" val="8391937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0929ED2-33D5-42F2-BD88-E1973DB11F7F}"/>
              </a:ext>
            </a:extLst>
          </p:cNvPr>
          <p:cNvSpPr>
            <a:spLocks noGrp="1"/>
          </p:cNvSpPr>
          <p:nvPr>
            <p:ph type="title"/>
          </p:nvPr>
        </p:nvSpPr>
        <p:spPr/>
        <p:txBody>
          <a:bodyPr>
            <a:normAutofit/>
          </a:bodyPr>
          <a:lstStyle/>
          <a:p>
            <a:pPr>
              <a:tabLst>
                <a:tab pos="8424863" algn="r"/>
              </a:tabLst>
            </a:pPr>
            <a:r>
              <a:rPr lang="en-US" sz="3600" dirty="0"/>
              <a:t>1. Fundamentals of Testing </a:t>
            </a:r>
            <a:r>
              <a:rPr lang="de-DE" sz="3600" dirty="0" smtClean="0"/>
              <a:t>	FL-1.4.3 A</a:t>
            </a:r>
            <a:endParaRPr lang="de-DE" sz="3600" dirty="0"/>
          </a:p>
        </p:txBody>
      </p:sp>
      <p:sp>
        <p:nvSpPr>
          <p:cNvPr id="3" name="Inhaltsplatzhalter 2">
            <a:extLst>
              <a:ext uri="{FF2B5EF4-FFF2-40B4-BE49-F238E27FC236}">
                <a16:creationId xmlns:a16="http://schemas.microsoft.com/office/drawing/2014/main" xmlns="" id="{65DD5977-5C46-4488-8A59-C2428EF38722}"/>
              </a:ext>
            </a:extLst>
          </p:cNvPr>
          <p:cNvSpPr>
            <a:spLocks noGrp="1"/>
          </p:cNvSpPr>
          <p:nvPr>
            <p:ph idx="1"/>
          </p:nvPr>
        </p:nvSpPr>
        <p:spPr/>
        <p:txBody>
          <a:bodyPr>
            <a:normAutofit fontScale="70000" lnSpcReduction="20000"/>
          </a:bodyPr>
          <a:lstStyle/>
          <a:p>
            <a:pPr marL="0" indent="0">
              <a:buNone/>
            </a:pPr>
            <a:r>
              <a:rPr lang="en-US" dirty="0"/>
              <a:t>Match the following test work products (1-4) with the right description (A-D).</a:t>
            </a:r>
          </a:p>
          <a:p>
            <a:pPr marL="0" indent="0">
              <a:buNone/>
            </a:pPr>
            <a:r>
              <a:rPr lang="en-US" dirty="0"/>
              <a:t>1. Test suite.</a:t>
            </a:r>
          </a:p>
          <a:p>
            <a:pPr marL="0" indent="0">
              <a:buNone/>
            </a:pPr>
            <a:r>
              <a:rPr lang="en-US" dirty="0"/>
              <a:t>2. Test case.</a:t>
            </a:r>
          </a:p>
          <a:p>
            <a:pPr marL="0" indent="0">
              <a:buNone/>
            </a:pPr>
            <a:r>
              <a:rPr lang="en-US" dirty="0"/>
              <a:t>3. Test script.</a:t>
            </a:r>
          </a:p>
          <a:p>
            <a:pPr marL="0" indent="0">
              <a:buNone/>
            </a:pPr>
            <a:r>
              <a:rPr lang="en-US" dirty="0"/>
              <a:t>4. Test charter.</a:t>
            </a:r>
          </a:p>
          <a:p>
            <a:pPr marL="0" indent="0">
              <a:buNone/>
            </a:pPr>
            <a:r>
              <a:rPr lang="en-US" dirty="0"/>
              <a:t>A. A group of test scripts with a sequence of instructions.</a:t>
            </a:r>
          </a:p>
          <a:p>
            <a:pPr marL="0" indent="0">
              <a:buNone/>
            </a:pPr>
            <a:r>
              <a:rPr lang="en-US" dirty="0"/>
              <a:t>B. A set of instructions for the execution of a test.</a:t>
            </a:r>
          </a:p>
          <a:p>
            <a:pPr marL="0" indent="0">
              <a:buNone/>
            </a:pPr>
            <a:r>
              <a:rPr lang="en-US" dirty="0"/>
              <a:t>C. Contains expected results.</a:t>
            </a:r>
          </a:p>
          <a:p>
            <a:pPr marL="0" indent="0">
              <a:buNone/>
            </a:pPr>
            <a:r>
              <a:rPr lang="en-US" dirty="0"/>
              <a:t>D. An instruction of test goals and possible test ideas on how to test</a:t>
            </a:r>
            <a:r>
              <a:rPr lang="en-US" dirty="0" smtClean="0"/>
              <a:t>.</a:t>
            </a:r>
            <a:endParaRPr lang="en-US" dirty="0"/>
          </a:p>
          <a:p>
            <a:pPr marL="457200" indent="-457200">
              <a:buFont typeface="+mj-lt"/>
              <a:buAutoNum type="alphaLcParenR"/>
            </a:pPr>
            <a:r>
              <a:rPr lang="pt-BR" dirty="0" smtClean="0"/>
              <a:t>1A</a:t>
            </a:r>
            <a:r>
              <a:rPr lang="pt-BR" dirty="0"/>
              <a:t>, 2C, 3B, 4D.</a:t>
            </a:r>
          </a:p>
          <a:p>
            <a:pPr marL="457200" indent="-457200">
              <a:buFont typeface="+mj-lt"/>
              <a:buAutoNum type="alphaLcParenR"/>
            </a:pPr>
            <a:r>
              <a:rPr lang="pt-BR" dirty="0" smtClean="0"/>
              <a:t>1D</a:t>
            </a:r>
            <a:r>
              <a:rPr lang="pt-BR" dirty="0"/>
              <a:t>, 2B, 3A, 4C.</a:t>
            </a:r>
          </a:p>
          <a:p>
            <a:pPr marL="457200" indent="-457200">
              <a:buFont typeface="+mj-lt"/>
              <a:buAutoNum type="alphaLcParenR"/>
            </a:pPr>
            <a:r>
              <a:rPr lang="pt-BR" dirty="0" smtClean="0"/>
              <a:t>1A</a:t>
            </a:r>
            <a:r>
              <a:rPr lang="pt-BR" dirty="0"/>
              <a:t>, 2C, 3D, 4B.</a:t>
            </a:r>
          </a:p>
          <a:p>
            <a:pPr marL="457200" indent="-457200">
              <a:buFont typeface="+mj-lt"/>
              <a:buAutoNum type="alphaLcParenR"/>
            </a:pPr>
            <a:r>
              <a:rPr lang="pt-BR" dirty="0" smtClean="0"/>
              <a:t>1D</a:t>
            </a:r>
            <a:r>
              <a:rPr lang="pt-BR" dirty="0"/>
              <a:t>, 2C, 3B, 4A</a:t>
            </a:r>
            <a:r>
              <a:rPr lang="pt-BR" dirty="0" smtClean="0"/>
              <a:t>.</a:t>
            </a:r>
            <a:endParaRPr lang="pt-BR"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08439" y="4610624"/>
            <a:ext cx="408842" cy="261239"/>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Fundamentals of Testing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01 - </a:t>
            </a:r>
            <a:fld id="{6C6AE60A-B69C-4790-82F7-3882EDF23186}" type="slidenum">
              <a:rPr lang="en-US" smtClean="0"/>
              <a:pPr/>
              <a:t>10</a:t>
            </a:fld>
            <a:endParaRPr lang="en-US" dirty="0"/>
          </a:p>
        </p:txBody>
      </p:sp>
    </p:spTree>
    <p:extLst>
      <p:ext uri="{BB962C8B-B14F-4D97-AF65-F5344CB8AC3E}">
        <p14:creationId xmlns:p14="http://schemas.microsoft.com/office/powerpoint/2010/main" val="28855736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0929ED2-33D5-42F2-BD88-E1973DB11F7F}"/>
              </a:ext>
            </a:extLst>
          </p:cNvPr>
          <p:cNvSpPr>
            <a:spLocks noGrp="1"/>
          </p:cNvSpPr>
          <p:nvPr>
            <p:ph type="title"/>
          </p:nvPr>
        </p:nvSpPr>
        <p:spPr/>
        <p:txBody>
          <a:bodyPr vert="horz" lIns="91440" tIns="45720" rIns="91440" bIns="45720" rtlCol="0" anchor="ctr">
            <a:normAutofit fontScale="90000"/>
          </a:bodyPr>
          <a:lstStyle/>
          <a:p>
            <a:pPr>
              <a:tabLst>
                <a:tab pos="8424863" algn="r"/>
              </a:tabLst>
            </a:pPr>
            <a:r>
              <a:rPr lang="en-US" sz="3600" dirty="0"/>
              <a:t>1. Fundamentals of Testing </a:t>
            </a:r>
            <a:r>
              <a:rPr lang="de-DE" sz="3600" dirty="0"/>
              <a:t>	FL-Keywords B</a:t>
            </a:r>
          </a:p>
        </p:txBody>
      </p:sp>
      <p:sp>
        <p:nvSpPr>
          <p:cNvPr id="3" name="Inhaltsplatzhalter 2">
            <a:extLst>
              <a:ext uri="{FF2B5EF4-FFF2-40B4-BE49-F238E27FC236}">
                <a16:creationId xmlns:a16="http://schemas.microsoft.com/office/drawing/2014/main" xmlns="" id="{65DD5977-5C46-4488-8A59-C2428EF38722}"/>
              </a:ext>
            </a:extLst>
          </p:cNvPr>
          <p:cNvSpPr>
            <a:spLocks noGrp="1"/>
          </p:cNvSpPr>
          <p:nvPr>
            <p:ph idx="1"/>
          </p:nvPr>
        </p:nvSpPr>
        <p:spPr/>
        <p:txBody>
          <a:bodyPr>
            <a:normAutofit fontScale="77500" lnSpcReduction="20000"/>
          </a:bodyPr>
          <a:lstStyle/>
          <a:p>
            <a:pPr marL="0" indent="0">
              <a:buNone/>
            </a:pPr>
            <a:r>
              <a:rPr lang="en-US" dirty="0"/>
              <a:t>Which of the following provides the BEST description of a test case? </a:t>
            </a:r>
            <a:br>
              <a:rPr lang="en-US" dirty="0"/>
            </a:br>
            <a:endParaRPr lang="en-US" dirty="0"/>
          </a:p>
          <a:p>
            <a:pPr marL="457200" indent="-457200">
              <a:buFont typeface="+mj-lt"/>
              <a:buAutoNum type="alphaLcParenR"/>
            </a:pPr>
            <a:r>
              <a:rPr lang="en-US" dirty="0"/>
              <a:t>A document specifying a sequence of actions for the execution of a test. Also known as test script or manual test script.</a:t>
            </a:r>
          </a:p>
          <a:p>
            <a:pPr marL="457200" indent="-457200">
              <a:buFont typeface="+mj-lt"/>
              <a:buAutoNum type="alphaLcParenR"/>
            </a:pPr>
            <a:r>
              <a:rPr lang="en-US" dirty="0" smtClean="0"/>
              <a:t>A </a:t>
            </a:r>
            <a:r>
              <a:rPr lang="en-US" dirty="0"/>
              <a:t>set of input values and expected results, with execution preconditions and execution </a:t>
            </a:r>
            <a:r>
              <a:rPr lang="en-US" dirty="0" err="1"/>
              <a:t>postconditions</a:t>
            </a:r>
            <a:r>
              <a:rPr lang="en-US" dirty="0"/>
              <a:t>, developed for a particular test condition.</a:t>
            </a:r>
          </a:p>
          <a:p>
            <a:pPr marL="457200" indent="-457200">
              <a:buFont typeface="+mj-lt"/>
              <a:buAutoNum type="alphaLcParenR"/>
            </a:pPr>
            <a:r>
              <a:rPr lang="en-US" dirty="0" smtClean="0"/>
              <a:t>An </a:t>
            </a:r>
            <a:r>
              <a:rPr lang="en-US" dirty="0"/>
              <a:t>attribute of a system specified by requirements documentation (for example reliability, usability or design constraints) that is executed in a test.</a:t>
            </a:r>
          </a:p>
          <a:p>
            <a:pPr marL="457200" indent="-457200">
              <a:buFont typeface="+mj-lt"/>
              <a:buAutoNum type="alphaLcParenR"/>
            </a:pPr>
            <a:r>
              <a:rPr lang="en-US" dirty="0" smtClean="0"/>
              <a:t>An </a:t>
            </a:r>
            <a:r>
              <a:rPr lang="en-US" dirty="0"/>
              <a:t>item or event of a system that could be verified by one or more test conditions, e.g., a function, transaction, feature, quality attribute, or structural element.</a:t>
            </a:r>
            <a:endParaRPr lang="pt-BR"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08439" y="3369037"/>
            <a:ext cx="408842" cy="261239"/>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Fundamentals of Testing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01 - </a:t>
            </a:r>
            <a:fld id="{6C6AE60A-B69C-4790-82F7-3882EDF23186}" type="slidenum">
              <a:rPr lang="en-US" smtClean="0"/>
              <a:pPr/>
              <a:t>11</a:t>
            </a:fld>
            <a:endParaRPr lang="en-US" dirty="0"/>
          </a:p>
        </p:txBody>
      </p:sp>
    </p:spTree>
    <p:extLst>
      <p:ext uri="{BB962C8B-B14F-4D97-AF65-F5344CB8AC3E}">
        <p14:creationId xmlns:p14="http://schemas.microsoft.com/office/powerpoint/2010/main" val="32882087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0929ED2-33D5-42F2-BD88-E1973DB11F7F}"/>
              </a:ext>
            </a:extLst>
          </p:cNvPr>
          <p:cNvSpPr>
            <a:spLocks noGrp="1"/>
          </p:cNvSpPr>
          <p:nvPr>
            <p:ph type="title"/>
          </p:nvPr>
        </p:nvSpPr>
        <p:spPr/>
        <p:txBody>
          <a:bodyPr vert="horz" lIns="91440" tIns="45720" rIns="91440" bIns="45720" rtlCol="0" anchor="ctr">
            <a:normAutofit/>
          </a:bodyPr>
          <a:lstStyle/>
          <a:p>
            <a:pPr>
              <a:tabLst>
                <a:tab pos="8424863" algn="r"/>
              </a:tabLst>
            </a:pPr>
            <a:r>
              <a:rPr lang="en-US" sz="3600" dirty="0"/>
              <a:t>1. Fundamentals of Testing </a:t>
            </a:r>
            <a:r>
              <a:rPr lang="de-DE" sz="3600" dirty="0"/>
              <a:t>FL-1.1.1 B</a:t>
            </a:r>
          </a:p>
        </p:txBody>
      </p:sp>
      <p:sp>
        <p:nvSpPr>
          <p:cNvPr id="3" name="Inhaltsplatzhalter 2">
            <a:extLst>
              <a:ext uri="{FF2B5EF4-FFF2-40B4-BE49-F238E27FC236}">
                <a16:creationId xmlns:a16="http://schemas.microsoft.com/office/drawing/2014/main" xmlns="" id="{65DD5977-5C46-4488-8A59-C2428EF38722}"/>
              </a:ext>
            </a:extLst>
          </p:cNvPr>
          <p:cNvSpPr>
            <a:spLocks noGrp="1"/>
          </p:cNvSpPr>
          <p:nvPr>
            <p:ph idx="1"/>
          </p:nvPr>
        </p:nvSpPr>
        <p:spPr/>
        <p:txBody>
          <a:bodyPr/>
          <a:lstStyle/>
          <a:p>
            <a:pPr marL="0" indent="0">
              <a:buNone/>
            </a:pPr>
            <a:r>
              <a:rPr lang="en-US" dirty="0"/>
              <a:t>Which of the following is a major objective of testing</a:t>
            </a:r>
            <a:r>
              <a:rPr lang="en-US" dirty="0" smtClean="0"/>
              <a:t>? </a:t>
            </a:r>
            <a:r>
              <a:rPr lang="en-US" dirty="0"/>
              <a:t/>
            </a:r>
            <a:br>
              <a:rPr lang="en-US" dirty="0"/>
            </a:br>
            <a:endParaRPr lang="en-US" dirty="0"/>
          </a:p>
          <a:p>
            <a:pPr marL="457200" indent="-457200">
              <a:buFont typeface="+mj-lt"/>
              <a:buAutoNum type="alphaLcParenR"/>
            </a:pPr>
            <a:r>
              <a:rPr lang="en-US" dirty="0"/>
              <a:t>To prevent defects.</a:t>
            </a:r>
          </a:p>
          <a:p>
            <a:pPr marL="457200" indent="-457200">
              <a:buFont typeface="+mj-lt"/>
              <a:buAutoNum type="alphaLcParenR"/>
            </a:pPr>
            <a:r>
              <a:rPr lang="en-US" dirty="0" smtClean="0"/>
              <a:t>To </a:t>
            </a:r>
            <a:r>
              <a:rPr lang="en-US" dirty="0"/>
              <a:t>validate the project plan works as required.</a:t>
            </a:r>
          </a:p>
          <a:p>
            <a:pPr marL="457200" indent="-457200">
              <a:buFont typeface="+mj-lt"/>
              <a:buAutoNum type="alphaLcParenR"/>
            </a:pPr>
            <a:r>
              <a:rPr lang="en-US" dirty="0" smtClean="0"/>
              <a:t>To </a:t>
            </a:r>
            <a:r>
              <a:rPr lang="en-US" dirty="0"/>
              <a:t>gain confidence in the development team.</a:t>
            </a:r>
          </a:p>
          <a:p>
            <a:pPr marL="457200" indent="-457200">
              <a:buFont typeface="+mj-lt"/>
              <a:buAutoNum type="alphaLcParenR"/>
            </a:pPr>
            <a:r>
              <a:rPr lang="en-US" dirty="0" smtClean="0"/>
              <a:t>To </a:t>
            </a:r>
            <a:r>
              <a:rPr lang="en-US" dirty="0"/>
              <a:t>make release decisions for the system under test.</a:t>
            </a:r>
            <a:endParaRPr lang="pt-BR"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08439" y="3138265"/>
            <a:ext cx="408842" cy="261239"/>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Fundamentals of Testing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01 - </a:t>
            </a:r>
            <a:fld id="{6C6AE60A-B69C-4790-82F7-3882EDF23186}" type="slidenum">
              <a:rPr lang="en-US" smtClean="0"/>
              <a:pPr/>
              <a:t>12</a:t>
            </a:fld>
            <a:endParaRPr lang="en-US" dirty="0"/>
          </a:p>
        </p:txBody>
      </p:sp>
    </p:spTree>
    <p:extLst>
      <p:ext uri="{BB962C8B-B14F-4D97-AF65-F5344CB8AC3E}">
        <p14:creationId xmlns:p14="http://schemas.microsoft.com/office/powerpoint/2010/main" val="18925081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0929ED2-33D5-42F2-BD88-E1973DB11F7F}"/>
              </a:ext>
            </a:extLst>
          </p:cNvPr>
          <p:cNvSpPr>
            <a:spLocks noGrp="1"/>
          </p:cNvSpPr>
          <p:nvPr>
            <p:ph type="title"/>
          </p:nvPr>
        </p:nvSpPr>
        <p:spPr/>
        <p:txBody>
          <a:bodyPr>
            <a:normAutofit/>
          </a:bodyPr>
          <a:lstStyle/>
          <a:p>
            <a:pPr>
              <a:tabLst>
                <a:tab pos="8424863" algn="r"/>
              </a:tabLst>
            </a:pPr>
            <a:r>
              <a:rPr lang="en-US" sz="3600" dirty="0"/>
              <a:t>1. Fundamentals of Testing </a:t>
            </a:r>
            <a:r>
              <a:rPr lang="de-DE" sz="3600" dirty="0" smtClean="0"/>
              <a:t>	FL-1.2.3 </a:t>
            </a:r>
            <a:r>
              <a:rPr lang="de-DE" sz="3600" dirty="0"/>
              <a:t>B</a:t>
            </a:r>
          </a:p>
        </p:txBody>
      </p:sp>
      <p:sp>
        <p:nvSpPr>
          <p:cNvPr id="3" name="Inhaltsplatzhalter 2">
            <a:extLst>
              <a:ext uri="{FF2B5EF4-FFF2-40B4-BE49-F238E27FC236}">
                <a16:creationId xmlns:a16="http://schemas.microsoft.com/office/drawing/2014/main" xmlns="" id="{65DD5977-5C46-4488-8A59-C2428EF38722}"/>
              </a:ext>
            </a:extLst>
          </p:cNvPr>
          <p:cNvSpPr>
            <a:spLocks noGrp="1"/>
          </p:cNvSpPr>
          <p:nvPr>
            <p:ph idx="1"/>
          </p:nvPr>
        </p:nvSpPr>
        <p:spPr/>
        <p:txBody>
          <a:bodyPr>
            <a:normAutofit fontScale="92500" lnSpcReduction="10000"/>
          </a:bodyPr>
          <a:lstStyle/>
          <a:p>
            <a:pPr marL="0" indent="0">
              <a:buNone/>
            </a:pPr>
            <a:r>
              <a:rPr lang="en-US" dirty="0" smtClean="0"/>
              <a:t>Which </a:t>
            </a:r>
            <a:r>
              <a:rPr lang="en-US" dirty="0"/>
              <a:t>of the following is an example of a failure in a car cruise control </a:t>
            </a:r>
            <a:r>
              <a:rPr lang="en-US" dirty="0" smtClean="0"/>
              <a:t>system? </a:t>
            </a:r>
            <a:r>
              <a:rPr lang="en-US" dirty="0"/>
              <a:t/>
            </a:r>
            <a:br>
              <a:rPr lang="en-US" dirty="0"/>
            </a:br>
            <a:endParaRPr lang="en-US" dirty="0"/>
          </a:p>
          <a:p>
            <a:pPr marL="457200" indent="-457200">
              <a:buFont typeface="+mj-lt"/>
              <a:buAutoNum type="alphaLcParenR"/>
            </a:pPr>
            <a:r>
              <a:rPr lang="en-US" dirty="0"/>
              <a:t>The developer of the system forgot to rename variables after a cut-and-paste operation.</a:t>
            </a:r>
          </a:p>
          <a:p>
            <a:pPr marL="457200" indent="-457200">
              <a:buFont typeface="+mj-lt"/>
              <a:buAutoNum type="alphaLcParenR"/>
            </a:pPr>
            <a:r>
              <a:rPr lang="en-US" dirty="0" smtClean="0"/>
              <a:t>Unnecessary </a:t>
            </a:r>
            <a:r>
              <a:rPr lang="en-US" dirty="0"/>
              <a:t>code that sounds an alarm when reversing was included in the system.</a:t>
            </a:r>
          </a:p>
          <a:p>
            <a:pPr marL="457200" indent="-457200">
              <a:buFont typeface="+mj-lt"/>
              <a:buAutoNum type="alphaLcParenR"/>
            </a:pPr>
            <a:r>
              <a:rPr lang="en-US" dirty="0" smtClean="0"/>
              <a:t>The </a:t>
            </a:r>
            <a:r>
              <a:rPr lang="en-US" dirty="0"/>
              <a:t>system stops maintaining a set speed when the radio volume is increased or decreased.</a:t>
            </a:r>
          </a:p>
          <a:p>
            <a:pPr marL="457200" indent="-457200">
              <a:buFont typeface="+mj-lt"/>
              <a:buAutoNum type="alphaLcParenR"/>
            </a:pPr>
            <a:r>
              <a:rPr lang="en-US" dirty="0" smtClean="0"/>
              <a:t>The </a:t>
            </a:r>
            <a:r>
              <a:rPr lang="en-US" dirty="0"/>
              <a:t>design specification for the system wrongly states speeds in </a:t>
            </a:r>
            <a:r>
              <a:rPr lang="en-US" dirty="0" smtClean="0"/>
              <a:t>km/h.</a:t>
            </a:r>
            <a:endParaRPr lang="pt-BR"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08439" y="4437112"/>
            <a:ext cx="408842" cy="261239"/>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Fundamentals of Testing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01 - </a:t>
            </a:r>
            <a:fld id="{6C6AE60A-B69C-4790-82F7-3882EDF23186}" type="slidenum">
              <a:rPr lang="en-US" smtClean="0"/>
              <a:pPr/>
              <a:t>13</a:t>
            </a:fld>
            <a:endParaRPr lang="en-US" dirty="0"/>
          </a:p>
        </p:txBody>
      </p:sp>
    </p:spTree>
    <p:extLst>
      <p:ext uri="{BB962C8B-B14F-4D97-AF65-F5344CB8AC3E}">
        <p14:creationId xmlns:p14="http://schemas.microsoft.com/office/powerpoint/2010/main" val="6482727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0929ED2-33D5-42F2-BD88-E1973DB11F7F}"/>
              </a:ext>
            </a:extLst>
          </p:cNvPr>
          <p:cNvSpPr>
            <a:spLocks noGrp="1"/>
          </p:cNvSpPr>
          <p:nvPr>
            <p:ph type="title"/>
          </p:nvPr>
        </p:nvSpPr>
        <p:spPr/>
        <p:txBody>
          <a:bodyPr>
            <a:normAutofit/>
          </a:bodyPr>
          <a:lstStyle/>
          <a:p>
            <a:pPr>
              <a:tabLst>
                <a:tab pos="8424863" algn="r"/>
              </a:tabLst>
            </a:pPr>
            <a:r>
              <a:rPr lang="en-US" sz="3600" dirty="0"/>
              <a:t>1. Fundamentals of Testing </a:t>
            </a:r>
            <a:r>
              <a:rPr lang="de-DE" sz="3600" dirty="0" smtClean="0"/>
              <a:t>	FL-1.2.4 </a:t>
            </a:r>
            <a:r>
              <a:rPr lang="de-DE" sz="3600" dirty="0"/>
              <a:t>B</a:t>
            </a:r>
          </a:p>
        </p:txBody>
      </p:sp>
      <p:sp>
        <p:nvSpPr>
          <p:cNvPr id="3" name="Inhaltsplatzhalter 2">
            <a:extLst>
              <a:ext uri="{FF2B5EF4-FFF2-40B4-BE49-F238E27FC236}">
                <a16:creationId xmlns:a16="http://schemas.microsoft.com/office/drawing/2014/main" xmlns="" id="{65DD5977-5C46-4488-8A59-C2428EF38722}"/>
              </a:ext>
            </a:extLst>
          </p:cNvPr>
          <p:cNvSpPr>
            <a:spLocks noGrp="1"/>
          </p:cNvSpPr>
          <p:nvPr>
            <p:ph idx="1"/>
          </p:nvPr>
        </p:nvSpPr>
        <p:spPr/>
        <p:txBody>
          <a:bodyPr>
            <a:normAutofit fontScale="77500" lnSpcReduction="20000"/>
          </a:bodyPr>
          <a:lstStyle/>
          <a:p>
            <a:pPr marL="0" indent="0">
              <a:buNone/>
            </a:pPr>
            <a:r>
              <a:rPr lang="en-US" dirty="0"/>
              <a:t>Which of the following is a defect rather than a root cause in a fitness tracker</a:t>
            </a:r>
            <a:r>
              <a:rPr lang="en-US" dirty="0" smtClean="0"/>
              <a:t>? </a:t>
            </a:r>
            <a:r>
              <a:rPr lang="en-US" dirty="0"/>
              <a:t/>
            </a:r>
            <a:br>
              <a:rPr lang="en-US" dirty="0"/>
            </a:br>
            <a:endParaRPr lang="en-US" dirty="0"/>
          </a:p>
          <a:p>
            <a:pPr marL="457200" indent="-457200">
              <a:buFont typeface="+mj-lt"/>
              <a:buAutoNum type="alphaLcParenR"/>
            </a:pPr>
            <a:r>
              <a:rPr lang="en-US" dirty="0"/>
              <a:t>Because he was unfamiliar with the domain of fitness training, the author of the requirements wrongly assumed that users wanted heartbeat in beats per hour.</a:t>
            </a:r>
          </a:p>
          <a:p>
            <a:pPr marL="457200" indent="-457200">
              <a:buFont typeface="+mj-lt"/>
              <a:buAutoNum type="alphaLcParenR"/>
            </a:pPr>
            <a:r>
              <a:rPr lang="en-US" dirty="0" smtClean="0"/>
              <a:t>The </a:t>
            </a:r>
            <a:r>
              <a:rPr lang="en-US" dirty="0"/>
              <a:t>tester of the smartphone interface had not been trained in state transition testing, so missed a major defect.</a:t>
            </a:r>
          </a:p>
          <a:p>
            <a:pPr marL="457200" indent="-457200">
              <a:buFont typeface="+mj-lt"/>
              <a:buAutoNum type="alphaLcParenR"/>
            </a:pPr>
            <a:r>
              <a:rPr lang="en-US" dirty="0" smtClean="0"/>
              <a:t>An </a:t>
            </a:r>
            <a:r>
              <a:rPr lang="en-US" dirty="0"/>
              <a:t>incorrect configuration variable implemented for the GPS function could cause location problems during daylight saving times.</a:t>
            </a:r>
          </a:p>
          <a:p>
            <a:pPr marL="457200" indent="-457200">
              <a:buFont typeface="+mj-lt"/>
              <a:buAutoNum type="alphaLcParenR"/>
            </a:pPr>
            <a:r>
              <a:rPr lang="en-US" dirty="0" smtClean="0"/>
              <a:t>Because </a:t>
            </a:r>
            <a:r>
              <a:rPr lang="en-US" dirty="0"/>
              <a:t>she had never worked on wearable devices before, the designer of the user interface misunderstood the effects of reflected sunlight</a:t>
            </a:r>
            <a:r>
              <a:rPr lang="en-US" dirty="0" smtClean="0"/>
              <a:t>.</a:t>
            </a:r>
            <a:endParaRPr lang="pt-BR"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08439" y="4005064"/>
            <a:ext cx="408842" cy="261239"/>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Fundamentals of Testing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01 - </a:t>
            </a:r>
            <a:fld id="{6C6AE60A-B69C-4790-82F7-3882EDF23186}" type="slidenum">
              <a:rPr lang="en-US" smtClean="0"/>
              <a:pPr/>
              <a:t>14</a:t>
            </a:fld>
            <a:endParaRPr lang="en-US" dirty="0"/>
          </a:p>
        </p:txBody>
      </p:sp>
    </p:spTree>
    <p:extLst>
      <p:ext uri="{BB962C8B-B14F-4D97-AF65-F5344CB8AC3E}">
        <p14:creationId xmlns:p14="http://schemas.microsoft.com/office/powerpoint/2010/main" val="28074385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0929ED2-33D5-42F2-BD88-E1973DB11F7F}"/>
              </a:ext>
            </a:extLst>
          </p:cNvPr>
          <p:cNvSpPr>
            <a:spLocks noGrp="1"/>
          </p:cNvSpPr>
          <p:nvPr>
            <p:ph type="title"/>
          </p:nvPr>
        </p:nvSpPr>
        <p:spPr/>
        <p:txBody>
          <a:bodyPr vert="horz" lIns="91440" tIns="45720" rIns="91440" bIns="45720" rtlCol="0" anchor="ctr">
            <a:normAutofit/>
          </a:bodyPr>
          <a:lstStyle/>
          <a:p>
            <a:pPr>
              <a:tabLst>
                <a:tab pos="8424863" algn="r"/>
              </a:tabLst>
            </a:pPr>
            <a:r>
              <a:rPr lang="en-US" sz="3600" dirty="0"/>
              <a:t>1. Fundamentals of </a:t>
            </a:r>
            <a:r>
              <a:rPr lang="en-US" sz="3600" dirty="0" smtClean="0"/>
              <a:t>Testing</a:t>
            </a:r>
            <a:r>
              <a:rPr lang="de-DE" sz="3600" dirty="0"/>
              <a:t>	FL-1.3.1 B</a:t>
            </a:r>
          </a:p>
        </p:txBody>
      </p:sp>
      <p:sp>
        <p:nvSpPr>
          <p:cNvPr id="3" name="Inhaltsplatzhalter 2">
            <a:extLst>
              <a:ext uri="{FF2B5EF4-FFF2-40B4-BE49-F238E27FC236}">
                <a16:creationId xmlns:a16="http://schemas.microsoft.com/office/drawing/2014/main" xmlns="" id="{65DD5977-5C46-4488-8A59-C2428EF38722}"/>
              </a:ext>
            </a:extLst>
          </p:cNvPr>
          <p:cNvSpPr>
            <a:spLocks noGrp="1"/>
          </p:cNvSpPr>
          <p:nvPr>
            <p:ph idx="1"/>
          </p:nvPr>
        </p:nvSpPr>
        <p:spPr/>
        <p:txBody>
          <a:bodyPr>
            <a:normAutofit fontScale="92500"/>
          </a:bodyPr>
          <a:lstStyle/>
          <a:p>
            <a:pPr marL="0" indent="0">
              <a:buNone/>
            </a:pPr>
            <a:r>
              <a:rPr lang="en-US" dirty="0"/>
              <a:t>As a result of risk analysis, more testing is being directed to those areas of the system under test where initial testing found more defects than average.</a:t>
            </a:r>
          </a:p>
          <a:p>
            <a:pPr marL="0" indent="0">
              <a:buNone/>
            </a:pPr>
            <a:r>
              <a:rPr lang="en-US" dirty="0"/>
              <a:t>Which of the following testing principles is being applied</a:t>
            </a:r>
            <a:r>
              <a:rPr lang="en-US" dirty="0" smtClean="0"/>
              <a:t>? </a:t>
            </a:r>
            <a:br>
              <a:rPr lang="en-US" dirty="0" smtClean="0"/>
            </a:br>
            <a:endParaRPr lang="en-US" dirty="0" smtClean="0"/>
          </a:p>
          <a:p>
            <a:pPr marL="457200" indent="-457200">
              <a:buFont typeface="+mj-lt"/>
              <a:buAutoNum type="alphaLcParenR"/>
            </a:pPr>
            <a:r>
              <a:rPr lang="en-US" dirty="0"/>
              <a:t>Beware of the pesticide paradox.</a:t>
            </a:r>
          </a:p>
          <a:p>
            <a:pPr marL="457200" indent="-457200">
              <a:buFont typeface="+mj-lt"/>
              <a:buAutoNum type="alphaLcParenR"/>
            </a:pPr>
            <a:r>
              <a:rPr lang="en-US" dirty="0" smtClean="0"/>
              <a:t>Testing </a:t>
            </a:r>
            <a:r>
              <a:rPr lang="en-US" dirty="0"/>
              <a:t>is context dependent.</a:t>
            </a:r>
          </a:p>
          <a:p>
            <a:pPr marL="457200" indent="-457200">
              <a:buFont typeface="+mj-lt"/>
              <a:buAutoNum type="alphaLcParenR"/>
            </a:pPr>
            <a:r>
              <a:rPr lang="en-US" dirty="0" smtClean="0"/>
              <a:t>Absence-of-errors </a:t>
            </a:r>
            <a:r>
              <a:rPr lang="en-US" dirty="0"/>
              <a:t>is a fallacy.</a:t>
            </a:r>
          </a:p>
          <a:p>
            <a:pPr marL="457200" indent="-457200">
              <a:buFont typeface="+mj-lt"/>
              <a:buAutoNum type="alphaLcParenR"/>
            </a:pPr>
            <a:r>
              <a:rPr lang="en-US" dirty="0" smtClean="0"/>
              <a:t>Defects </a:t>
            </a:r>
            <a:r>
              <a:rPr lang="en-US" dirty="0"/>
              <a:t>cluster together.</a:t>
            </a:r>
            <a:endParaRPr lang="pt-BR"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08439" y="5703760"/>
            <a:ext cx="408842" cy="261239"/>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Fundamentals of Testing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01 - </a:t>
            </a:r>
            <a:fld id="{6C6AE60A-B69C-4790-82F7-3882EDF23186}" type="slidenum">
              <a:rPr lang="en-US" smtClean="0"/>
              <a:pPr/>
              <a:t>15</a:t>
            </a:fld>
            <a:endParaRPr lang="en-US" dirty="0"/>
          </a:p>
        </p:txBody>
      </p:sp>
    </p:spTree>
    <p:extLst>
      <p:ext uri="{BB962C8B-B14F-4D97-AF65-F5344CB8AC3E}">
        <p14:creationId xmlns:p14="http://schemas.microsoft.com/office/powerpoint/2010/main" val="18231136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0929ED2-33D5-42F2-BD88-E1973DB11F7F}"/>
              </a:ext>
            </a:extLst>
          </p:cNvPr>
          <p:cNvSpPr>
            <a:spLocks noGrp="1"/>
          </p:cNvSpPr>
          <p:nvPr>
            <p:ph type="title"/>
          </p:nvPr>
        </p:nvSpPr>
        <p:spPr/>
        <p:txBody>
          <a:bodyPr vert="horz" lIns="91440" tIns="45720" rIns="91440" bIns="45720" rtlCol="0" anchor="ctr">
            <a:normAutofit/>
          </a:bodyPr>
          <a:lstStyle/>
          <a:p>
            <a:pPr>
              <a:tabLst>
                <a:tab pos="8424863" algn="r"/>
              </a:tabLst>
            </a:pPr>
            <a:r>
              <a:rPr lang="en-US" sz="3600" dirty="0"/>
              <a:t>1. Fundamentals of Testing </a:t>
            </a:r>
            <a:r>
              <a:rPr lang="de-DE" sz="3600" dirty="0"/>
              <a:t>	FL-1.4.2 B</a:t>
            </a:r>
          </a:p>
        </p:txBody>
      </p:sp>
      <p:sp>
        <p:nvSpPr>
          <p:cNvPr id="3" name="Inhaltsplatzhalter 2">
            <a:extLst>
              <a:ext uri="{FF2B5EF4-FFF2-40B4-BE49-F238E27FC236}">
                <a16:creationId xmlns:a16="http://schemas.microsoft.com/office/drawing/2014/main" xmlns="" id="{65DD5977-5C46-4488-8A59-C2428EF38722}"/>
              </a:ext>
            </a:extLst>
          </p:cNvPr>
          <p:cNvSpPr>
            <a:spLocks noGrp="1"/>
          </p:cNvSpPr>
          <p:nvPr>
            <p:ph idx="1"/>
          </p:nvPr>
        </p:nvSpPr>
        <p:spPr/>
        <p:txBody>
          <a:bodyPr>
            <a:normAutofit fontScale="70000" lnSpcReduction="20000"/>
          </a:bodyPr>
          <a:lstStyle/>
          <a:p>
            <a:pPr marL="0" indent="0">
              <a:buNone/>
            </a:pPr>
            <a:r>
              <a:rPr lang="en-US" dirty="0"/>
              <a:t>Given the following test activities and tasks:</a:t>
            </a:r>
          </a:p>
          <a:p>
            <a:pPr marL="0" indent="0">
              <a:buNone/>
            </a:pPr>
            <a:r>
              <a:rPr lang="en-US" dirty="0"/>
              <a:t>A. Test design</a:t>
            </a:r>
          </a:p>
          <a:p>
            <a:pPr marL="0" indent="0">
              <a:buNone/>
            </a:pPr>
            <a:r>
              <a:rPr lang="en-US" dirty="0"/>
              <a:t>B. Test implementation</a:t>
            </a:r>
          </a:p>
          <a:p>
            <a:pPr marL="0" indent="0">
              <a:buNone/>
            </a:pPr>
            <a:r>
              <a:rPr lang="en-US" dirty="0"/>
              <a:t>C. Test execution</a:t>
            </a:r>
          </a:p>
          <a:p>
            <a:pPr marL="0" indent="0">
              <a:buNone/>
            </a:pPr>
            <a:r>
              <a:rPr lang="en-US" dirty="0"/>
              <a:t>D. Test completion</a:t>
            </a:r>
          </a:p>
          <a:p>
            <a:pPr marL="0" indent="0">
              <a:buNone/>
            </a:pPr>
            <a:r>
              <a:rPr lang="en-US" dirty="0"/>
              <a:t>1. Entering change requests for open defect reports</a:t>
            </a:r>
          </a:p>
          <a:p>
            <a:pPr marL="0" indent="0">
              <a:buNone/>
            </a:pPr>
            <a:r>
              <a:rPr lang="en-US" dirty="0"/>
              <a:t>2. Identifying test data to support the test cases</a:t>
            </a:r>
          </a:p>
          <a:p>
            <a:pPr marL="0" indent="0">
              <a:buNone/>
            </a:pPr>
            <a:r>
              <a:rPr lang="en-US" dirty="0"/>
              <a:t>3. Prioritizing test procedures and creating test data</a:t>
            </a:r>
          </a:p>
          <a:p>
            <a:pPr marL="0" indent="0">
              <a:buNone/>
            </a:pPr>
            <a:r>
              <a:rPr lang="en-US" dirty="0"/>
              <a:t>4. Analyzing discrepancies to determine their cause</a:t>
            </a:r>
          </a:p>
          <a:p>
            <a:pPr marL="0" indent="0">
              <a:buNone/>
            </a:pPr>
            <a:r>
              <a:rPr lang="en-US" dirty="0"/>
              <a:t>Which of the following BEST matches the activities with the tasks</a:t>
            </a:r>
            <a:r>
              <a:rPr lang="en-US" dirty="0" smtClean="0"/>
              <a:t>? </a:t>
            </a:r>
            <a:endParaRPr lang="en-US" dirty="0"/>
          </a:p>
          <a:p>
            <a:pPr marL="457200" indent="-457200">
              <a:buFont typeface="+mj-lt"/>
              <a:buAutoNum type="alphaLcParenR"/>
            </a:pPr>
            <a:r>
              <a:rPr lang="pt-BR" dirty="0"/>
              <a:t>A-2, B-3, C-4, D-1</a:t>
            </a:r>
          </a:p>
          <a:p>
            <a:pPr marL="457200" indent="-457200">
              <a:buFont typeface="+mj-lt"/>
              <a:buAutoNum type="alphaLcParenR"/>
            </a:pPr>
            <a:r>
              <a:rPr lang="pt-BR" dirty="0" smtClean="0"/>
              <a:t>A-2</a:t>
            </a:r>
            <a:r>
              <a:rPr lang="pt-BR" dirty="0"/>
              <a:t>, B-1, C-3, D-4</a:t>
            </a:r>
          </a:p>
          <a:p>
            <a:pPr marL="457200" indent="-457200">
              <a:buFont typeface="+mj-lt"/>
              <a:buAutoNum type="alphaLcParenR"/>
            </a:pPr>
            <a:r>
              <a:rPr lang="pt-BR" dirty="0" smtClean="0"/>
              <a:t>A-3</a:t>
            </a:r>
            <a:r>
              <a:rPr lang="pt-BR" dirty="0"/>
              <a:t>, B-2, C-4, D-1</a:t>
            </a:r>
          </a:p>
          <a:p>
            <a:pPr marL="457200" indent="-457200">
              <a:buFont typeface="+mj-lt"/>
              <a:buAutoNum type="alphaLcParenR"/>
            </a:pPr>
            <a:r>
              <a:rPr lang="pt-BR" dirty="0" smtClean="0"/>
              <a:t>A-3</a:t>
            </a:r>
            <a:r>
              <a:rPr lang="pt-BR" dirty="0"/>
              <a:t>, B-2, C-1, D-4</a:t>
            </a:r>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10908" y="4653136"/>
            <a:ext cx="408842" cy="261239"/>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Fundamentals of Testing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01 - </a:t>
            </a:r>
            <a:fld id="{6C6AE60A-B69C-4790-82F7-3882EDF23186}" type="slidenum">
              <a:rPr lang="en-US" smtClean="0"/>
              <a:pPr/>
              <a:t>16</a:t>
            </a:fld>
            <a:endParaRPr lang="en-US" dirty="0"/>
          </a:p>
        </p:txBody>
      </p:sp>
    </p:spTree>
    <p:extLst>
      <p:ext uri="{BB962C8B-B14F-4D97-AF65-F5344CB8AC3E}">
        <p14:creationId xmlns:p14="http://schemas.microsoft.com/office/powerpoint/2010/main" val="42089243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0929ED2-33D5-42F2-BD88-E1973DB11F7F}"/>
              </a:ext>
            </a:extLst>
          </p:cNvPr>
          <p:cNvSpPr>
            <a:spLocks noGrp="1"/>
          </p:cNvSpPr>
          <p:nvPr>
            <p:ph type="title"/>
          </p:nvPr>
        </p:nvSpPr>
        <p:spPr/>
        <p:txBody>
          <a:bodyPr vert="horz" lIns="91440" tIns="45720" rIns="91440" bIns="45720" rtlCol="0" anchor="ctr">
            <a:normAutofit/>
          </a:bodyPr>
          <a:lstStyle/>
          <a:p>
            <a:pPr>
              <a:tabLst>
                <a:tab pos="8424863" algn="r"/>
              </a:tabLst>
            </a:pPr>
            <a:r>
              <a:rPr lang="en-US" sz="3600" dirty="0"/>
              <a:t>1. Fundamentals of Testing </a:t>
            </a:r>
            <a:r>
              <a:rPr lang="de-DE" sz="3600" dirty="0"/>
              <a:t>	FL-1.4.4 B</a:t>
            </a:r>
          </a:p>
        </p:txBody>
      </p:sp>
      <p:sp>
        <p:nvSpPr>
          <p:cNvPr id="3" name="Inhaltsplatzhalter 2">
            <a:extLst>
              <a:ext uri="{FF2B5EF4-FFF2-40B4-BE49-F238E27FC236}">
                <a16:creationId xmlns:a16="http://schemas.microsoft.com/office/drawing/2014/main" xmlns="" id="{65DD5977-5C46-4488-8A59-C2428EF38722}"/>
              </a:ext>
            </a:extLst>
          </p:cNvPr>
          <p:cNvSpPr>
            <a:spLocks noGrp="1"/>
          </p:cNvSpPr>
          <p:nvPr>
            <p:ph idx="1"/>
          </p:nvPr>
        </p:nvSpPr>
        <p:spPr/>
        <p:txBody>
          <a:bodyPr>
            <a:normAutofit fontScale="92500" lnSpcReduction="10000"/>
          </a:bodyPr>
          <a:lstStyle/>
          <a:p>
            <a:pPr marL="0" indent="0">
              <a:buNone/>
            </a:pPr>
            <a:r>
              <a:rPr lang="en-US" dirty="0"/>
              <a:t>Which of the following BEST describes how value is added by maintaining traceability between the test basis and test artifacts</a:t>
            </a:r>
            <a:r>
              <a:rPr lang="en-US" dirty="0" smtClean="0"/>
              <a:t>? </a:t>
            </a:r>
            <a:endParaRPr lang="en-US" dirty="0"/>
          </a:p>
          <a:p>
            <a:pPr marL="457200" indent="-457200">
              <a:buFont typeface="+mj-lt"/>
              <a:buAutoNum type="alphaLcParenR"/>
            </a:pPr>
            <a:r>
              <a:rPr lang="en-US" dirty="0"/>
              <a:t>Maintenance testing can be fully automated based on changes to the initial requirements.</a:t>
            </a:r>
          </a:p>
          <a:p>
            <a:pPr marL="457200" indent="-457200">
              <a:buFont typeface="+mj-lt"/>
              <a:buAutoNum type="alphaLcParenR"/>
            </a:pPr>
            <a:r>
              <a:rPr lang="en-US" dirty="0" smtClean="0"/>
              <a:t>It </a:t>
            </a:r>
            <a:r>
              <a:rPr lang="en-US" dirty="0"/>
              <a:t>is possible to determine if a new test case has increased coverage of the requirements.</a:t>
            </a:r>
          </a:p>
          <a:p>
            <a:pPr marL="457200" indent="-457200">
              <a:buFont typeface="+mj-lt"/>
              <a:buAutoNum type="alphaLcParenR"/>
            </a:pPr>
            <a:r>
              <a:rPr lang="en-US" dirty="0" smtClean="0"/>
              <a:t>Test </a:t>
            </a:r>
            <a:r>
              <a:rPr lang="en-US" dirty="0"/>
              <a:t>managers can identify which testers found the highest severity defects.</a:t>
            </a:r>
          </a:p>
          <a:p>
            <a:pPr marL="457200" indent="-457200">
              <a:buFont typeface="+mj-lt"/>
              <a:buAutoNum type="alphaLcParenR"/>
            </a:pPr>
            <a:r>
              <a:rPr lang="en-US" dirty="0" smtClean="0"/>
              <a:t>Areas </a:t>
            </a:r>
            <a:r>
              <a:rPr lang="en-US" dirty="0"/>
              <a:t>that may be impacted by side-effects of a change can be targeted by confirmation testing</a:t>
            </a:r>
            <a:r>
              <a:rPr lang="en-US" dirty="0" smtClean="0"/>
              <a:t>.</a:t>
            </a:r>
            <a:endParaRPr lang="pt-BR"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08439" y="3642321"/>
            <a:ext cx="408842" cy="261239"/>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Fundamentals of Testing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01 - </a:t>
            </a:r>
            <a:fld id="{6C6AE60A-B69C-4790-82F7-3882EDF23186}" type="slidenum">
              <a:rPr lang="en-US" smtClean="0"/>
              <a:pPr/>
              <a:t>17</a:t>
            </a:fld>
            <a:endParaRPr lang="en-US" dirty="0"/>
          </a:p>
        </p:txBody>
      </p:sp>
    </p:spTree>
    <p:extLst>
      <p:ext uri="{BB962C8B-B14F-4D97-AF65-F5344CB8AC3E}">
        <p14:creationId xmlns:p14="http://schemas.microsoft.com/office/powerpoint/2010/main" val="19362771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0929ED2-33D5-42F2-BD88-E1973DB11F7F}"/>
              </a:ext>
            </a:extLst>
          </p:cNvPr>
          <p:cNvSpPr>
            <a:spLocks noGrp="1"/>
          </p:cNvSpPr>
          <p:nvPr>
            <p:ph type="title"/>
          </p:nvPr>
        </p:nvSpPr>
        <p:spPr/>
        <p:txBody>
          <a:bodyPr vert="horz" lIns="91440" tIns="45720" rIns="91440" bIns="45720" rtlCol="0" anchor="ctr">
            <a:normAutofit/>
          </a:bodyPr>
          <a:lstStyle/>
          <a:p>
            <a:pPr>
              <a:tabLst>
                <a:tab pos="8424863" algn="r"/>
              </a:tabLst>
            </a:pPr>
            <a:r>
              <a:rPr lang="en-US" sz="3600" dirty="0"/>
              <a:t>1. Fundamentals of Testing </a:t>
            </a:r>
            <a:r>
              <a:rPr lang="de-DE" sz="3600" dirty="0"/>
              <a:t>	FL-1.5.2 B</a:t>
            </a:r>
          </a:p>
        </p:txBody>
      </p:sp>
      <p:sp>
        <p:nvSpPr>
          <p:cNvPr id="3" name="Inhaltsplatzhalter 2">
            <a:extLst>
              <a:ext uri="{FF2B5EF4-FFF2-40B4-BE49-F238E27FC236}">
                <a16:creationId xmlns:a16="http://schemas.microsoft.com/office/drawing/2014/main" xmlns="" id="{65DD5977-5C46-4488-8A59-C2428EF38722}"/>
              </a:ext>
            </a:extLst>
          </p:cNvPr>
          <p:cNvSpPr>
            <a:spLocks noGrp="1"/>
          </p:cNvSpPr>
          <p:nvPr>
            <p:ph idx="1"/>
          </p:nvPr>
        </p:nvSpPr>
        <p:spPr/>
        <p:txBody>
          <a:bodyPr/>
          <a:lstStyle/>
          <a:p>
            <a:pPr marL="0" indent="0">
              <a:buNone/>
            </a:pPr>
            <a:r>
              <a:rPr lang="en-US" dirty="0"/>
              <a:t>Which of the following qualities is MORE likely to be found in a tester’s mindset rather than in a developer’s</a:t>
            </a:r>
            <a:r>
              <a:rPr lang="en-US" dirty="0" smtClean="0"/>
              <a:t>? </a:t>
            </a:r>
          </a:p>
          <a:p>
            <a:pPr marL="457200" indent="-457200">
              <a:buFont typeface="+mj-lt"/>
              <a:buAutoNum type="alphaLcParenR"/>
            </a:pPr>
            <a:r>
              <a:rPr lang="en-US" dirty="0"/>
              <a:t>Experience on which to base their efforts.</a:t>
            </a:r>
          </a:p>
          <a:p>
            <a:pPr marL="457200" indent="-457200">
              <a:buFont typeface="+mj-lt"/>
              <a:buAutoNum type="alphaLcParenR"/>
            </a:pPr>
            <a:r>
              <a:rPr lang="en-US" dirty="0" smtClean="0"/>
              <a:t>Ability </a:t>
            </a:r>
            <a:r>
              <a:rPr lang="en-US" dirty="0"/>
              <a:t>to see what might go wrong.</a:t>
            </a:r>
          </a:p>
          <a:p>
            <a:pPr marL="457200" indent="-457200">
              <a:buFont typeface="+mj-lt"/>
              <a:buAutoNum type="alphaLcParenR"/>
            </a:pPr>
            <a:r>
              <a:rPr lang="en-US" dirty="0" smtClean="0"/>
              <a:t>Good </a:t>
            </a:r>
            <a:r>
              <a:rPr lang="en-US" dirty="0"/>
              <a:t>communication with team members.</a:t>
            </a:r>
          </a:p>
          <a:p>
            <a:pPr marL="457200" indent="-457200">
              <a:buFont typeface="+mj-lt"/>
              <a:buAutoNum type="alphaLcParenR"/>
            </a:pPr>
            <a:r>
              <a:rPr lang="en-US" dirty="0" smtClean="0"/>
              <a:t>Attention </a:t>
            </a:r>
            <a:r>
              <a:rPr lang="en-US" dirty="0"/>
              <a:t>to detail</a:t>
            </a:r>
            <a:r>
              <a:rPr lang="en-US" dirty="0" smtClean="0"/>
              <a:t>.</a:t>
            </a:r>
            <a:endParaRPr lang="pt-BR"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08439" y="3645024"/>
            <a:ext cx="408842" cy="261239"/>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dirty="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Fundamentals of Testing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01 - </a:t>
            </a:r>
            <a:fld id="{6C6AE60A-B69C-4790-82F7-3882EDF23186}" type="slidenum">
              <a:rPr lang="en-US" smtClean="0"/>
              <a:pPr/>
              <a:t>18</a:t>
            </a:fld>
            <a:endParaRPr lang="en-US" dirty="0"/>
          </a:p>
        </p:txBody>
      </p:sp>
    </p:spTree>
    <p:extLst>
      <p:ext uri="{BB962C8B-B14F-4D97-AF65-F5344CB8AC3E}">
        <p14:creationId xmlns:p14="http://schemas.microsoft.com/office/powerpoint/2010/main" val="8838780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0929ED2-33D5-42F2-BD88-E1973DB11F7F}"/>
              </a:ext>
            </a:extLst>
          </p:cNvPr>
          <p:cNvSpPr>
            <a:spLocks noGrp="1"/>
          </p:cNvSpPr>
          <p:nvPr>
            <p:ph type="title"/>
          </p:nvPr>
        </p:nvSpPr>
        <p:spPr/>
        <p:txBody>
          <a:bodyPr>
            <a:normAutofit/>
          </a:bodyPr>
          <a:lstStyle/>
          <a:p>
            <a:pPr>
              <a:tabLst>
                <a:tab pos="8424863" algn="r"/>
              </a:tabLst>
            </a:pPr>
            <a:r>
              <a:rPr lang="en-US" sz="3600" dirty="0"/>
              <a:t>1. Fundamentals of </a:t>
            </a:r>
            <a:r>
              <a:rPr lang="en-US" sz="3600" dirty="0" smtClean="0"/>
              <a:t>Testing</a:t>
            </a:r>
            <a:r>
              <a:rPr lang="de-DE" sz="3600" dirty="0" smtClean="0"/>
              <a:t>	Keywords C</a:t>
            </a:r>
            <a:endParaRPr lang="de-DE" sz="3600" dirty="0"/>
          </a:p>
        </p:txBody>
      </p:sp>
      <p:sp>
        <p:nvSpPr>
          <p:cNvPr id="3" name="Inhaltsplatzhalter 2">
            <a:extLst>
              <a:ext uri="{FF2B5EF4-FFF2-40B4-BE49-F238E27FC236}">
                <a16:creationId xmlns:a16="http://schemas.microsoft.com/office/drawing/2014/main" xmlns="" id="{65DD5977-5C46-4488-8A59-C2428EF38722}"/>
              </a:ext>
            </a:extLst>
          </p:cNvPr>
          <p:cNvSpPr>
            <a:spLocks noGrp="1"/>
          </p:cNvSpPr>
          <p:nvPr>
            <p:ph idx="1"/>
          </p:nvPr>
        </p:nvSpPr>
        <p:spPr/>
        <p:txBody>
          <a:bodyPr>
            <a:normAutofit fontScale="77500" lnSpcReduction="20000"/>
          </a:bodyPr>
          <a:lstStyle/>
          <a:p>
            <a:pPr marL="0" indent="0">
              <a:buNone/>
            </a:pPr>
            <a:r>
              <a:rPr lang="en-US" dirty="0"/>
              <a:t>What is quality</a:t>
            </a:r>
            <a:r>
              <a:rPr lang="en-US" dirty="0" smtClean="0"/>
              <a:t>?</a:t>
            </a:r>
          </a:p>
          <a:p>
            <a:pPr marL="0" indent="0">
              <a:buNone/>
            </a:pPr>
            <a:r>
              <a:rPr lang="en-US" dirty="0" smtClean="0"/>
              <a:t> </a:t>
            </a:r>
          </a:p>
          <a:p>
            <a:pPr marL="457200" indent="-457200">
              <a:buFont typeface="+mj-lt"/>
              <a:buAutoNum type="alphaLcParenR"/>
            </a:pPr>
            <a:r>
              <a:rPr lang="en-US" dirty="0"/>
              <a:t>Part of quality management focused on providing confidence that quality requirements will be fulfilled.</a:t>
            </a:r>
          </a:p>
          <a:p>
            <a:pPr marL="457200" indent="-457200">
              <a:buFont typeface="+mj-lt"/>
              <a:buAutoNum type="alphaLcParenR"/>
            </a:pPr>
            <a:r>
              <a:rPr lang="en-US" dirty="0" smtClean="0"/>
              <a:t>The </a:t>
            </a:r>
            <a:r>
              <a:rPr lang="en-US" dirty="0"/>
              <a:t>degree to which a component, system or process meets specified requirements and/or user/customer needs and expectations.</a:t>
            </a:r>
          </a:p>
          <a:p>
            <a:pPr marL="457200" indent="-457200">
              <a:buFont typeface="+mj-lt"/>
              <a:buAutoNum type="alphaLcParenR"/>
            </a:pPr>
            <a:r>
              <a:rPr lang="en-US" dirty="0" smtClean="0"/>
              <a:t>The </a:t>
            </a:r>
            <a:r>
              <a:rPr lang="en-US" dirty="0"/>
              <a:t>degree to which a component or system protects information and data so that persons or other components or systems have the degree of access appropriate to their types and levels of authorization.</a:t>
            </a:r>
          </a:p>
          <a:p>
            <a:pPr marL="457200" indent="-457200">
              <a:buFont typeface="+mj-lt"/>
              <a:buAutoNum type="alphaLcParenR"/>
            </a:pPr>
            <a:r>
              <a:rPr lang="en-US" dirty="0" smtClean="0"/>
              <a:t>The </a:t>
            </a:r>
            <a:r>
              <a:rPr lang="en-US" dirty="0"/>
              <a:t>total costs incurred on quality activities and issues and often split into prevention costs, appraisal costs, internal failure costs and external failure costs.</a:t>
            </a:r>
            <a:endParaRPr lang="pt-BR"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08439" y="2916576"/>
            <a:ext cx="408842" cy="261239"/>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Fundamentals of Testing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01 - </a:t>
            </a:r>
            <a:fld id="{6C6AE60A-B69C-4790-82F7-3882EDF23186}" type="slidenum">
              <a:rPr lang="en-US" smtClean="0"/>
              <a:pPr/>
              <a:t>19</a:t>
            </a:fld>
            <a:endParaRPr lang="en-US" dirty="0"/>
          </a:p>
        </p:txBody>
      </p:sp>
    </p:spTree>
    <p:extLst>
      <p:ext uri="{BB962C8B-B14F-4D97-AF65-F5344CB8AC3E}">
        <p14:creationId xmlns:p14="http://schemas.microsoft.com/office/powerpoint/2010/main" val="25731074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Disclaimer</a:t>
            </a:r>
            <a:endParaRPr lang="en-US" dirty="0"/>
          </a:p>
        </p:txBody>
      </p:sp>
      <p:sp>
        <p:nvSpPr>
          <p:cNvPr id="3" name="Inhaltsplatzhalter 2"/>
          <p:cNvSpPr>
            <a:spLocks noGrp="1"/>
          </p:cNvSpPr>
          <p:nvPr>
            <p:ph idx="1"/>
          </p:nvPr>
        </p:nvSpPr>
        <p:spPr/>
        <p:txBody>
          <a:bodyPr/>
          <a:lstStyle/>
          <a:p>
            <a:r>
              <a:rPr lang="en-US" dirty="0"/>
              <a:t>All the questions collected in this presentation are based on sample exams provided by istqb.org, available at </a:t>
            </a:r>
            <a:r>
              <a:rPr lang="en-US" dirty="0">
                <a:hlinkClick r:id="rId2"/>
              </a:rPr>
              <a:t>https://www.istqb.org/downloads/</a:t>
            </a:r>
            <a:endParaRPr lang="en-US" dirty="0"/>
          </a:p>
          <a:p>
            <a:pPr lvl="1"/>
            <a:r>
              <a:rPr lang="fr-FR" dirty="0"/>
              <a:t>FL 2018 </a:t>
            </a:r>
            <a:r>
              <a:rPr lang="en-US" dirty="0"/>
              <a:t>Sample</a:t>
            </a:r>
            <a:r>
              <a:rPr lang="fr-FR" dirty="0"/>
              <a:t> Questions Exam A</a:t>
            </a:r>
            <a:endParaRPr lang="de-DE" dirty="0"/>
          </a:p>
          <a:p>
            <a:pPr lvl="1"/>
            <a:r>
              <a:rPr lang="fr-FR" dirty="0"/>
              <a:t>FL 2018 </a:t>
            </a:r>
            <a:r>
              <a:rPr lang="en-US" dirty="0"/>
              <a:t>Sample</a:t>
            </a:r>
            <a:r>
              <a:rPr lang="fr-FR" dirty="0"/>
              <a:t> Questions Exam B</a:t>
            </a:r>
            <a:endParaRPr lang="de-DE" dirty="0"/>
          </a:p>
          <a:p>
            <a:pPr lvl="1"/>
            <a:r>
              <a:rPr lang="fr-FR" dirty="0"/>
              <a:t>FL 2018 </a:t>
            </a:r>
            <a:r>
              <a:rPr lang="en-US" dirty="0"/>
              <a:t>Sample</a:t>
            </a:r>
            <a:r>
              <a:rPr lang="fr-FR"/>
              <a:t> Questions Exam C</a:t>
            </a:r>
            <a:endParaRPr lang="de-DE" dirty="0"/>
          </a:p>
        </p:txBody>
      </p:sp>
      <p:sp>
        <p:nvSpPr>
          <p:cNvPr id="4" name="Datumsplatzhalter 3"/>
          <p:cNvSpPr>
            <a:spLocks noGrp="1"/>
          </p:cNvSpPr>
          <p:nvPr>
            <p:ph type="dt" sz="half" idx="10"/>
          </p:nvPr>
        </p:nvSpPr>
        <p:spPr/>
        <p:txBody>
          <a:bodyPr/>
          <a:lstStyle/>
          <a:p>
            <a:r>
              <a:rPr lang="de-DE" smtClean="0"/>
              <a:t>Uwe Gühl, 2020</a:t>
            </a:r>
            <a:endParaRPr lang="en-US" dirty="0"/>
          </a:p>
        </p:txBody>
      </p:sp>
      <p:sp>
        <p:nvSpPr>
          <p:cNvPr id="5" name="Fußzeilenplatzhalter 4"/>
          <p:cNvSpPr>
            <a:spLocks noGrp="1"/>
          </p:cNvSpPr>
          <p:nvPr>
            <p:ph type="ftr" sz="quarter" idx="11"/>
          </p:nvPr>
        </p:nvSpPr>
        <p:spPr/>
        <p:txBody>
          <a:bodyPr/>
          <a:lstStyle/>
          <a:p>
            <a:r>
              <a:rPr lang="en-US" smtClean="0"/>
              <a:t>Software Testing – Foundation Level</a:t>
            </a:r>
          </a:p>
          <a:p>
            <a:r>
              <a:rPr lang="en-US" smtClean="0"/>
              <a:t>Fundamentals of Testing Quiz</a:t>
            </a:r>
            <a:endParaRPr lang="en-US" dirty="0"/>
          </a:p>
        </p:txBody>
      </p:sp>
      <p:sp>
        <p:nvSpPr>
          <p:cNvPr id="6" name="Foliennummernplatzhalter 5"/>
          <p:cNvSpPr>
            <a:spLocks noGrp="1"/>
          </p:cNvSpPr>
          <p:nvPr>
            <p:ph type="sldNum" sz="quarter" idx="12"/>
          </p:nvPr>
        </p:nvSpPr>
        <p:spPr/>
        <p:txBody>
          <a:bodyPr/>
          <a:lstStyle/>
          <a:p>
            <a:r>
              <a:rPr lang="en-US" smtClean="0"/>
              <a:t> 01 - </a:t>
            </a:r>
            <a:fld id="{6C6AE60A-B69C-4790-82F7-3882EDF23186}" type="slidenum">
              <a:rPr lang="en-US" smtClean="0"/>
              <a:pPr/>
              <a:t>2</a:t>
            </a:fld>
            <a:endParaRPr lang="en-US" dirty="0"/>
          </a:p>
        </p:txBody>
      </p:sp>
    </p:spTree>
    <p:extLst>
      <p:ext uri="{BB962C8B-B14F-4D97-AF65-F5344CB8AC3E}">
        <p14:creationId xmlns:p14="http://schemas.microsoft.com/office/powerpoint/2010/main" val="9338089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0929ED2-33D5-42F2-BD88-E1973DB11F7F}"/>
              </a:ext>
            </a:extLst>
          </p:cNvPr>
          <p:cNvSpPr>
            <a:spLocks noGrp="1"/>
          </p:cNvSpPr>
          <p:nvPr>
            <p:ph type="title"/>
          </p:nvPr>
        </p:nvSpPr>
        <p:spPr/>
        <p:txBody>
          <a:bodyPr>
            <a:normAutofit/>
          </a:bodyPr>
          <a:lstStyle/>
          <a:p>
            <a:pPr>
              <a:tabLst>
                <a:tab pos="8424863" algn="r"/>
              </a:tabLst>
            </a:pPr>
            <a:r>
              <a:rPr lang="en-US" sz="3600" dirty="0"/>
              <a:t>1. Fundamentals of Testing </a:t>
            </a:r>
            <a:r>
              <a:rPr lang="de-DE" sz="3600" dirty="0" smtClean="0"/>
              <a:t>	FL-1.1.1 C</a:t>
            </a:r>
            <a:endParaRPr lang="de-DE" sz="3600" dirty="0"/>
          </a:p>
        </p:txBody>
      </p:sp>
      <p:sp>
        <p:nvSpPr>
          <p:cNvPr id="3" name="Inhaltsplatzhalter 2">
            <a:extLst>
              <a:ext uri="{FF2B5EF4-FFF2-40B4-BE49-F238E27FC236}">
                <a16:creationId xmlns:a16="http://schemas.microsoft.com/office/drawing/2014/main" xmlns="" id="{65DD5977-5C46-4488-8A59-C2428EF38722}"/>
              </a:ext>
            </a:extLst>
          </p:cNvPr>
          <p:cNvSpPr>
            <a:spLocks noGrp="1"/>
          </p:cNvSpPr>
          <p:nvPr>
            <p:ph idx="1"/>
          </p:nvPr>
        </p:nvSpPr>
        <p:spPr/>
        <p:txBody>
          <a:bodyPr/>
          <a:lstStyle/>
          <a:p>
            <a:pPr marL="0" indent="0">
              <a:buNone/>
            </a:pPr>
            <a:r>
              <a:rPr lang="en-US" dirty="0"/>
              <a:t>Which of the following is a typical test objective</a:t>
            </a:r>
            <a:r>
              <a:rPr lang="en-US" dirty="0" smtClean="0"/>
              <a:t>?</a:t>
            </a:r>
          </a:p>
          <a:p>
            <a:pPr marL="0" indent="0">
              <a:buNone/>
            </a:pPr>
            <a:r>
              <a:rPr lang="en-US" dirty="0" smtClean="0"/>
              <a:t> </a:t>
            </a:r>
          </a:p>
          <a:p>
            <a:pPr marL="457200" indent="-457200">
              <a:buFont typeface="+mj-lt"/>
              <a:buAutoNum type="alphaLcParenR"/>
            </a:pPr>
            <a:r>
              <a:rPr lang="en-US" dirty="0"/>
              <a:t>Preventing defects</a:t>
            </a:r>
          </a:p>
          <a:p>
            <a:pPr marL="457200" indent="-457200">
              <a:buFont typeface="+mj-lt"/>
              <a:buAutoNum type="alphaLcParenR"/>
            </a:pPr>
            <a:r>
              <a:rPr lang="en-US" dirty="0" smtClean="0"/>
              <a:t>Repairing </a:t>
            </a:r>
            <a:r>
              <a:rPr lang="en-US" dirty="0"/>
              <a:t>defects</a:t>
            </a:r>
          </a:p>
          <a:p>
            <a:pPr marL="457200" indent="-457200">
              <a:buFont typeface="+mj-lt"/>
              <a:buAutoNum type="alphaLcParenR"/>
            </a:pPr>
            <a:r>
              <a:rPr lang="en-US" dirty="0" smtClean="0"/>
              <a:t>Comparing </a:t>
            </a:r>
            <a:r>
              <a:rPr lang="en-US" dirty="0"/>
              <a:t>actual results to expected results</a:t>
            </a:r>
          </a:p>
          <a:p>
            <a:pPr marL="457200" indent="-457200">
              <a:buFont typeface="+mj-lt"/>
              <a:buAutoNum type="alphaLcParenR"/>
            </a:pPr>
            <a:r>
              <a:rPr lang="en-US" dirty="0" smtClean="0"/>
              <a:t>Analyzing </a:t>
            </a:r>
            <a:r>
              <a:rPr lang="en-US" dirty="0"/>
              <a:t>the cause of failure</a:t>
            </a:r>
            <a:endParaRPr lang="pt-BR"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08439" y="2807721"/>
            <a:ext cx="408842" cy="261239"/>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Fundamentals of Testing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01 - </a:t>
            </a:r>
            <a:fld id="{6C6AE60A-B69C-4790-82F7-3882EDF23186}" type="slidenum">
              <a:rPr lang="en-US" smtClean="0"/>
              <a:pPr/>
              <a:t>20</a:t>
            </a:fld>
            <a:endParaRPr lang="en-US" dirty="0"/>
          </a:p>
        </p:txBody>
      </p:sp>
    </p:spTree>
    <p:extLst>
      <p:ext uri="{BB962C8B-B14F-4D97-AF65-F5344CB8AC3E}">
        <p14:creationId xmlns:p14="http://schemas.microsoft.com/office/powerpoint/2010/main" val="37775939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0929ED2-33D5-42F2-BD88-E1973DB11F7F}"/>
              </a:ext>
            </a:extLst>
          </p:cNvPr>
          <p:cNvSpPr>
            <a:spLocks noGrp="1"/>
          </p:cNvSpPr>
          <p:nvPr>
            <p:ph type="title"/>
          </p:nvPr>
        </p:nvSpPr>
        <p:spPr/>
        <p:txBody>
          <a:bodyPr>
            <a:normAutofit/>
          </a:bodyPr>
          <a:lstStyle/>
          <a:p>
            <a:pPr>
              <a:tabLst>
                <a:tab pos="8424863" algn="r"/>
              </a:tabLst>
            </a:pPr>
            <a:r>
              <a:rPr lang="en-US" sz="3600" dirty="0"/>
              <a:t>1. Fundamentals of Testing </a:t>
            </a:r>
            <a:r>
              <a:rPr lang="de-DE" sz="3600" dirty="0" smtClean="0"/>
              <a:t>	FL-1.2.4 C</a:t>
            </a:r>
            <a:endParaRPr lang="de-DE" sz="3600" dirty="0"/>
          </a:p>
        </p:txBody>
      </p:sp>
      <p:sp>
        <p:nvSpPr>
          <p:cNvPr id="3" name="Inhaltsplatzhalter 2">
            <a:extLst>
              <a:ext uri="{FF2B5EF4-FFF2-40B4-BE49-F238E27FC236}">
                <a16:creationId xmlns:a16="http://schemas.microsoft.com/office/drawing/2014/main" xmlns="" id="{65DD5977-5C46-4488-8A59-C2428EF38722}"/>
              </a:ext>
            </a:extLst>
          </p:cNvPr>
          <p:cNvSpPr>
            <a:spLocks noGrp="1"/>
          </p:cNvSpPr>
          <p:nvPr>
            <p:ph idx="1"/>
          </p:nvPr>
        </p:nvSpPr>
        <p:spPr/>
        <p:txBody>
          <a:bodyPr>
            <a:normAutofit fontScale="92500" lnSpcReduction="20000"/>
          </a:bodyPr>
          <a:lstStyle/>
          <a:p>
            <a:pPr marL="0" indent="0">
              <a:buNone/>
            </a:pPr>
            <a:r>
              <a:rPr lang="en-US" dirty="0"/>
              <a:t>A phone ringing in an </a:t>
            </a:r>
            <a:r>
              <a:rPr lang="en-US" dirty="0" smtClean="0"/>
              <a:t>adjacent </a:t>
            </a:r>
            <a:r>
              <a:rPr lang="en-US" dirty="0"/>
              <a:t>cubicle momentarily distracts a programmer, causing the programmer to improperly program the logic that checks the upper boundary of an input variable. Later, during system testing, a tester notices that this input field accepts invalid input values. The improperly coded logic for the upper boundary check is</a:t>
            </a:r>
            <a:r>
              <a:rPr lang="en-US" dirty="0" smtClean="0"/>
              <a:t>:</a:t>
            </a:r>
          </a:p>
          <a:p>
            <a:pPr marL="0" indent="0">
              <a:buNone/>
            </a:pPr>
            <a:r>
              <a:rPr lang="en-US" dirty="0" smtClean="0"/>
              <a:t> </a:t>
            </a:r>
          </a:p>
          <a:p>
            <a:pPr marL="457200" indent="-457200">
              <a:buFont typeface="+mj-lt"/>
              <a:buAutoNum type="alphaLcParenR"/>
            </a:pPr>
            <a:r>
              <a:rPr lang="en-US" dirty="0"/>
              <a:t>The root cause</a:t>
            </a:r>
          </a:p>
          <a:p>
            <a:pPr marL="457200" indent="-457200">
              <a:buFont typeface="+mj-lt"/>
              <a:buAutoNum type="alphaLcParenR"/>
            </a:pPr>
            <a:r>
              <a:rPr lang="en-US" dirty="0" smtClean="0"/>
              <a:t>The </a:t>
            </a:r>
            <a:r>
              <a:rPr lang="en-US" dirty="0"/>
              <a:t>failure</a:t>
            </a:r>
          </a:p>
          <a:p>
            <a:pPr marL="457200" indent="-457200">
              <a:buFont typeface="+mj-lt"/>
              <a:buAutoNum type="alphaLcParenR"/>
            </a:pPr>
            <a:r>
              <a:rPr lang="en-US" dirty="0" smtClean="0"/>
              <a:t>The </a:t>
            </a:r>
            <a:r>
              <a:rPr lang="en-US" dirty="0"/>
              <a:t>error</a:t>
            </a:r>
          </a:p>
          <a:p>
            <a:pPr marL="457200" indent="-457200">
              <a:buFont typeface="+mj-lt"/>
              <a:buAutoNum type="alphaLcParenR"/>
            </a:pPr>
            <a:r>
              <a:rPr lang="en-US" dirty="0" smtClean="0"/>
              <a:t>The </a:t>
            </a:r>
            <a:r>
              <a:rPr lang="en-US" dirty="0"/>
              <a:t>defect</a:t>
            </a:r>
            <a:endParaRPr lang="pt-BR"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22850" y="5514529"/>
            <a:ext cx="408842" cy="261239"/>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Fundamentals of Testing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01 - </a:t>
            </a:r>
            <a:fld id="{6C6AE60A-B69C-4790-82F7-3882EDF23186}" type="slidenum">
              <a:rPr lang="en-US" smtClean="0"/>
              <a:pPr/>
              <a:t>21</a:t>
            </a:fld>
            <a:endParaRPr lang="en-US" dirty="0"/>
          </a:p>
        </p:txBody>
      </p:sp>
    </p:spTree>
    <p:extLst>
      <p:ext uri="{BB962C8B-B14F-4D97-AF65-F5344CB8AC3E}">
        <p14:creationId xmlns:p14="http://schemas.microsoft.com/office/powerpoint/2010/main" val="39328906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0929ED2-33D5-42F2-BD88-E1973DB11F7F}"/>
              </a:ext>
            </a:extLst>
          </p:cNvPr>
          <p:cNvSpPr>
            <a:spLocks noGrp="1"/>
          </p:cNvSpPr>
          <p:nvPr>
            <p:ph type="title"/>
          </p:nvPr>
        </p:nvSpPr>
        <p:spPr/>
        <p:txBody>
          <a:bodyPr>
            <a:normAutofit/>
          </a:bodyPr>
          <a:lstStyle/>
          <a:p>
            <a:pPr>
              <a:tabLst>
                <a:tab pos="8424863" algn="r"/>
              </a:tabLst>
            </a:pPr>
            <a:r>
              <a:rPr lang="en-US" sz="3600" dirty="0"/>
              <a:t>1. Fundamentals of Testing </a:t>
            </a:r>
            <a:r>
              <a:rPr lang="de-DE" sz="3600" dirty="0" smtClean="0"/>
              <a:t>	FL-1.3.1 C</a:t>
            </a:r>
            <a:endParaRPr lang="de-DE" sz="3600" dirty="0"/>
          </a:p>
        </p:txBody>
      </p:sp>
      <p:sp>
        <p:nvSpPr>
          <p:cNvPr id="3" name="Inhaltsplatzhalter 2">
            <a:extLst>
              <a:ext uri="{FF2B5EF4-FFF2-40B4-BE49-F238E27FC236}">
                <a16:creationId xmlns:a16="http://schemas.microsoft.com/office/drawing/2014/main" xmlns="" id="{65DD5977-5C46-4488-8A59-C2428EF38722}"/>
              </a:ext>
            </a:extLst>
          </p:cNvPr>
          <p:cNvSpPr>
            <a:spLocks noGrp="1"/>
          </p:cNvSpPr>
          <p:nvPr>
            <p:ph idx="1"/>
          </p:nvPr>
        </p:nvSpPr>
        <p:spPr/>
        <p:txBody>
          <a:bodyPr>
            <a:normAutofit lnSpcReduction="10000"/>
          </a:bodyPr>
          <a:lstStyle/>
          <a:p>
            <a:pPr marL="0" indent="0">
              <a:buNone/>
            </a:pPr>
            <a:r>
              <a:rPr lang="en-US" dirty="0"/>
              <a:t>A product owner says that your role as a tester on an Agile team is to catch all the bugs before the end of each iteration. Which of the following is a testing principle that could be used to respond to this statement</a:t>
            </a:r>
            <a:r>
              <a:rPr lang="en-US" dirty="0" smtClean="0"/>
              <a:t>?</a:t>
            </a:r>
          </a:p>
          <a:p>
            <a:pPr marL="0" indent="0">
              <a:buNone/>
            </a:pPr>
            <a:r>
              <a:rPr lang="en-US" dirty="0" smtClean="0"/>
              <a:t> </a:t>
            </a:r>
          </a:p>
          <a:p>
            <a:pPr marL="457200" indent="-457200">
              <a:buFont typeface="+mj-lt"/>
              <a:buAutoNum type="alphaLcParenR"/>
            </a:pPr>
            <a:r>
              <a:rPr lang="en-US" dirty="0"/>
              <a:t>Defect clustering</a:t>
            </a:r>
          </a:p>
          <a:p>
            <a:pPr marL="457200" indent="-457200">
              <a:buFont typeface="+mj-lt"/>
              <a:buAutoNum type="alphaLcParenR"/>
            </a:pPr>
            <a:r>
              <a:rPr lang="en-US" dirty="0" smtClean="0"/>
              <a:t>Testing </a:t>
            </a:r>
            <a:r>
              <a:rPr lang="en-US" dirty="0"/>
              <a:t>shows the presence of defects</a:t>
            </a:r>
          </a:p>
          <a:p>
            <a:pPr marL="457200" indent="-457200">
              <a:buFont typeface="+mj-lt"/>
              <a:buAutoNum type="alphaLcParenR"/>
            </a:pPr>
            <a:r>
              <a:rPr lang="en-US" dirty="0" smtClean="0"/>
              <a:t>Absence </a:t>
            </a:r>
            <a:r>
              <a:rPr lang="en-US" dirty="0"/>
              <a:t>of error fallacy</a:t>
            </a:r>
          </a:p>
          <a:p>
            <a:pPr marL="457200" indent="-457200">
              <a:buFont typeface="+mj-lt"/>
              <a:buAutoNum type="alphaLcParenR"/>
            </a:pPr>
            <a:r>
              <a:rPr lang="en-US" dirty="0" smtClean="0"/>
              <a:t>Root </a:t>
            </a:r>
            <a:r>
              <a:rPr lang="en-US" dirty="0"/>
              <a:t>cause analysis</a:t>
            </a:r>
            <a:endParaRPr lang="pt-BR"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08439" y="4653136"/>
            <a:ext cx="408842" cy="261239"/>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Fundamentals of Testing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01 - </a:t>
            </a:r>
            <a:fld id="{6C6AE60A-B69C-4790-82F7-3882EDF23186}" type="slidenum">
              <a:rPr lang="en-US" smtClean="0"/>
              <a:pPr/>
              <a:t>22</a:t>
            </a:fld>
            <a:endParaRPr lang="en-US" dirty="0"/>
          </a:p>
        </p:txBody>
      </p:sp>
    </p:spTree>
    <p:extLst>
      <p:ext uri="{BB962C8B-B14F-4D97-AF65-F5344CB8AC3E}">
        <p14:creationId xmlns:p14="http://schemas.microsoft.com/office/powerpoint/2010/main" val="28035253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0929ED2-33D5-42F2-BD88-E1973DB11F7F}"/>
              </a:ext>
            </a:extLst>
          </p:cNvPr>
          <p:cNvSpPr>
            <a:spLocks noGrp="1"/>
          </p:cNvSpPr>
          <p:nvPr>
            <p:ph type="title"/>
          </p:nvPr>
        </p:nvSpPr>
        <p:spPr/>
        <p:txBody>
          <a:bodyPr>
            <a:normAutofit/>
          </a:bodyPr>
          <a:lstStyle/>
          <a:p>
            <a:pPr>
              <a:tabLst>
                <a:tab pos="8424863" algn="r"/>
              </a:tabLst>
            </a:pPr>
            <a:r>
              <a:rPr lang="en-US" sz="3600" dirty="0"/>
              <a:t>1. Fundamentals of Testing </a:t>
            </a:r>
            <a:r>
              <a:rPr lang="de-DE" sz="3600" dirty="0" smtClean="0"/>
              <a:t>	FL-1.5.2 C</a:t>
            </a:r>
            <a:endParaRPr lang="de-DE" sz="3600" dirty="0"/>
          </a:p>
        </p:txBody>
      </p:sp>
      <p:sp>
        <p:nvSpPr>
          <p:cNvPr id="3" name="Inhaltsplatzhalter 2">
            <a:extLst>
              <a:ext uri="{FF2B5EF4-FFF2-40B4-BE49-F238E27FC236}">
                <a16:creationId xmlns:a16="http://schemas.microsoft.com/office/drawing/2014/main" xmlns="" id="{65DD5977-5C46-4488-8A59-C2428EF38722}"/>
              </a:ext>
            </a:extLst>
          </p:cNvPr>
          <p:cNvSpPr>
            <a:spLocks noGrp="1"/>
          </p:cNvSpPr>
          <p:nvPr>
            <p:ph idx="1"/>
          </p:nvPr>
        </p:nvSpPr>
        <p:spPr/>
        <p:txBody>
          <a:bodyPr>
            <a:normAutofit lnSpcReduction="10000"/>
          </a:bodyPr>
          <a:lstStyle/>
          <a:p>
            <a:pPr marL="0" indent="0">
              <a:buNone/>
            </a:pPr>
            <a:r>
              <a:rPr lang="en-US" dirty="0"/>
              <a:t>Programmers often write and execute unit tests against code which they have written. During this self-testing activity, which of the following is a tester mindset that programmers should adopt to perform this unit testing effectively</a:t>
            </a:r>
            <a:r>
              <a:rPr lang="en-US" dirty="0" smtClean="0"/>
              <a:t>?</a:t>
            </a:r>
          </a:p>
          <a:p>
            <a:pPr marL="0" indent="0">
              <a:buNone/>
            </a:pPr>
            <a:r>
              <a:rPr lang="en-US" dirty="0" smtClean="0"/>
              <a:t> </a:t>
            </a:r>
          </a:p>
          <a:p>
            <a:pPr marL="457200" indent="-457200">
              <a:buFont typeface="+mj-lt"/>
              <a:buAutoNum type="alphaLcParenR"/>
            </a:pPr>
            <a:r>
              <a:rPr lang="en-US" dirty="0"/>
              <a:t>Good communication skills</a:t>
            </a:r>
          </a:p>
          <a:p>
            <a:pPr marL="457200" indent="-457200">
              <a:buFont typeface="+mj-lt"/>
              <a:buAutoNum type="alphaLcParenR"/>
            </a:pPr>
            <a:r>
              <a:rPr lang="en-US" dirty="0" smtClean="0"/>
              <a:t>Code </a:t>
            </a:r>
            <a:r>
              <a:rPr lang="en-US" dirty="0"/>
              <a:t>coverage</a:t>
            </a:r>
          </a:p>
          <a:p>
            <a:pPr marL="457200" indent="-457200">
              <a:buFont typeface="+mj-lt"/>
              <a:buAutoNum type="alphaLcParenR"/>
            </a:pPr>
            <a:r>
              <a:rPr lang="en-US" dirty="0" smtClean="0"/>
              <a:t>Evaluating </a:t>
            </a:r>
            <a:r>
              <a:rPr lang="en-US" dirty="0"/>
              <a:t>code defects</a:t>
            </a:r>
          </a:p>
          <a:p>
            <a:pPr marL="457200" indent="-457200">
              <a:buFont typeface="+mj-lt"/>
              <a:buAutoNum type="alphaLcParenR"/>
            </a:pPr>
            <a:r>
              <a:rPr lang="en-US" dirty="0" smtClean="0"/>
              <a:t>Attention </a:t>
            </a:r>
            <a:r>
              <a:rPr lang="en-US" dirty="0"/>
              <a:t>to detail</a:t>
            </a:r>
            <a:endParaRPr lang="pt-BR"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22850" y="5586537"/>
            <a:ext cx="408842" cy="261239"/>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Fundamentals of Testing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01 - </a:t>
            </a:r>
            <a:fld id="{6C6AE60A-B69C-4790-82F7-3882EDF23186}" type="slidenum">
              <a:rPr lang="en-US" smtClean="0"/>
              <a:pPr/>
              <a:t>23</a:t>
            </a:fld>
            <a:endParaRPr lang="en-US" dirty="0"/>
          </a:p>
        </p:txBody>
      </p:sp>
    </p:spTree>
    <p:extLst>
      <p:ext uri="{BB962C8B-B14F-4D97-AF65-F5344CB8AC3E}">
        <p14:creationId xmlns:p14="http://schemas.microsoft.com/office/powerpoint/2010/main" val="6319196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0929ED2-33D5-42F2-BD88-E1973DB11F7F}"/>
              </a:ext>
            </a:extLst>
          </p:cNvPr>
          <p:cNvSpPr>
            <a:spLocks noGrp="1"/>
          </p:cNvSpPr>
          <p:nvPr>
            <p:ph type="title"/>
          </p:nvPr>
        </p:nvSpPr>
        <p:spPr/>
        <p:txBody>
          <a:bodyPr>
            <a:normAutofit/>
          </a:bodyPr>
          <a:lstStyle/>
          <a:p>
            <a:pPr>
              <a:tabLst>
                <a:tab pos="8424863" algn="r"/>
              </a:tabLst>
            </a:pPr>
            <a:r>
              <a:rPr lang="en-US" sz="3600" dirty="0"/>
              <a:t>1. Fundamentals of Testing </a:t>
            </a:r>
            <a:r>
              <a:rPr lang="de-DE" sz="3600" dirty="0" smtClean="0"/>
              <a:t>	FL-1.4.4 C</a:t>
            </a:r>
            <a:endParaRPr lang="de-DE" sz="3600" dirty="0"/>
          </a:p>
        </p:txBody>
      </p:sp>
      <p:sp>
        <p:nvSpPr>
          <p:cNvPr id="3" name="Inhaltsplatzhalter 2">
            <a:extLst>
              <a:ext uri="{FF2B5EF4-FFF2-40B4-BE49-F238E27FC236}">
                <a16:creationId xmlns:a16="http://schemas.microsoft.com/office/drawing/2014/main" xmlns="" id="{65DD5977-5C46-4488-8A59-C2428EF38722}"/>
              </a:ext>
            </a:extLst>
          </p:cNvPr>
          <p:cNvSpPr>
            <a:spLocks noGrp="1"/>
          </p:cNvSpPr>
          <p:nvPr>
            <p:ph idx="1"/>
          </p:nvPr>
        </p:nvSpPr>
        <p:spPr/>
        <p:txBody>
          <a:bodyPr>
            <a:normAutofit fontScale="77500" lnSpcReduction="20000"/>
          </a:bodyPr>
          <a:lstStyle/>
          <a:p>
            <a:pPr marL="0" indent="0">
              <a:buNone/>
            </a:pPr>
            <a:r>
              <a:rPr lang="en-US" sz="1900" dirty="0"/>
              <a:t>Consider the following testing activities:</a:t>
            </a:r>
          </a:p>
          <a:p>
            <a:pPr marL="457200" indent="-457200">
              <a:buFont typeface="+mj-lt"/>
              <a:buAutoNum type="arabicPeriod"/>
            </a:pPr>
            <a:r>
              <a:rPr lang="en-US" sz="1900" dirty="0" smtClean="0"/>
              <a:t>Selecting </a:t>
            </a:r>
            <a:r>
              <a:rPr lang="en-US" sz="1900" dirty="0"/>
              <a:t>regression tests</a:t>
            </a:r>
          </a:p>
          <a:p>
            <a:pPr marL="457200" indent="-457200">
              <a:buFont typeface="+mj-lt"/>
              <a:buAutoNum type="arabicPeriod"/>
            </a:pPr>
            <a:r>
              <a:rPr lang="en-US" sz="1900" dirty="0" smtClean="0"/>
              <a:t>Evaluating </a:t>
            </a:r>
            <a:r>
              <a:rPr lang="en-US" sz="1900" dirty="0"/>
              <a:t>completeness of test execution</a:t>
            </a:r>
          </a:p>
          <a:p>
            <a:pPr marL="457200" indent="-457200">
              <a:buFont typeface="+mj-lt"/>
              <a:buAutoNum type="arabicPeriod"/>
            </a:pPr>
            <a:r>
              <a:rPr lang="en-US" sz="1900" dirty="0" smtClean="0"/>
              <a:t>Identifying </a:t>
            </a:r>
            <a:r>
              <a:rPr lang="en-US" sz="1900" dirty="0"/>
              <a:t>which user stories have open defect reports</a:t>
            </a:r>
          </a:p>
          <a:p>
            <a:pPr marL="457200" indent="-457200">
              <a:buFont typeface="+mj-lt"/>
              <a:buAutoNum type="arabicPeriod"/>
            </a:pPr>
            <a:r>
              <a:rPr lang="en-US" sz="1900" dirty="0" smtClean="0"/>
              <a:t>Evaluating </a:t>
            </a:r>
            <a:r>
              <a:rPr lang="en-US" sz="1900" dirty="0"/>
              <a:t>whether the number of tests for each requirement is consistent with the level of product risk</a:t>
            </a:r>
          </a:p>
          <a:p>
            <a:pPr marL="0" indent="0">
              <a:buNone/>
            </a:pPr>
            <a:r>
              <a:rPr lang="en-US" sz="1900" dirty="0"/>
              <a:t>Consider the following ways traceability can help testing:</a:t>
            </a:r>
          </a:p>
          <a:p>
            <a:pPr marL="457200" indent="-457200">
              <a:buFont typeface="+mj-lt"/>
              <a:buAutoNum type="alphaUcPeriod"/>
            </a:pPr>
            <a:r>
              <a:rPr lang="en-US" sz="1900" dirty="0" smtClean="0"/>
              <a:t>Improve </a:t>
            </a:r>
            <a:r>
              <a:rPr lang="en-US" sz="1900" dirty="0"/>
              <a:t>understandability of test status reports to include status of test basis items</a:t>
            </a:r>
          </a:p>
          <a:p>
            <a:pPr marL="457200" indent="-457200">
              <a:buFont typeface="+mj-lt"/>
              <a:buAutoNum type="alphaUcPeriod"/>
            </a:pPr>
            <a:r>
              <a:rPr lang="en-US" sz="1900" dirty="0" smtClean="0"/>
              <a:t>Make </a:t>
            </a:r>
            <a:r>
              <a:rPr lang="en-US" sz="1900" dirty="0"/>
              <a:t>testing auditable</a:t>
            </a:r>
          </a:p>
          <a:p>
            <a:pPr marL="457200" indent="-457200">
              <a:buFont typeface="+mj-lt"/>
              <a:buAutoNum type="alphaUcPeriod"/>
            </a:pPr>
            <a:r>
              <a:rPr lang="en-US" sz="1900" dirty="0" smtClean="0"/>
              <a:t>Provide </a:t>
            </a:r>
            <a:r>
              <a:rPr lang="en-US" sz="1900" dirty="0"/>
              <a:t>information to assess process quality</a:t>
            </a:r>
          </a:p>
          <a:p>
            <a:pPr marL="457200" indent="-457200">
              <a:buFont typeface="+mj-lt"/>
              <a:buAutoNum type="alphaUcPeriod"/>
            </a:pPr>
            <a:r>
              <a:rPr lang="en-US" sz="1900" dirty="0" smtClean="0"/>
              <a:t>Analyze </a:t>
            </a:r>
            <a:r>
              <a:rPr lang="en-US" sz="1900" dirty="0"/>
              <a:t>the impact of changes</a:t>
            </a:r>
          </a:p>
          <a:p>
            <a:pPr marL="0" indent="0">
              <a:buNone/>
            </a:pPr>
            <a:r>
              <a:rPr lang="en-US" sz="1900" dirty="0"/>
              <a:t>Which of the following best matches the testing activity with how traceability can assist that activity</a:t>
            </a:r>
            <a:r>
              <a:rPr lang="en-US" sz="1900" dirty="0" smtClean="0"/>
              <a:t>? </a:t>
            </a:r>
          </a:p>
          <a:p>
            <a:pPr marL="457200" indent="-457200">
              <a:buFont typeface="+mj-lt"/>
              <a:buAutoNum type="alphaLcParenR"/>
            </a:pPr>
            <a:r>
              <a:rPr lang="pt-BR" dirty="0" smtClean="0"/>
              <a:t>1D</a:t>
            </a:r>
            <a:r>
              <a:rPr lang="pt-BR" dirty="0"/>
              <a:t>, 2B, 3C, 4A</a:t>
            </a:r>
          </a:p>
          <a:p>
            <a:pPr marL="457200" indent="-457200">
              <a:buFont typeface="+mj-lt"/>
              <a:buAutoNum type="alphaLcParenR"/>
            </a:pPr>
            <a:r>
              <a:rPr lang="pt-BR" dirty="0" smtClean="0"/>
              <a:t>1B</a:t>
            </a:r>
            <a:r>
              <a:rPr lang="pt-BR" dirty="0"/>
              <a:t>, 2D, 3A, 4C</a:t>
            </a:r>
          </a:p>
          <a:p>
            <a:pPr marL="457200" indent="-457200">
              <a:buFont typeface="+mj-lt"/>
              <a:buAutoNum type="alphaLcParenR"/>
            </a:pPr>
            <a:r>
              <a:rPr lang="pt-BR" dirty="0" smtClean="0"/>
              <a:t>1D</a:t>
            </a:r>
            <a:r>
              <a:rPr lang="pt-BR" dirty="0"/>
              <a:t>, 2C, 3A, 4B</a:t>
            </a:r>
          </a:p>
          <a:p>
            <a:pPr marL="457200" indent="-457200">
              <a:buFont typeface="+mj-lt"/>
              <a:buAutoNum type="alphaLcParenR"/>
            </a:pPr>
            <a:r>
              <a:rPr lang="pt-BR" dirty="0" smtClean="0"/>
              <a:t>1D</a:t>
            </a:r>
            <a:r>
              <a:rPr lang="pt-BR" dirty="0"/>
              <a:t>, 2B, 3A, </a:t>
            </a:r>
            <a:r>
              <a:rPr lang="pt-BR" dirty="0" smtClean="0"/>
              <a:t>4C</a:t>
            </a:r>
            <a:endParaRPr lang="pt-BR"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08439" y="5544025"/>
            <a:ext cx="408842" cy="261239"/>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Fundamentals of Testing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01 - </a:t>
            </a:r>
            <a:fld id="{6C6AE60A-B69C-4790-82F7-3882EDF23186}" type="slidenum">
              <a:rPr lang="en-US" smtClean="0"/>
              <a:pPr/>
              <a:t>24</a:t>
            </a:fld>
            <a:endParaRPr lang="en-US" dirty="0"/>
          </a:p>
        </p:txBody>
      </p:sp>
    </p:spTree>
    <p:extLst>
      <p:ext uri="{BB962C8B-B14F-4D97-AF65-F5344CB8AC3E}">
        <p14:creationId xmlns:p14="http://schemas.microsoft.com/office/powerpoint/2010/main" val="5075878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0929ED2-33D5-42F2-BD88-E1973DB11F7F}"/>
              </a:ext>
            </a:extLst>
          </p:cNvPr>
          <p:cNvSpPr>
            <a:spLocks noGrp="1"/>
          </p:cNvSpPr>
          <p:nvPr>
            <p:ph type="title"/>
          </p:nvPr>
        </p:nvSpPr>
        <p:spPr/>
        <p:txBody>
          <a:bodyPr>
            <a:normAutofit/>
          </a:bodyPr>
          <a:lstStyle/>
          <a:p>
            <a:pPr>
              <a:tabLst>
                <a:tab pos="8424863" algn="r"/>
              </a:tabLst>
            </a:pPr>
            <a:r>
              <a:rPr lang="en-US" sz="3600" dirty="0"/>
              <a:t>1. Fundamentals of Testing </a:t>
            </a:r>
            <a:r>
              <a:rPr lang="de-DE" sz="3600" dirty="0" smtClean="0"/>
              <a:t>	FL-1.2.1 C</a:t>
            </a:r>
            <a:endParaRPr lang="de-DE" sz="3600" dirty="0"/>
          </a:p>
        </p:txBody>
      </p:sp>
      <p:sp>
        <p:nvSpPr>
          <p:cNvPr id="3" name="Inhaltsplatzhalter 2">
            <a:extLst>
              <a:ext uri="{FF2B5EF4-FFF2-40B4-BE49-F238E27FC236}">
                <a16:creationId xmlns:a16="http://schemas.microsoft.com/office/drawing/2014/main" xmlns="" id="{65DD5977-5C46-4488-8A59-C2428EF38722}"/>
              </a:ext>
            </a:extLst>
          </p:cNvPr>
          <p:cNvSpPr>
            <a:spLocks noGrp="1"/>
          </p:cNvSpPr>
          <p:nvPr>
            <p:ph idx="1"/>
          </p:nvPr>
        </p:nvSpPr>
        <p:spPr/>
        <p:txBody>
          <a:bodyPr>
            <a:normAutofit fontScale="85000" lnSpcReduction="10000"/>
          </a:bodyPr>
          <a:lstStyle/>
          <a:p>
            <a:pPr marL="0" indent="0">
              <a:buNone/>
            </a:pPr>
            <a:r>
              <a:rPr lang="en-US" dirty="0"/>
              <a:t>A tester participated in a discussion about proposed database structure. The tester identified a potential performance problem related to certain common user searches. This possible problem was explained to the development team. Which of the following is a testing contribution to success that BEST matches this situation</a:t>
            </a:r>
            <a:r>
              <a:rPr lang="en-US" dirty="0" smtClean="0"/>
              <a:t>?</a:t>
            </a:r>
          </a:p>
          <a:p>
            <a:pPr marL="0" indent="0">
              <a:buNone/>
            </a:pPr>
            <a:r>
              <a:rPr lang="en-US" dirty="0" smtClean="0"/>
              <a:t> </a:t>
            </a:r>
          </a:p>
          <a:p>
            <a:pPr marL="457200" indent="-457200">
              <a:buFont typeface="+mj-lt"/>
              <a:buAutoNum type="alphaLcParenR"/>
            </a:pPr>
            <a:r>
              <a:rPr lang="en-US" dirty="0"/>
              <a:t>Enabling required tests to be identified at an early stage</a:t>
            </a:r>
          </a:p>
          <a:p>
            <a:pPr marL="457200" indent="-457200">
              <a:buFont typeface="+mj-lt"/>
              <a:buAutoNum type="alphaLcParenR"/>
            </a:pPr>
            <a:r>
              <a:rPr lang="en-US" dirty="0" smtClean="0"/>
              <a:t>Ensuring </a:t>
            </a:r>
            <a:r>
              <a:rPr lang="en-US" dirty="0"/>
              <a:t>processes are carried out properly</a:t>
            </a:r>
          </a:p>
          <a:p>
            <a:pPr marL="457200" indent="-457200">
              <a:buFont typeface="+mj-lt"/>
              <a:buAutoNum type="alphaLcParenR"/>
            </a:pPr>
            <a:r>
              <a:rPr lang="en-US" dirty="0" smtClean="0"/>
              <a:t>Reducing </a:t>
            </a:r>
            <a:r>
              <a:rPr lang="en-US" dirty="0"/>
              <a:t>the risk of fundamental design defects</a:t>
            </a:r>
          </a:p>
          <a:p>
            <a:pPr marL="457200" indent="-457200">
              <a:buFont typeface="+mj-lt"/>
              <a:buAutoNum type="alphaLcParenR"/>
            </a:pPr>
            <a:r>
              <a:rPr lang="en-US" dirty="0" smtClean="0"/>
              <a:t>Reducing </a:t>
            </a:r>
            <a:r>
              <a:rPr lang="en-US" dirty="0"/>
              <a:t>the risk of untestable functionality</a:t>
            </a:r>
            <a:endParaRPr lang="pt-BR"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08439" y="4938465"/>
            <a:ext cx="408842" cy="261239"/>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Fundamentals of Testing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01 - </a:t>
            </a:r>
            <a:fld id="{6C6AE60A-B69C-4790-82F7-3882EDF23186}" type="slidenum">
              <a:rPr lang="en-US" smtClean="0"/>
              <a:pPr/>
              <a:t>25</a:t>
            </a:fld>
            <a:endParaRPr lang="en-US" dirty="0"/>
          </a:p>
        </p:txBody>
      </p:sp>
    </p:spTree>
    <p:extLst>
      <p:ext uri="{BB962C8B-B14F-4D97-AF65-F5344CB8AC3E}">
        <p14:creationId xmlns:p14="http://schemas.microsoft.com/office/powerpoint/2010/main" val="19428437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0929ED2-33D5-42F2-BD88-E1973DB11F7F}"/>
              </a:ext>
            </a:extLst>
          </p:cNvPr>
          <p:cNvSpPr>
            <a:spLocks noGrp="1"/>
          </p:cNvSpPr>
          <p:nvPr>
            <p:ph type="title"/>
          </p:nvPr>
        </p:nvSpPr>
        <p:spPr/>
        <p:txBody>
          <a:bodyPr>
            <a:normAutofit/>
          </a:bodyPr>
          <a:lstStyle/>
          <a:p>
            <a:pPr>
              <a:tabLst>
                <a:tab pos="8424863" algn="r"/>
              </a:tabLst>
            </a:pPr>
            <a:r>
              <a:rPr lang="en-US" sz="3600" dirty="0"/>
              <a:t>1. Fundamentals of Testing </a:t>
            </a:r>
            <a:r>
              <a:rPr lang="de-DE" sz="3600" dirty="0" smtClean="0"/>
              <a:t>	FL-1.4.2 C</a:t>
            </a:r>
            <a:endParaRPr lang="de-DE" sz="3600" dirty="0"/>
          </a:p>
        </p:txBody>
      </p:sp>
      <p:sp>
        <p:nvSpPr>
          <p:cNvPr id="3" name="Inhaltsplatzhalter 2">
            <a:extLst>
              <a:ext uri="{FF2B5EF4-FFF2-40B4-BE49-F238E27FC236}">
                <a16:creationId xmlns:a16="http://schemas.microsoft.com/office/drawing/2014/main" xmlns="" id="{65DD5977-5C46-4488-8A59-C2428EF38722}"/>
              </a:ext>
            </a:extLst>
          </p:cNvPr>
          <p:cNvSpPr>
            <a:spLocks noGrp="1"/>
          </p:cNvSpPr>
          <p:nvPr>
            <p:ph idx="1"/>
          </p:nvPr>
        </p:nvSpPr>
        <p:spPr/>
        <p:txBody>
          <a:bodyPr/>
          <a:lstStyle/>
          <a:p>
            <a:pPr marL="0" indent="0">
              <a:buNone/>
            </a:pPr>
            <a:r>
              <a:rPr lang="en-US" dirty="0"/>
              <a:t>Which of the following is an example of a task that can be carried out as part of the test process</a:t>
            </a:r>
            <a:r>
              <a:rPr lang="en-US" dirty="0" smtClean="0"/>
              <a:t>?</a:t>
            </a:r>
          </a:p>
          <a:p>
            <a:pPr marL="0" indent="0">
              <a:buNone/>
            </a:pPr>
            <a:r>
              <a:rPr lang="en-US" dirty="0" smtClean="0"/>
              <a:t> </a:t>
            </a:r>
          </a:p>
          <a:p>
            <a:pPr marL="457200" indent="-457200">
              <a:buFont typeface="+mj-lt"/>
              <a:buAutoNum type="alphaLcParenR"/>
            </a:pPr>
            <a:r>
              <a:rPr lang="en-US" dirty="0"/>
              <a:t>Analyzing a defect</a:t>
            </a:r>
          </a:p>
          <a:p>
            <a:pPr marL="457200" indent="-457200">
              <a:buFont typeface="+mj-lt"/>
              <a:buAutoNum type="alphaLcParenR"/>
            </a:pPr>
            <a:r>
              <a:rPr lang="en-US" dirty="0" smtClean="0"/>
              <a:t>Designing </a:t>
            </a:r>
            <a:r>
              <a:rPr lang="en-US" dirty="0"/>
              <a:t>test data</a:t>
            </a:r>
          </a:p>
          <a:p>
            <a:pPr marL="457200" indent="-457200">
              <a:buFont typeface="+mj-lt"/>
              <a:buAutoNum type="alphaLcParenR"/>
            </a:pPr>
            <a:r>
              <a:rPr lang="en-US" dirty="0" smtClean="0"/>
              <a:t>Assigning </a:t>
            </a:r>
            <a:r>
              <a:rPr lang="en-US" dirty="0"/>
              <a:t>a version to a test item</a:t>
            </a:r>
          </a:p>
          <a:p>
            <a:pPr marL="457200" indent="-457200">
              <a:buFont typeface="+mj-lt"/>
              <a:buAutoNum type="alphaLcParenR"/>
            </a:pPr>
            <a:r>
              <a:rPr lang="en-US" dirty="0" smtClean="0"/>
              <a:t>Writing </a:t>
            </a:r>
            <a:r>
              <a:rPr lang="en-US" dirty="0"/>
              <a:t>a user </a:t>
            </a:r>
            <a:r>
              <a:rPr lang="en-US" dirty="0" smtClean="0"/>
              <a:t>story</a:t>
            </a:r>
            <a:endParaRPr lang="pt-BR"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08439" y="3729077"/>
            <a:ext cx="408842" cy="261239"/>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Fundamentals of Testing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01 - </a:t>
            </a:r>
            <a:fld id="{6C6AE60A-B69C-4790-82F7-3882EDF23186}" type="slidenum">
              <a:rPr lang="en-US" smtClean="0"/>
              <a:pPr/>
              <a:t>26</a:t>
            </a:fld>
            <a:endParaRPr lang="en-US" dirty="0"/>
          </a:p>
        </p:txBody>
      </p:sp>
    </p:spTree>
    <p:extLst>
      <p:ext uri="{BB962C8B-B14F-4D97-AF65-F5344CB8AC3E}">
        <p14:creationId xmlns:p14="http://schemas.microsoft.com/office/powerpoint/2010/main" val="26959153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0929ED2-33D5-42F2-BD88-E1973DB11F7F}"/>
              </a:ext>
            </a:extLst>
          </p:cNvPr>
          <p:cNvSpPr>
            <a:spLocks noGrp="1"/>
          </p:cNvSpPr>
          <p:nvPr>
            <p:ph type="title"/>
          </p:nvPr>
        </p:nvSpPr>
        <p:spPr/>
        <p:txBody>
          <a:bodyPr>
            <a:normAutofit/>
          </a:bodyPr>
          <a:lstStyle/>
          <a:p>
            <a:pPr>
              <a:tabLst>
                <a:tab pos="8424863" algn="r"/>
              </a:tabLst>
            </a:pPr>
            <a:r>
              <a:rPr lang="en-US" sz="3600" dirty="0" smtClean="0"/>
              <a:t>1. Fundamentals of Testing	FL-1.x A</a:t>
            </a:r>
            <a:endParaRPr lang="en-US" sz="3600" dirty="0"/>
          </a:p>
        </p:txBody>
      </p:sp>
      <p:sp>
        <p:nvSpPr>
          <p:cNvPr id="3" name="Inhaltsplatzhalter 2">
            <a:extLst>
              <a:ext uri="{FF2B5EF4-FFF2-40B4-BE49-F238E27FC236}">
                <a16:creationId xmlns:a16="http://schemas.microsoft.com/office/drawing/2014/main" xmlns="" id="{65DD5977-5C46-4488-8A59-C2428EF38722}"/>
              </a:ext>
            </a:extLst>
          </p:cNvPr>
          <p:cNvSpPr>
            <a:spLocks noGrp="1"/>
          </p:cNvSpPr>
          <p:nvPr>
            <p:ph idx="1"/>
          </p:nvPr>
        </p:nvSpPr>
        <p:spPr/>
        <p:txBody>
          <a:bodyPr>
            <a:normAutofit fontScale="85000" lnSpcReduction="20000"/>
          </a:bodyPr>
          <a:lstStyle/>
          <a:p>
            <a:pPr marL="0" indent="0">
              <a:buNone/>
            </a:pPr>
            <a:r>
              <a:rPr lang="en-US" dirty="0"/>
              <a:t>Which one of the following answers describes a test condition</a:t>
            </a:r>
            <a:r>
              <a:rPr lang="en-US" dirty="0" smtClean="0"/>
              <a:t>?</a:t>
            </a:r>
            <a:br>
              <a:rPr lang="en-US" dirty="0" smtClean="0"/>
            </a:br>
            <a:endParaRPr lang="de-DE" dirty="0"/>
          </a:p>
          <a:p>
            <a:pPr marL="457200" indent="-457200">
              <a:buFont typeface="+mj-lt"/>
              <a:buAutoNum type="alphaLcParenR"/>
            </a:pPr>
            <a:r>
              <a:rPr lang="en-US" dirty="0"/>
              <a:t>An attribute of a component or system specified or implied by requirements documentation.</a:t>
            </a:r>
          </a:p>
          <a:p>
            <a:pPr marL="457200" indent="-457200">
              <a:buFont typeface="+mj-lt"/>
              <a:buAutoNum type="alphaLcParenR"/>
            </a:pPr>
            <a:r>
              <a:rPr lang="en-US" dirty="0" smtClean="0"/>
              <a:t>An </a:t>
            </a:r>
            <a:r>
              <a:rPr lang="en-US" dirty="0"/>
              <a:t>aspect of the test basis that is relevant to achieve specific test objectives.</a:t>
            </a:r>
          </a:p>
          <a:p>
            <a:pPr marL="457200" indent="-457200">
              <a:buFont typeface="+mj-lt"/>
              <a:buAutoNum type="alphaLcParenR"/>
            </a:pPr>
            <a:r>
              <a:rPr lang="en-US" dirty="0" smtClean="0"/>
              <a:t>The </a:t>
            </a:r>
            <a:r>
              <a:rPr lang="en-US" dirty="0"/>
              <a:t>degree to which a software product provides functions which meet stated and implied needs when the software is used under specified conditions.</a:t>
            </a:r>
          </a:p>
          <a:p>
            <a:pPr marL="457200" indent="-457200">
              <a:buFont typeface="+mj-lt"/>
              <a:buAutoNum type="alphaLcParenR"/>
            </a:pPr>
            <a:r>
              <a:rPr lang="en-US" dirty="0" smtClean="0"/>
              <a:t>The </a:t>
            </a:r>
            <a:r>
              <a:rPr lang="en-US" dirty="0"/>
              <a:t>percentage of all single condition outcomes that independently affect a decision outcome that have been exercised by a test suite</a:t>
            </a:r>
            <a:r>
              <a:rPr lang="en-US" dirty="0" smtClean="0"/>
              <a:t>.</a:t>
            </a:r>
            <a:endParaRPr lang="de-DE"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26864" y="3272092"/>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Fundamentals of Testing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01 - </a:t>
            </a:r>
            <a:fld id="{6C6AE60A-B69C-4790-82F7-3882EDF23186}" type="slidenum">
              <a:rPr lang="en-US" smtClean="0"/>
              <a:pPr/>
              <a:t>3</a:t>
            </a:fld>
            <a:endParaRPr lang="en-US" dirty="0"/>
          </a:p>
        </p:txBody>
      </p:sp>
    </p:spTree>
    <p:extLst>
      <p:ext uri="{BB962C8B-B14F-4D97-AF65-F5344CB8AC3E}">
        <p14:creationId xmlns:p14="http://schemas.microsoft.com/office/powerpoint/2010/main" val="39009528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0929ED2-33D5-42F2-BD88-E1973DB11F7F}"/>
              </a:ext>
            </a:extLst>
          </p:cNvPr>
          <p:cNvSpPr>
            <a:spLocks noGrp="1"/>
          </p:cNvSpPr>
          <p:nvPr>
            <p:ph type="title"/>
          </p:nvPr>
        </p:nvSpPr>
        <p:spPr/>
        <p:txBody>
          <a:bodyPr>
            <a:normAutofit/>
          </a:bodyPr>
          <a:lstStyle/>
          <a:p>
            <a:pPr>
              <a:tabLst>
                <a:tab pos="8424863" algn="r"/>
              </a:tabLst>
            </a:pPr>
            <a:r>
              <a:rPr lang="en-US" sz="3600" dirty="0" smtClean="0"/>
              <a:t>1. Fundamentals </a:t>
            </a:r>
            <a:r>
              <a:rPr lang="en-US" sz="3600" dirty="0"/>
              <a:t>of </a:t>
            </a:r>
            <a:r>
              <a:rPr lang="en-US" sz="3600" dirty="0" smtClean="0"/>
              <a:t>Testing</a:t>
            </a:r>
            <a:r>
              <a:rPr lang="de-DE" sz="3600" dirty="0" smtClean="0"/>
              <a:t>	FL-1.1.1 A</a:t>
            </a:r>
            <a:endParaRPr lang="de-DE" sz="3600" dirty="0"/>
          </a:p>
        </p:txBody>
      </p:sp>
      <p:sp>
        <p:nvSpPr>
          <p:cNvPr id="3" name="Inhaltsplatzhalter 2">
            <a:extLst>
              <a:ext uri="{FF2B5EF4-FFF2-40B4-BE49-F238E27FC236}">
                <a16:creationId xmlns:a16="http://schemas.microsoft.com/office/drawing/2014/main" xmlns="" id="{65DD5977-5C46-4488-8A59-C2428EF38722}"/>
              </a:ext>
            </a:extLst>
          </p:cNvPr>
          <p:cNvSpPr>
            <a:spLocks noGrp="1"/>
          </p:cNvSpPr>
          <p:nvPr>
            <p:ph idx="1"/>
          </p:nvPr>
        </p:nvSpPr>
        <p:spPr/>
        <p:txBody>
          <a:bodyPr>
            <a:normAutofit fontScale="92500" lnSpcReduction="10000"/>
          </a:bodyPr>
          <a:lstStyle/>
          <a:p>
            <a:pPr marL="0" indent="0">
              <a:buNone/>
            </a:pPr>
            <a:r>
              <a:rPr lang="en-US" dirty="0"/>
              <a:t>Which of the following statements is a valid objective for testing</a:t>
            </a:r>
            <a:r>
              <a:rPr lang="en-US" dirty="0" smtClean="0"/>
              <a:t>?</a:t>
            </a:r>
            <a:br>
              <a:rPr lang="en-US" dirty="0" smtClean="0"/>
            </a:br>
            <a:endParaRPr lang="de-DE" dirty="0"/>
          </a:p>
          <a:p>
            <a:pPr marL="457200" indent="-457200">
              <a:buFont typeface="+mj-lt"/>
              <a:buAutoNum type="alphaLcParenR"/>
            </a:pPr>
            <a:r>
              <a:rPr lang="en-US" dirty="0"/>
              <a:t>The test should start as late as possible so that development had enough time to create a good product.</a:t>
            </a:r>
          </a:p>
          <a:p>
            <a:pPr marL="457200" indent="-457200">
              <a:buFont typeface="+mj-lt"/>
              <a:buAutoNum type="alphaLcParenR"/>
            </a:pPr>
            <a:r>
              <a:rPr lang="en-US" dirty="0" smtClean="0"/>
              <a:t>To </a:t>
            </a:r>
            <a:r>
              <a:rPr lang="en-US" dirty="0"/>
              <a:t>find as many failures as possible so that defects can be identified and corrected.</a:t>
            </a:r>
          </a:p>
          <a:p>
            <a:pPr marL="457200" indent="-457200">
              <a:buFont typeface="+mj-lt"/>
              <a:buAutoNum type="alphaLcParenR"/>
            </a:pPr>
            <a:r>
              <a:rPr lang="en-US" dirty="0" smtClean="0"/>
              <a:t>To </a:t>
            </a:r>
            <a:r>
              <a:rPr lang="en-US" dirty="0"/>
              <a:t>prove that all possible defects are identified.</a:t>
            </a:r>
          </a:p>
          <a:p>
            <a:pPr marL="457200" indent="-457200">
              <a:buFont typeface="+mj-lt"/>
              <a:buAutoNum type="alphaLcParenR"/>
            </a:pPr>
            <a:r>
              <a:rPr lang="en-US" dirty="0" smtClean="0"/>
              <a:t>To </a:t>
            </a:r>
            <a:r>
              <a:rPr lang="en-US" dirty="0"/>
              <a:t>prove that any remaining defects will not cause any failures</a:t>
            </a:r>
            <a:r>
              <a:rPr lang="en-US" dirty="0" smtClean="0"/>
              <a:t>.</a:t>
            </a:r>
            <a:endParaRPr lang="de-DE"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22850" y="4005188"/>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Fundamentals of Testing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01 - </a:t>
            </a:r>
            <a:fld id="{6C6AE60A-B69C-4790-82F7-3882EDF23186}" type="slidenum">
              <a:rPr lang="en-US" smtClean="0"/>
              <a:pPr/>
              <a:t>4</a:t>
            </a:fld>
            <a:endParaRPr lang="en-US" dirty="0"/>
          </a:p>
        </p:txBody>
      </p:sp>
    </p:spTree>
    <p:extLst>
      <p:ext uri="{BB962C8B-B14F-4D97-AF65-F5344CB8AC3E}">
        <p14:creationId xmlns:p14="http://schemas.microsoft.com/office/powerpoint/2010/main" val="31521130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0929ED2-33D5-42F2-BD88-E1973DB11F7F}"/>
              </a:ext>
            </a:extLst>
          </p:cNvPr>
          <p:cNvSpPr>
            <a:spLocks noGrp="1"/>
          </p:cNvSpPr>
          <p:nvPr>
            <p:ph type="title"/>
          </p:nvPr>
        </p:nvSpPr>
        <p:spPr/>
        <p:txBody>
          <a:bodyPr>
            <a:normAutofit/>
          </a:bodyPr>
          <a:lstStyle/>
          <a:p>
            <a:pPr>
              <a:tabLst>
                <a:tab pos="8424863" algn="r"/>
              </a:tabLst>
            </a:pPr>
            <a:r>
              <a:rPr lang="en-US" sz="3600" dirty="0"/>
              <a:t>1. Fundamentals of </a:t>
            </a:r>
            <a:r>
              <a:rPr lang="en-US" sz="3600" dirty="0" smtClean="0"/>
              <a:t>Testing</a:t>
            </a:r>
            <a:r>
              <a:rPr lang="de-DE" sz="3600" dirty="0" smtClean="0"/>
              <a:t>	FL-1.1.2 A</a:t>
            </a:r>
            <a:endParaRPr lang="de-DE" sz="3600" dirty="0"/>
          </a:p>
        </p:txBody>
      </p:sp>
      <p:sp>
        <p:nvSpPr>
          <p:cNvPr id="3" name="Inhaltsplatzhalter 2">
            <a:extLst>
              <a:ext uri="{FF2B5EF4-FFF2-40B4-BE49-F238E27FC236}">
                <a16:creationId xmlns:a16="http://schemas.microsoft.com/office/drawing/2014/main" xmlns="" id="{65DD5977-5C46-4488-8A59-C2428EF38722}"/>
              </a:ext>
            </a:extLst>
          </p:cNvPr>
          <p:cNvSpPr>
            <a:spLocks noGrp="1"/>
          </p:cNvSpPr>
          <p:nvPr>
            <p:ph idx="1"/>
          </p:nvPr>
        </p:nvSpPr>
        <p:spPr/>
        <p:txBody>
          <a:bodyPr>
            <a:normAutofit fontScale="92500" lnSpcReduction="20000"/>
          </a:bodyPr>
          <a:lstStyle/>
          <a:p>
            <a:pPr marL="0" indent="0">
              <a:buNone/>
            </a:pPr>
            <a:r>
              <a:rPr lang="en-US" dirty="0"/>
              <a:t>Which of the following statements correctly describes the difference between testing and debugging</a:t>
            </a:r>
            <a:r>
              <a:rPr lang="en-US" dirty="0" smtClean="0"/>
              <a:t>?</a:t>
            </a:r>
            <a:endParaRPr lang="de-DE" dirty="0"/>
          </a:p>
          <a:p>
            <a:pPr marL="457200" indent="-457200">
              <a:buFont typeface="+mj-lt"/>
              <a:buAutoNum type="alphaLcParenR"/>
            </a:pPr>
            <a:r>
              <a:rPr lang="en-US" dirty="0" smtClean="0"/>
              <a:t>Testing </a:t>
            </a:r>
            <a:r>
              <a:rPr lang="en-US" dirty="0"/>
              <a:t>identifies the source of defects; debugging analyzes the defects and proposes prevention activities.</a:t>
            </a:r>
          </a:p>
          <a:p>
            <a:pPr marL="457200" indent="-457200">
              <a:buFont typeface="+mj-lt"/>
              <a:buAutoNum type="alphaLcParenR"/>
            </a:pPr>
            <a:r>
              <a:rPr lang="en-US" dirty="0" smtClean="0"/>
              <a:t>Dynamic </a:t>
            </a:r>
            <a:r>
              <a:rPr lang="en-US" dirty="0"/>
              <a:t>testing shows failures caused by defects; debugging finds, analyzes, and removes the causes of failures in the software.</a:t>
            </a:r>
          </a:p>
          <a:p>
            <a:pPr marL="457200" indent="-457200">
              <a:buFont typeface="+mj-lt"/>
              <a:buAutoNum type="alphaLcParenR"/>
            </a:pPr>
            <a:r>
              <a:rPr lang="en-US" dirty="0" smtClean="0"/>
              <a:t>Testing </a:t>
            </a:r>
            <a:r>
              <a:rPr lang="en-US" dirty="0"/>
              <a:t>removes defects; debugging identifies the causes of failures.</a:t>
            </a:r>
          </a:p>
          <a:p>
            <a:pPr marL="457200" indent="-457200">
              <a:buFont typeface="+mj-lt"/>
              <a:buAutoNum type="alphaLcParenR"/>
            </a:pPr>
            <a:r>
              <a:rPr lang="en-US" dirty="0" smtClean="0"/>
              <a:t>Dynamic </a:t>
            </a:r>
            <a:r>
              <a:rPr lang="en-US" dirty="0"/>
              <a:t>testing prevents the causes of failures; debugging removes the failures.</a:t>
            </a:r>
            <a:endParaRPr lang="de-DE"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22850" y="3429124"/>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Fundamentals of Testing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01 - </a:t>
            </a:r>
            <a:fld id="{6C6AE60A-B69C-4790-82F7-3882EDF23186}" type="slidenum">
              <a:rPr lang="en-US" smtClean="0"/>
              <a:pPr/>
              <a:t>5</a:t>
            </a:fld>
            <a:endParaRPr lang="en-US" dirty="0"/>
          </a:p>
        </p:txBody>
      </p:sp>
    </p:spTree>
    <p:extLst>
      <p:ext uri="{BB962C8B-B14F-4D97-AF65-F5344CB8AC3E}">
        <p14:creationId xmlns:p14="http://schemas.microsoft.com/office/powerpoint/2010/main" val="6254485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0929ED2-33D5-42F2-BD88-E1973DB11F7F}"/>
              </a:ext>
            </a:extLst>
          </p:cNvPr>
          <p:cNvSpPr>
            <a:spLocks noGrp="1"/>
          </p:cNvSpPr>
          <p:nvPr>
            <p:ph type="title"/>
          </p:nvPr>
        </p:nvSpPr>
        <p:spPr/>
        <p:txBody>
          <a:bodyPr vert="horz" lIns="91440" tIns="45720" rIns="91440" bIns="45720" rtlCol="0" anchor="ctr">
            <a:normAutofit/>
          </a:bodyPr>
          <a:lstStyle/>
          <a:p>
            <a:pPr>
              <a:tabLst>
                <a:tab pos="8424863" algn="r"/>
              </a:tabLst>
            </a:pPr>
            <a:r>
              <a:rPr lang="en-US" sz="3600" dirty="0"/>
              <a:t>1. Fundamentals of Testing</a:t>
            </a:r>
            <a:r>
              <a:rPr lang="de-DE" sz="3600" dirty="0"/>
              <a:t>	FL-1.2.3 A</a:t>
            </a:r>
          </a:p>
        </p:txBody>
      </p:sp>
      <p:sp>
        <p:nvSpPr>
          <p:cNvPr id="3" name="Inhaltsplatzhalter 2">
            <a:extLst>
              <a:ext uri="{FF2B5EF4-FFF2-40B4-BE49-F238E27FC236}">
                <a16:creationId xmlns:a16="http://schemas.microsoft.com/office/drawing/2014/main" xmlns="" id="{65DD5977-5C46-4488-8A59-C2428EF38722}"/>
              </a:ext>
            </a:extLst>
          </p:cNvPr>
          <p:cNvSpPr>
            <a:spLocks noGrp="1"/>
          </p:cNvSpPr>
          <p:nvPr>
            <p:ph idx="1"/>
          </p:nvPr>
        </p:nvSpPr>
        <p:spPr/>
        <p:txBody>
          <a:bodyPr>
            <a:normAutofit fontScale="92500" lnSpcReduction="10000"/>
          </a:bodyPr>
          <a:lstStyle/>
          <a:p>
            <a:pPr marL="0" indent="0">
              <a:buNone/>
            </a:pPr>
            <a:r>
              <a:rPr lang="en-US" dirty="0"/>
              <a:t>Which one of the statements below describes the most common situation for a failure discovered during testing or in production</a:t>
            </a:r>
            <a:r>
              <a:rPr lang="en-US" dirty="0" smtClean="0"/>
              <a:t>?</a:t>
            </a:r>
            <a:endParaRPr lang="de-DE" dirty="0" smtClean="0"/>
          </a:p>
          <a:p>
            <a:pPr marL="457200" indent="-457200">
              <a:buFont typeface="+mj-lt"/>
              <a:buAutoNum type="alphaLcParenR"/>
            </a:pPr>
            <a:r>
              <a:rPr lang="en-US" dirty="0"/>
              <a:t>The product crashed when the user selected an option in a dialog box.</a:t>
            </a:r>
          </a:p>
          <a:p>
            <a:pPr marL="457200" indent="-457200">
              <a:buFont typeface="+mj-lt"/>
              <a:buAutoNum type="alphaLcParenR"/>
            </a:pPr>
            <a:r>
              <a:rPr lang="en-US" dirty="0" smtClean="0"/>
              <a:t>The </a:t>
            </a:r>
            <a:r>
              <a:rPr lang="en-US" dirty="0"/>
              <a:t>wrong version of a compiled source code file was included in the build.</a:t>
            </a:r>
          </a:p>
          <a:p>
            <a:pPr marL="457200" indent="-457200">
              <a:buFont typeface="+mj-lt"/>
              <a:buAutoNum type="alphaLcParenR"/>
            </a:pPr>
            <a:r>
              <a:rPr lang="en-US" dirty="0" smtClean="0"/>
              <a:t>The </a:t>
            </a:r>
            <a:r>
              <a:rPr lang="en-US" dirty="0"/>
              <a:t>computation algorithm used the wrong input variables.</a:t>
            </a:r>
          </a:p>
          <a:p>
            <a:pPr marL="457200" indent="-457200">
              <a:buFont typeface="+mj-lt"/>
              <a:buAutoNum type="alphaLcParenR"/>
            </a:pPr>
            <a:r>
              <a:rPr lang="en-US" dirty="0" smtClean="0"/>
              <a:t>The </a:t>
            </a:r>
            <a:r>
              <a:rPr lang="en-US" dirty="0"/>
              <a:t>developer misinterpreted the requirement for the algorithm.</a:t>
            </a:r>
            <a:endParaRPr lang="de-DE"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22850" y="2864981"/>
            <a:ext cx="408842" cy="261239"/>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Fundamentals of Testing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01 - </a:t>
            </a:r>
            <a:fld id="{6C6AE60A-B69C-4790-82F7-3882EDF23186}" type="slidenum">
              <a:rPr lang="en-US" smtClean="0"/>
              <a:pPr/>
              <a:t>6</a:t>
            </a:fld>
            <a:endParaRPr lang="en-US" dirty="0"/>
          </a:p>
        </p:txBody>
      </p:sp>
    </p:spTree>
    <p:extLst>
      <p:ext uri="{BB962C8B-B14F-4D97-AF65-F5344CB8AC3E}">
        <p14:creationId xmlns:p14="http://schemas.microsoft.com/office/powerpoint/2010/main" val="22620620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0929ED2-33D5-42F2-BD88-E1973DB11F7F}"/>
              </a:ext>
            </a:extLst>
          </p:cNvPr>
          <p:cNvSpPr>
            <a:spLocks noGrp="1"/>
          </p:cNvSpPr>
          <p:nvPr>
            <p:ph type="title"/>
          </p:nvPr>
        </p:nvSpPr>
        <p:spPr/>
        <p:txBody>
          <a:bodyPr vert="horz" lIns="91440" tIns="45720" rIns="91440" bIns="45720" rtlCol="0" anchor="ctr">
            <a:normAutofit/>
          </a:bodyPr>
          <a:lstStyle/>
          <a:p>
            <a:pPr>
              <a:tabLst>
                <a:tab pos="8424863" algn="r"/>
              </a:tabLst>
            </a:pPr>
            <a:r>
              <a:rPr lang="en-US" sz="3600" dirty="0"/>
              <a:t>1. Fundamentals of Testing </a:t>
            </a:r>
            <a:r>
              <a:rPr lang="de-DE" sz="3600" dirty="0"/>
              <a:t>	FL-1.3.1 A</a:t>
            </a:r>
          </a:p>
        </p:txBody>
      </p:sp>
      <p:sp>
        <p:nvSpPr>
          <p:cNvPr id="3" name="Inhaltsplatzhalter 2">
            <a:extLst>
              <a:ext uri="{FF2B5EF4-FFF2-40B4-BE49-F238E27FC236}">
                <a16:creationId xmlns:a16="http://schemas.microsoft.com/office/drawing/2014/main" xmlns="" id="{65DD5977-5C46-4488-8A59-C2428EF38722}"/>
              </a:ext>
            </a:extLst>
          </p:cNvPr>
          <p:cNvSpPr>
            <a:spLocks noGrp="1"/>
          </p:cNvSpPr>
          <p:nvPr>
            <p:ph idx="1"/>
          </p:nvPr>
        </p:nvSpPr>
        <p:spPr/>
        <p:txBody>
          <a:bodyPr>
            <a:normAutofit fontScale="85000" lnSpcReduction="10000"/>
          </a:bodyPr>
          <a:lstStyle/>
          <a:p>
            <a:pPr marL="0" indent="0">
              <a:buNone/>
            </a:pPr>
            <a:r>
              <a:rPr lang="en-US" dirty="0"/>
              <a:t>Mr. Test has been testing software applications on mobile devices for a period of 5 years. He has a wealth of experience in testing mobile applications and achieves better results in a shorter time than others. Over several months Mr. Test did not modify the existing automated test cases and did not create any new test cases. This leads to fewer and fewer defects being found by executing the tests. What principle of testing did Mr. Test not observe</a:t>
            </a:r>
            <a:r>
              <a:rPr lang="en-US" dirty="0" smtClean="0"/>
              <a:t>?</a:t>
            </a:r>
            <a:endParaRPr lang="de-DE" dirty="0"/>
          </a:p>
          <a:p>
            <a:pPr marL="457200" indent="-457200">
              <a:buFont typeface="+mj-lt"/>
              <a:buAutoNum type="alphaLcParenR"/>
            </a:pPr>
            <a:r>
              <a:rPr lang="en-US" dirty="0"/>
              <a:t>Testing depends on the environment.</a:t>
            </a:r>
          </a:p>
          <a:p>
            <a:pPr marL="457200" indent="-457200">
              <a:buFont typeface="+mj-lt"/>
              <a:buAutoNum type="alphaLcParenR"/>
            </a:pPr>
            <a:r>
              <a:rPr lang="en-US" dirty="0" smtClean="0"/>
              <a:t>Exhaustive </a:t>
            </a:r>
            <a:r>
              <a:rPr lang="en-US" dirty="0"/>
              <a:t>testing is not possible.</a:t>
            </a:r>
          </a:p>
          <a:p>
            <a:pPr marL="457200" indent="-457200">
              <a:buFont typeface="+mj-lt"/>
              <a:buAutoNum type="alphaLcParenR"/>
            </a:pPr>
            <a:r>
              <a:rPr lang="en-US" dirty="0" smtClean="0"/>
              <a:t>Repeating </a:t>
            </a:r>
            <a:r>
              <a:rPr lang="en-US" dirty="0"/>
              <a:t>of tests will not find new defects.</a:t>
            </a:r>
          </a:p>
          <a:p>
            <a:pPr marL="457200" indent="-457200">
              <a:buFont typeface="+mj-lt"/>
              <a:buAutoNum type="alphaLcParenR"/>
            </a:pPr>
            <a:r>
              <a:rPr lang="en-US" dirty="0" smtClean="0"/>
              <a:t>Defects </a:t>
            </a:r>
            <a:r>
              <a:rPr lang="en-US" dirty="0"/>
              <a:t>cluster together.</a:t>
            </a:r>
            <a:endParaRPr lang="de-DE"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22850" y="5183985"/>
            <a:ext cx="408842" cy="261239"/>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Fundamentals of Testing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01 - </a:t>
            </a:r>
            <a:fld id="{6C6AE60A-B69C-4790-82F7-3882EDF23186}" type="slidenum">
              <a:rPr lang="en-US" smtClean="0"/>
              <a:pPr/>
              <a:t>7</a:t>
            </a:fld>
            <a:endParaRPr lang="en-US" dirty="0"/>
          </a:p>
        </p:txBody>
      </p:sp>
    </p:spTree>
    <p:extLst>
      <p:ext uri="{BB962C8B-B14F-4D97-AF65-F5344CB8AC3E}">
        <p14:creationId xmlns:p14="http://schemas.microsoft.com/office/powerpoint/2010/main" val="37985872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0929ED2-33D5-42F2-BD88-E1973DB11F7F}"/>
              </a:ext>
            </a:extLst>
          </p:cNvPr>
          <p:cNvSpPr>
            <a:spLocks noGrp="1"/>
          </p:cNvSpPr>
          <p:nvPr>
            <p:ph type="title"/>
          </p:nvPr>
        </p:nvSpPr>
        <p:spPr/>
        <p:txBody>
          <a:bodyPr vert="horz" lIns="91440" tIns="45720" rIns="91440" bIns="45720" rtlCol="0" anchor="ctr">
            <a:normAutofit/>
          </a:bodyPr>
          <a:lstStyle/>
          <a:p>
            <a:pPr>
              <a:tabLst>
                <a:tab pos="8424863" algn="r"/>
              </a:tabLst>
            </a:pPr>
            <a:r>
              <a:rPr lang="en-US" sz="3600" dirty="0"/>
              <a:t>1. Fundamentals of Testing </a:t>
            </a:r>
            <a:r>
              <a:rPr lang="de-DE" sz="3600" dirty="0"/>
              <a:t>	FL-1.2.2 A</a:t>
            </a:r>
          </a:p>
        </p:txBody>
      </p:sp>
      <p:sp>
        <p:nvSpPr>
          <p:cNvPr id="3" name="Inhaltsplatzhalter 2">
            <a:extLst>
              <a:ext uri="{FF2B5EF4-FFF2-40B4-BE49-F238E27FC236}">
                <a16:creationId xmlns:a16="http://schemas.microsoft.com/office/drawing/2014/main" xmlns="" id="{65DD5977-5C46-4488-8A59-C2428EF38722}"/>
              </a:ext>
            </a:extLst>
          </p:cNvPr>
          <p:cNvSpPr>
            <a:spLocks noGrp="1"/>
          </p:cNvSpPr>
          <p:nvPr>
            <p:ph idx="1"/>
          </p:nvPr>
        </p:nvSpPr>
        <p:spPr/>
        <p:txBody>
          <a:bodyPr>
            <a:normAutofit fontScale="92500"/>
          </a:bodyPr>
          <a:lstStyle/>
          <a:p>
            <a:pPr marL="0" indent="0">
              <a:buNone/>
            </a:pPr>
            <a:r>
              <a:rPr lang="en-US" dirty="0"/>
              <a:t>In what way can testing be part of Quality Assurance? </a:t>
            </a:r>
            <a:r>
              <a:rPr lang="en-US" dirty="0" smtClean="0"/>
              <a:t/>
            </a:r>
            <a:br>
              <a:rPr lang="en-US" dirty="0" smtClean="0"/>
            </a:br>
            <a:endParaRPr lang="de-DE" dirty="0"/>
          </a:p>
          <a:p>
            <a:pPr marL="457200" indent="-457200">
              <a:buFont typeface="+mj-lt"/>
              <a:buAutoNum type="alphaLcParenR"/>
            </a:pPr>
            <a:r>
              <a:rPr lang="en-US" dirty="0"/>
              <a:t>It ensures that requirements are detailed enough.</a:t>
            </a:r>
          </a:p>
          <a:p>
            <a:pPr marL="457200" indent="-457200">
              <a:buFont typeface="+mj-lt"/>
              <a:buAutoNum type="alphaLcParenR"/>
            </a:pPr>
            <a:r>
              <a:rPr lang="en-US" dirty="0" smtClean="0"/>
              <a:t>It </a:t>
            </a:r>
            <a:r>
              <a:rPr lang="en-US" dirty="0"/>
              <a:t>contributes to the achievement of quality in a variety of ways.</a:t>
            </a:r>
          </a:p>
          <a:p>
            <a:pPr marL="457200" indent="-457200">
              <a:buFont typeface="+mj-lt"/>
              <a:buAutoNum type="alphaLcParenR"/>
            </a:pPr>
            <a:r>
              <a:rPr lang="en-US" dirty="0" smtClean="0"/>
              <a:t>It </a:t>
            </a:r>
            <a:r>
              <a:rPr lang="en-US" dirty="0"/>
              <a:t>ensures that standards in the organization are followed.</a:t>
            </a:r>
          </a:p>
          <a:p>
            <a:pPr marL="457200" indent="-457200">
              <a:buFont typeface="+mj-lt"/>
              <a:buAutoNum type="alphaLcParenR"/>
            </a:pPr>
            <a:r>
              <a:rPr lang="en-US" dirty="0" smtClean="0"/>
              <a:t>It </a:t>
            </a:r>
            <a:r>
              <a:rPr lang="en-US" dirty="0"/>
              <a:t>measures the quality of software in terms of number of executed test cases.</a:t>
            </a:r>
            <a:endParaRPr lang="de-DE"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22850" y="3068960"/>
            <a:ext cx="408842" cy="261239"/>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Fundamentals of Testing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01 - </a:t>
            </a:r>
            <a:fld id="{6C6AE60A-B69C-4790-82F7-3882EDF23186}" type="slidenum">
              <a:rPr lang="en-US" smtClean="0"/>
              <a:pPr/>
              <a:t>8</a:t>
            </a:fld>
            <a:endParaRPr lang="en-US" dirty="0"/>
          </a:p>
        </p:txBody>
      </p:sp>
    </p:spTree>
    <p:extLst>
      <p:ext uri="{BB962C8B-B14F-4D97-AF65-F5344CB8AC3E}">
        <p14:creationId xmlns:p14="http://schemas.microsoft.com/office/powerpoint/2010/main" val="30882309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0929ED2-33D5-42F2-BD88-E1973DB11F7F}"/>
              </a:ext>
            </a:extLst>
          </p:cNvPr>
          <p:cNvSpPr>
            <a:spLocks noGrp="1"/>
          </p:cNvSpPr>
          <p:nvPr>
            <p:ph type="title"/>
          </p:nvPr>
        </p:nvSpPr>
        <p:spPr/>
        <p:txBody>
          <a:bodyPr>
            <a:normAutofit/>
          </a:bodyPr>
          <a:lstStyle/>
          <a:p>
            <a:pPr>
              <a:tabLst>
                <a:tab pos="8424863" algn="r"/>
              </a:tabLst>
            </a:pPr>
            <a:r>
              <a:rPr lang="en-US" sz="3600" dirty="0"/>
              <a:t>1. Fundamentals of Testing </a:t>
            </a:r>
            <a:r>
              <a:rPr lang="de-DE" sz="3600" dirty="0" smtClean="0"/>
              <a:t>	FL-1.4.2 A</a:t>
            </a:r>
            <a:endParaRPr lang="de-DE" sz="3600" dirty="0"/>
          </a:p>
        </p:txBody>
      </p:sp>
      <p:sp>
        <p:nvSpPr>
          <p:cNvPr id="3" name="Inhaltsplatzhalter 2">
            <a:extLst>
              <a:ext uri="{FF2B5EF4-FFF2-40B4-BE49-F238E27FC236}">
                <a16:creationId xmlns:a16="http://schemas.microsoft.com/office/drawing/2014/main" xmlns="" id="{65DD5977-5C46-4488-8A59-C2428EF38722}"/>
              </a:ext>
            </a:extLst>
          </p:cNvPr>
          <p:cNvSpPr>
            <a:spLocks noGrp="1"/>
          </p:cNvSpPr>
          <p:nvPr>
            <p:ph idx="1"/>
          </p:nvPr>
        </p:nvSpPr>
        <p:spPr/>
        <p:txBody>
          <a:bodyPr/>
          <a:lstStyle/>
          <a:p>
            <a:pPr marL="0" indent="0">
              <a:buNone/>
            </a:pPr>
            <a:r>
              <a:rPr lang="en-US" dirty="0"/>
              <a:t>Which of the following activities is part of the main activity "test analysis" in the test process</a:t>
            </a:r>
            <a:r>
              <a:rPr lang="en-US" dirty="0" smtClean="0"/>
              <a:t>?</a:t>
            </a:r>
            <a:endParaRPr lang="de-DE" dirty="0"/>
          </a:p>
          <a:p>
            <a:pPr marL="457200" indent="-457200">
              <a:buFont typeface="+mj-lt"/>
              <a:buAutoNum type="alphaLcParenR"/>
            </a:pPr>
            <a:r>
              <a:rPr lang="en-US" dirty="0"/>
              <a:t>Identifying any required infrastructure and tools.</a:t>
            </a:r>
          </a:p>
          <a:p>
            <a:pPr marL="457200" indent="-457200">
              <a:buFont typeface="+mj-lt"/>
              <a:buAutoNum type="alphaLcParenR"/>
            </a:pPr>
            <a:r>
              <a:rPr lang="en-US" dirty="0" smtClean="0"/>
              <a:t>Creating </a:t>
            </a:r>
            <a:r>
              <a:rPr lang="en-US" dirty="0"/>
              <a:t>test suites from test scripts.</a:t>
            </a:r>
          </a:p>
          <a:p>
            <a:pPr marL="457200" indent="-457200">
              <a:buFont typeface="+mj-lt"/>
              <a:buAutoNum type="alphaLcParenR"/>
            </a:pPr>
            <a:r>
              <a:rPr lang="en-US" dirty="0" smtClean="0"/>
              <a:t>Analyzing </a:t>
            </a:r>
            <a:r>
              <a:rPr lang="en-US" dirty="0"/>
              <a:t>lessons learned for process improvement.</a:t>
            </a:r>
          </a:p>
          <a:p>
            <a:pPr marL="457200" indent="-457200">
              <a:buFont typeface="+mj-lt"/>
              <a:buAutoNum type="alphaLcParenR"/>
            </a:pPr>
            <a:r>
              <a:rPr lang="en-US" dirty="0" smtClean="0"/>
              <a:t>Evaluating </a:t>
            </a:r>
            <a:r>
              <a:rPr lang="en-US" dirty="0"/>
              <a:t>the test basis for testability.</a:t>
            </a:r>
            <a:endParaRPr lang="de-DE"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08439" y="4653136"/>
            <a:ext cx="408842" cy="261239"/>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Fundamentals of Testing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01 - </a:t>
            </a:r>
            <a:fld id="{6C6AE60A-B69C-4790-82F7-3882EDF23186}" type="slidenum">
              <a:rPr lang="en-US" smtClean="0"/>
              <a:pPr/>
              <a:t>9</a:t>
            </a:fld>
            <a:endParaRPr lang="en-US" dirty="0"/>
          </a:p>
        </p:txBody>
      </p:sp>
    </p:spTree>
    <p:extLst>
      <p:ext uri="{BB962C8B-B14F-4D97-AF65-F5344CB8AC3E}">
        <p14:creationId xmlns:p14="http://schemas.microsoft.com/office/powerpoint/2010/main" val="3050992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txDef>
      <a:spPr>
        <a:noFill/>
      </a:spPr>
      <a:bodyPr wrap="none" rtlCol="0">
        <a:spAutoFit/>
      </a:bodyPr>
      <a:lstStyle>
        <a:defPPr>
          <a:defRPr sz="2800" dirty="0" smtClean="0">
            <a:latin typeface="Arial" panose="020B0604020202020204" pitchFamily="34" charset="0"/>
            <a:cs typeface="Arial" panose="020B0604020202020204" pitchFamily="34" charset="0"/>
          </a:defRPr>
        </a:defPPr>
      </a:lstStyle>
    </a:txDef>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2142</Words>
  <Application>Microsoft Office PowerPoint</Application>
  <PresentationFormat>Bildschirmpräsentation (4:3)</PresentationFormat>
  <Paragraphs>518</Paragraphs>
  <Slides>26</Slides>
  <Notes>24</Notes>
  <HiddenSlides>0</HiddenSlides>
  <MMClips>0</MMClips>
  <ScaleCrop>false</ScaleCrop>
  <HeadingPairs>
    <vt:vector size="4" baseType="variant">
      <vt:variant>
        <vt:lpstr>Design</vt:lpstr>
      </vt:variant>
      <vt:variant>
        <vt:i4>1</vt:i4>
      </vt:variant>
      <vt:variant>
        <vt:lpstr>Folientitel</vt:lpstr>
      </vt:variant>
      <vt:variant>
        <vt:i4>26</vt:i4>
      </vt:variant>
    </vt:vector>
  </HeadingPairs>
  <TitlesOfParts>
    <vt:vector size="27" baseType="lpstr">
      <vt:lpstr>Larissa-Design</vt:lpstr>
      <vt:lpstr>Software Testing  Foundation Level</vt:lpstr>
      <vt:lpstr>Disclaimer</vt:lpstr>
      <vt:lpstr>1. Fundamentals of Testing FL-1.x A</vt:lpstr>
      <vt:lpstr>1. Fundamentals of Testing FL-1.1.1 A</vt:lpstr>
      <vt:lpstr>1. Fundamentals of Testing FL-1.1.2 A</vt:lpstr>
      <vt:lpstr>1. Fundamentals of Testing FL-1.2.3 A</vt:lpstr>
      <vt:lpstr>1. Fundamentals of Testing  FL-1.3.1 A</vt:lpstr>
      <vt:lpstr>1. Fundamentals of Testing  FL-1.2.2 A</vt:lpstr>
      <vt:lpstr>1. Fundamentals of Testing  FL-1.4.2 A</vt:lpstr>
      <vt:lpstr>1. Fundamentals of Testing  FL-1.4.3 A</vt:lpstr>
      <vt:lpstr>1. Fundamentals of Testing  FL-Keywords B</vt:lpstr>
      <vt:lpstr>1. Fundamentals of Testing FL-1.1.1 B</vt:lpstr>
      <vt:lpstr>1. Fundamentals of Testing  FL-1.2.3 B</vt:lpstr>
      <vt:lpstr>1. Fundamentals of Testing  FL-1.2.4 B</vt:lpstr>
      <vt:lpstr>1. Fundamentals of Testing FL-1.3.1 B</vt:lpstr>
      <vt:lpstr>1. Fundamentals of Testing  FL-1.4.2 B</vt:lpstr>
      <vt:lpstr>1. Fundamentals of Testing  FL-1.4.4 B</vt:lpstr>
      <vt:lpstr>1. Fundamentals of Testing  FL-1.5.2 B</vt:lpstr>
      <vt:lpstr>1. Fundamentals of Testing Keywords C</vt:lpstr>
      <vt:lpstr>1. Fundamentals of Testing  FL-1.1.1 C</vt:lpstr>
      <vt:lpstr>1. Fundamentals of Testing  FL-1.2.4 C</vt:lpstr>
      <vt:lpstr>1. Fundamentals of Testing  FL-1.3.1 C</vt:lpstr>
      <vt:lpstr>1. Fundamentals of Testing  FL-1.5.2 C</vt:lpstr>
      <vt:lpstr>1. Fundamentals of Testing  FL-1.4.4 C</vt:lpstr>
      <vt:lpstr>1. Fundamentals of Testing  FL-1.2.1 C</vt:lpstr>
      <vt:lpstr>1. Fundamentals of Testing  FL-1.4.2 C</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Uwe Gühl</dc:creator>
  <cp:lastModifiedBy>Uwe</cp:lastModifiedBy>
  <cp:revision>268</cp:revision>
  <cp:lastPrinted>2016-01-22T05:47:29Z</cp:lastPrinted>
  <dcterms:created xsi:type="dcterms:W3CDTF">2016-01-15T03:23:03Z</dcterms:created>
  <dcterms:modified xsi:type="dcterms:W3CDTF">2020-03-16T04:18:45Z</dcterms:modified>
</cp:coreProperties>
</file>