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394" r:id="rId3"/>
    <p:sldId id="379" r:id="rId4"/>
    <p:sldId id="380" r:id="rId5"/>
    <p:sldId id="381" r:id="rId6"/>
    <p:sldId id="382" r:id="rId7"/>
    <p:sldId id="383" r:id="rId8"/>
    <p:sldId id="384" r:id="rId9"/>
    <p:sldId id="385" r:id="rId10"/>
    <p:sldId id="386" r:id="rId11"/>
    <p:sldId id="387" r:id="rId12"/>
    <p:sldId id="388" r:id="rId13"/>
    <p:sldId id="389" r:id="rId14"/>
    <p:sldId id="390" r:id="rId15"/>
    <p:sldId id="391" r:id="rId16"/>
    <p:sldId id="392" r:id="rId17"/>
    <p:sldId id="393" r:id="rId18"/>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FF99"/>
    <a:srgbClr val="FF9999"/>
    <a:srgbClr val="385D8A"/>
    <a:srgbClr val="FFD18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77704" autoAdjust="0"/>
  </p:normalViewPr>
  <p:slideViewPr>
    <p:cSldViewPr>
      <p:cViewPr varScale="1">
        <p:scale>
          <a:sx n="57" d="100"/>
          <a:sy n="57" d="100"/>
        </p:scale>
        <p:origin x="-1662" y="-78"/>
      </p:cViewPr>
      <p:guideLst>
        <p:guide orient="horz" pos="2160"/>
        <p:guide pos="2880"/>
      </p:guideLst>
    </p:cSldViewPr>
  </p:slideViewPr>
  <p:notesTextViewPr>
    <p:cViewPr>
      <p:scale>
        <a:sx n="100" d="100"/>
        <a:sy n="100" d="100"/>
      </p:scale>
      <p:origin x="0" y="0"/>
    </p:cViewPr>
  </p:notesTextViewPr>
  <p:sorterViewPr>
    <p:cViewPr>
      <p:scale>
        <a:sx n="20" d="100"/>
        <a:sy n="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E1D99F-A720-4A87-8F8B-FD9637942DD7}" type="datetimeFigureOut">
              <a:rPr lang="de-DE" smtClean="0"/>
              <a:t>16.03.2020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A6938-F0B6-4DD8-9FF0-174F12E7D97F}" type="slidenum">
              <a:rPr lang="de-DE" smtClean="0"/>
              <a:t>‹Nr.›</a:t>
            </a:fld>
            <a:endParaRPr lang="de-DE" dirty="0"/>
          </a:p>
        </p:txBody>
      </p:sp>
    </p:spTree>
    <p:extLst>
      <p:ext uri="{BB962C8B-B14F-4D97-AF65-F5344CB8AC3E}">
        <p14:creationId xmlns:p14="http://schemas.microsoft.com/office/powerpoint/2010/main" val="1446001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9 	c 	FL-2.3.2 	K1</a:t>
            </a:r>
            <a:r>
              <a:rPr lang="de-DE" sz="1600" b="0" i="0" u="none" strike="noStrike" kern="1200" baseline="0" dirty="0" smtClean="0">
                <a:solidFill>
                  <a:schemeClr val="tx1"/>
                </a:solidFill>
                <a:latin typeface="Arial" charset="0"/>
                <a:ea typeface="+mn-ea"/>
                <a:cs typeface="+mn-cs"/>
              </a:rPr>
              <a:t>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Relevant for integration testing (syllabus chapter 2.2.2). </a:t>
            </a:r>
          </a:p>
          <a:p>
            <a:r>
              <a:rPr lang="en-US" sz="1600" b="0" i="0" u="none" strike="noStrike" kern="1200" baseline="0" dirty="0" smtClean="0">
                <a:solidFill>
                  <a:schemeClr val="tx1"/>
                </a:solidFill>
                <a:latin typeface="Arial" charset="0"/>
                <a:ea typeface="+mn-ea"/>
                <a:cs typeface="+mn-cs"/>
              </a:rPr>
              <a:t>b) Is not correct: Relevant for component testing (syllabus chapter 2.2.1). </a:t>
            </a:r>
          </a:p>
          <a:p>
            <a:r>
              <a:rPr lang="en-US" sz="1600" b="0" i="0" u="none" strike="noStrike" kern="1200" baseline="0" dirty="0" smtClean="0">
                <a:solidFill>
                  <a:schemeClr val="tx1"/>
                </a:solidFill>
                <a:latin typeface="Arial" charset="0"/>
                <a:ea typeface="+mn-ea"/>
                <a:cs typeface="+mn-cs"/>
              </a:rPr>
              <a:t>c) Is correct: syllabus chapter 2.3.5: For acceptance testing, tests are designed to cover all supported financial data file structures and value ranges for bank-to-bank transfers. </a:t>
            </a:r>
          </a:p>
          <a:p>
            <a:r>
              <a:rPr lang="en-US" sz="1600" b="0" i="0" u="none" strike="noStrike" kern="1200" baseline="0" dirty="0" smtClean="0">
                <a:solidFill>
                  <a:schemeClr val="tx1"/>
                </a:solidFill>
                <a:latin typeface="Arial" charset="0"/>
                <a:ea typeface="+mn-ea"/>
                <a:cs typeface="+mn-cs"/>
              </a:rPr>
              <a:t>d) Is not correct: Relevant for system testing (syllabus chapter 2.2.3).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13 	a 	FL-2.4.2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Correct: Impact analysis may be used to identify those areas of the system that will be affected by the fix, and so the extent of the impact (e.g. necessary regression testing) can be used when deciding if the change is worthwhile, as per syllabus (2.4.2). </a:t>
            </a:r>
          </a:p>
          <a:p>
            <a:r>
              <a:rPr lang="en-US" sz="1600" b="0" i="0" u="none" strike="noStrike" kern="1200" baseline="0" dirty="0" smtClean="0">
                <a:solidFill>
                  <a:schemeClr val="tx1"/>
                </a:solidFill>
                <a:latin typeface="Arial" charset="0"/>
                <a:ea typeface="+mn-ea"/>
                <a:cs typeface="+mn-cs"/>
              </a:rPr>
              <a:t>b) Is not correct: Although testing migrated data is part of maintenance testing (see conversion testing), impact analysis does not identify how this is done. </a:t>
            </a:r>
          </a:p>
          <a:p>
            <a:r>
              <a:rPr lang="en-US" sz="1600" b="0" i="0" u="none" strike="noStrike" kern="1200" baseline="0" dirty="0" smtClean="0">
                <a:solidFill>
                  <a:schemeClr val="tx1"/>
                </a:solidFill>
                <a:latin typeface="Arial" charset="0"/>
                <a:ea typeface="+mn-ea"/>
                <a:cs typeface="+mn-cs"/>
              </a:rPr>
              <a:t>c) Is not correct: Impact analysis shows which parts of a system are affected by a change, so it can show the difference between different hot fixes in terms of the impact on the system, however it does not give any indication of the value of the changes to the user. </a:t>
            </a:r>
          </a:p>
          <a:p>
            <a:r>
              <a:rPr lang="en-US" sz="1600" b="0" i="0" u="none" strike="noStrike" kern="1200" baseline="0" dirty="0" smtClean="0">
                <a:solidFill>
                  <a:schemeClr val="tx1"/>
                </a:solidFill>
                <a:latin typeface="Arial" charset="0"/>
                <a:ea typeface="+mn-ea"/>
                <a:cs typeface="+mn-cs"/>
              </a:rPr>
              <a:t>d) Is not correct: Impact analysis shows which parts of a system are affected by a change, it cannot provide an indication of the effectiveness of test cases.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12</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9 	c 	FL-2.3.2 	K1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Relevant for integration testing (syllabus chapter 2.2.2). </a:t>
            </a:r>
          </a:p>
          <a:p>
            <a:r>
              <a:rPr lang="en-US" sz="1600" b="0" i="0" u="none" strike="noStrike" kern="1200" baseline="0" dirty="0" smtClean="0">
                <a:solidFill>
                  <a:schemeClr val="tx1"/>
                </a:solidFill>
                <a:latin typeface="Arial" charset="0"/>
                <a:ea typeface="+mn-ea"/>
                <a:cs typeface="+mn-cs"/>
              </a:rPr>
              <a:t>b) Is not correct: Relevant for component testing (syllabus chapter 2.2.1). </a:t>
            </a:r>
          </a:p>
          <a:p>
            <a:r>
              <a:rPr lang="en-US" sz="1600" b="0" i="0" u="none" strike="noStrike" kern="1200" baseline="0" dirty="0" smtClean="0">
                <a:solidFill>
                  <a:schemeClr val="tx1"/>
                </a:solidFill>
                <a:latin typeface="Arial" charset="0"/>
                <a:ea typeface="+mn-ea"/>
                <a:cs typeface="+mn-cs"/>
              </a:rPr>
              <a:t>c) Is correct: syllabus chapter 2.3.5: For acceptance testing, tests are designed to cover all supported financial data file structures and value ranges for bank-to-bank transfers. </a:t>
            </a:r>
          </a:p>
          <a:p>
            <a:r>
              <a:rPr lang="en-US" sz="1600" b="0" i="0" u="none" strike="noStrike" kern="1200" baseline="0" dirty="0" smtClean="0">
                <a:solidFill>
                  <a:schemeClr val="tx1"/>
                </a:solidFill>
                <a:latin typeface="Arial" charset="0"/>
                <a:ea typeface="+mn-ea"/>
                <a:cs typeface="+mn-cs"/>
              </a:rPr>
              <a:t>d) Is not correct: Relevant for system testing (syllabus chapter 2.2.3).</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13</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10 	b 	FL-2.2.1 	K2 	1</a:t>
            </a: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System testing does not test interfaces between components and interactions between different parts of the system; this is a target of integration tests (syllabus chapter 2.2.2). </a:t>
            </a:r>
          </a:p>
          <a:p>
            <a:r>
              <a:rPr lang="en-US" sz="1600" b="0" i="0" u="none" strike="noStrike" kern="1200" baseline="0" dirty="0" smtClean="0">
                <a:solidFill>
                  <a:schemeClr val="tx1"/>
                </a:solidFill>
                <a:latin typeface="Arial" charset="0"/>
                <a:ea typeface="+mn-ea"/>
                <a:cs typeface="+mn-cs"/>
              </a:rPr>
              <a:t>b) Is correct: Syllabus 2.2.1: Examples of work products that can be used as a test basis for component testing include detailed design, code, data model, component specifications. Syllabus 2.2.3: Examples of work products for system testing include system and software requirement specifications (functional and non-functional) use cases. </a:t>
            </a:r>
          </a:p>
          <a:p>
            <a:r>
              <a:rPr lang="en-US" sz="1600" b="0" i="0" u="none" strike="noStrike" kern="1200" baseline="0" dirty="0" smtClean="0">
                <a:solidFill>
                  <a:schemeClr val="tx1"/>
                </a:solidFill>
                <a:latin typeface="Arial" charset="0"/>
                <a:ea typeface="+mn-ea"/>
                <a:cs typeface="+mn-cs"/>
              </a:rPr>
              <a:t>c) Is not correct: Component testing does not ONLY focus on functional characteristics. </a:t>
            </a:r>
          </a:p>
          <a:p>
            <a:r>
              <a:rPr lang="en-US" sz="1600" b="0" i="0" u="none" strike="noStrike" kern="1200" baseline="0" dirty="0" smtClean="0">
                <a:solidFill>
                  <a:schemeClr val="tx1"/>
                </a:solidFill>
                <a:latin typeface="Arial" charset="0"/>
                <a:ea typeface="+mn-ea"/>
                <a:cs typeface="+mn-cs"/>
              </a:rPr>
              <a:t>d) Is not correct: Component tests are also executed by developers, whereas system testing typically is the responsibility of testers (syllabus chapter 2.2).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11 	c 	FL-2.3.3 	K2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Regression testing does not check successful implementation of corrections and confirmation testing does not check for side effects (syllabus chapter 2.4).</a:t>
            </a:r>
          </a:p>
          <a:p>
            <a:r>
              <a:rPr lang="en-US" sz="1600" b="0" i="0" u="none" strike="noStrike" kern="1200" baseline="0" dirty="0" smtClean="0">
                <a:solidFill>
                  <a:schemeClr val="tx1"/>
                </a:solidFill>
                <a:latin typeface="Arial" charset="0"/>
                <a:ea typeface="+mn-ea"/>
                <a:cs typeface="+mn-cs"/>
              </a:rPr>
              <a:t>b) Is not correct: The statement about confirmation testing should be about regression testing (syllabus chapter 2.4). </a:t>
            </a:r>
          </a:p>
          <a:p>
            <a:r>
              <a:rPr lang="de-DE" sz="1600" b="0" i="0" u="none" strike="noStrike" kern="1200" baseline="0" dirty="0" smtClean="0">
                <a:solidFill>
                  <a:schemeClr val="tx1"/>
                </a:solidFill>
                <a:latin typeface="Arial" charset="0"/>
                <a:ea typeface="+mn-ea"/>
                <a:cs typeface="+mn-cs"/>
              </a:rPr>
              <a:t>c) </a:t>
            </a:r>
            <a:r>
              <a:rPr lang="en-US" sz="1600" b="0" i="0" u="none" strike="noStrike" kern="1200" baseline="0" noProof="0" dirty="0" smtClean="0">
                <a:solidFill>
                  <a:schemeClr val="tx1"/>
                </a:solidFill>
                <a:latin typeface="Arial" charset="0"/>
                <a:ea typeface="+mn-ea"/>
                <a:cs typeface="+mn-cs"/>
              </a:rPr>
              <a:t>Is correct: Syllabus chapter 2.3.4.</a:t>
            </a:r>
          </a:p>
          <a:p>
            <a:r>
              <a:rPr lang="en-US" sz="1600" b="0" i="0" u="none" strike="noStrike" kern="1200" baseline="0" dirty="0" smtClean="0">
                <a:solidFill>
                  <a:schemeClr val="tx1"/>
                </a:solidFill>
                <a:latin typeface="Arial" charset="0"/>
                <a:ea typeface="+mn-ea"/>
                <a:cs typeface="+mn-cs"/>
              </a:rPr>
              <a:t>d) Is not correct: Testing new functionality is not regression testing (syllabus chapter 2.4).</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12 	a 	FL-2.1.1 	K2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Syllabus chapter 2.1.1: incremental development involves establishing requirements, designing, building, and testing a system in pieces.</a:t>
            </a:r>
          </a:p>
          <a:p>
            <a:r>
              <a:rPr lang="en-US" sz="1600" b="0" i="0" u="none" strike="noStrike" kern="1200" baseline="0" dirty="0" smtClean="0">
                <a:solidFill>
                  <a:schemeClr val="tx1"/>
                </a:solidFill>
                <a:latin typeface="Arial" charset="0"/>
                <a:ea typeface="+mn-ea"/>
                <a:cs typeface="+mn-cs"/>
              </a:rPr>
              <a:t>b) Is not correct: This is a sequential model (syllabus chapter 2.1.1).</a:t>
            </a:r>
          </a:p>
          <a:p>
            <a:r>
              <a:rPr lang="en-US" sz="1600" b="0" i="0" u="none" strike="noStrike" kern="1200" baseline="0" dirty="0" smtClean="0">
                <a:solidFill>
                  <a:schemeClr val="tx1"/>
                </a:solidFill>
                <a:latin typeface="Arial" charset="0"/>
                <a:ea typeface="+mn-ea"/>
                <a:cs typeface="+mn-cs"/>
              </a:rPr>
              <a:t>c) Is not correct: This describes the waterfall model (syllabus chapter 2.1.1).</a:t>
            </a:r>
          </a:p>
          <a:p>
            <a:r>
              <a:rPr lang="en-US" sz="1600" b="0" i="0" u="none" strike="noStrike" kern="1200" baseline="0" dirty="0" smtClean="0">
                <a:solidFill>
                  <a:schemeClr val="tx1"/>
                </a:solidFill>
                <a:latin typeface="Arial" charset="0"/>
                <a:ea typeface="+mn-ea"/>
                <a:cs typeface="+mn-cs"/>
              </a:rPr>
              <a:t>d) Is not correct: Testing alone is not an increment/additional step in the development (syllabus chapter 2.1.1).</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13 	a 	FL-2.4.1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This is maintainability testing, not maintenance testing. </a:t>
            </a:r>
          </a:p>
          <a:p>
            <a:r>
              <a:rPr lang="en-US" sz="1600" b="0" i="0" u="none" strike="noStrike" kern="1200" baseline="0" dirty="0" smtClean="0">
                <a:solidFill>
                  <a:schemeClr val="tx1"/>
                </a:solidFill>
                <a:latin typeface="Arial" charset="0"/>
                <a:ea typeface="+mn-ea"/>
                <a:cs typeface="+mn-cs"/>
              </a:rPr>
              <a:t>b) Is not correct: This is a trigger for maintenance testing, see the syllabus chapter 2.4.1: Operational tests of the new environment as well as of the changed software.</a:t>
            </a:r>
          </a:p>
          <a:p>
            <a:r>
              <a:rPr lang="en-US" sz="1600" b="0" i="0" u="none" strike="noStrike" kern="1200" baseline="0" dirty="0" smtClean="0">
                <a:solidFill>
                  <a:schemeClr val="tx1"/>
                </a:solidFill>
                <a:latin typeface="Arial" charset="0"/>
                <a:ea typeface="+mn-ea"/>
                <a:cs typeface="+mn-cs"/>
              </a:rPr>
              <a:t>c) Is not correct: This is the trigger for maintenance testing, see the syllabus chapter 2.4.1: testing restore/retrieve procedures after archiving for long retention periods.</a:t>
            </a:r>
          </a:p>
          <a:p>
            <a:r>
              <a:rPr lang="en-US" sz="1600" b="0" i="0" u="none" strike="noStrike" kern="1200" baseline="0" dirty="0" smtClean="0">
                <a:solidFill>
                  <a:schemeClr val="tx1"/>
                </a:solidFill>
                <a:latin typeface="Arial" charset="0"/>
                <a:ea typeface="+mn-ea"/>
                <a:cs typeface="+mn-cs"/>
              </a:rPr>
              <a:t>d) Is not correct: This is the trigger for maintenance testing, see the syllabus chapter 2.4.1: Reactive modification of a delivered software product to correct emergency defects that have caused actual failures.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10 	b 	FL-2.2.1 	K2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System testing does not test interfaces between components and interactions between different parts of the system; this is a target of integration tests (syllabus chapter 2.2.2). </a:t>
            </a:r>
          </a:p>
          <a:p>
            <a:r>
              <a:rPr lang="en-US" sz="1600" b="0" i="0" u="none" strike="noStrike" kern="1200" baseline="0" dirty="0" smtClean="0">
                <a:solidFill>
                  <a:schemeClr val="tx1"/>
                </a:solidFill>
                <a:latin typeface="Arial" charset="0"/>
                <a:ea typeface="+mn-ea"/>
                <a:cs typeface="+mn-cs"/>
              </a:rPr>
              <a:t>b) Is correct: Syllabus 2.2.1: Examples of work products that can be used as a test basis for component testing include detailed design, code, data model, component specifications. Syllabus 2.2.3: Examples of work products for system testing include system and software requirement specifications (functional and non-functional) use cases. </a:t>
            </a:r>
          </a:p>
          <a:p>
            <a:r>
              <a:rPr lang="en-US" sz="1600" b="0" i="0" u="none" strike="noStrike" kern="1200" baseline="0" dirty="0" smtClean="0">
                <a:solidFill>
                  <a:schemeClr val="tx1"/>
                </a:solidFill>
                <a:latin typeface="Arial" charset="0"/>
                <a:ea typeface="+mn-ea"/>
                <a:cs typeface="+mn-cs"/>
              </a:rPr>
              <a:t>c) Is not correct: Component testing does not ONLY focus on functional characteristics. </a:t>
            </a:r>
          </a:p>
          <a:p>
            <a:r>
              <a:rPr lang="en-US" sz="1600" b="0" i="0" u="none" strike="noStrike" kern="1200" baseline="0" dirty="0" smtClean="0">
                <a:solidFill>
                  <a:schemeClr val="tx1"/>
                </a:solidFill>
                <a:latin typeface="Arial" charset="0"/>
                <a:ea typeface="+mn-ea"/>
                <a:cs typeface="+mn-cs"/>
              </a:rPr>
              <a:t>d) Is not correct: Component tests are also executed by developers, whereas system testing typically is the responsibility of testers (syllabus chapter 2.2).</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4</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11 	c 	FL-2.3.3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Regression testing does not check successful implementation of corrections and confirmation testing does not check for side effects (syllabus chapter 2.4). </a:t>
            </a:r>
          </a:p>
          <a:p>
            <a:r>
              <a:rPr lang="en-US" sz="1600" b="0" i="0" u="none" strike="noStrike" kern="1200" baseline="0" dirty="0" smtClean="0">
                <a:solidFill>
                  <a:schemeClr val="tx1"/>
                </a:solidFill>
                <a:latin typeface="Arial" charset="0"/>
                <a:ea typeface="+mn-ea"/>
                <a:cs typeface="+mn-cs"/>
              </a:rPr>
              <a:t>b) Is not correct: The statement about confirmation testing should be about regression testing (syllabus chapter 2.4). </a:t>
            </a:r>
          </a:p>
          <a:p>
            <a:r>
              <a:rPr lang="de-DE" sz="1600" b="0" i="0" u="none" strike="noStrike" kern="1200" baseline="0" dirty="0" smtClean="0">
                <a:solidFill>
                  <a:schemeClr val="tx1"/>
                </a:solidFill>
                <a:latin typeface="Arial" charset="0"/>
                <a:ea typeface="+mn-ea"/>
                <a:cs typeface="+mn-cs"/>
              </a:rPr>
              <a:t>c) </a:t>
            </a:r>
            <a:r>
              <a:rPr lang="en-US" sz="1600" b="0" i="0" u="none" strike="noStrike" kern="1200" baseline="0" noProof="0" dirty="0" smtClean="0">
                <a:solidFill>
                  <a:schemeClr val="tx1"/>
                </a:solidFill>
                <a:latin typeface="Arial" charset="0"/>
                <a:ea typeface="+mn-ea"/>
                <a:cs typeface="+mn-cs"/>
              </a:rPr>
              <a:t>Is correct: Syllabus chapter 2.3.4</a:t>
            </a:r>
            <a:r>
              <a:rPr lang="de-DE" sz="1600" b="0" i="0" u="none" strike="noStrike" kern="1200" baseline="0" dirty="0" smtClean="0">
                <a:solidFill>
                  <a:schemeClr val="tx1"/>
                </a:solidFill>
                <a:latin typeface="Arial" charset="0"/>
                <a:ea typeface="+mn-ea"/>
                <a:cs typeface="+mn-cs"/>
              </a:rPr>
              <a:t>. </a:t>
            </a:r>
          </a:p>
          <a:p>
            <a:r>
              <a:rPr lang="en-US" sz="1600" b="0" i="0" u="none" strike="noStrike" kern="1200" baseline="0" dirty="0" smtClean="0">
                <a:solidFill>
                  <a:schemeClr val="tx1"/>
                </a:solidFill>
                <a:latin typeface="Arial" charset="0"/>
                <a:ea typeface="+mn-ea"/>
                <a:cs typeface="+mn-cs"/>
              </a:rPr>
              <a:t>d) Is not correct: Testing new functionality is not regression testing (syllabus chapter 2.4).</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5</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12 	a 	FL-2.1.1 	K2</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Syllabus chapter 2.1.1: incremental development involves establishing requirements, designing, building, and testing a system in pieces. </a:t>
            </a:r>
          </a:p>
          <a:p>
            <a:r>
              <a:rPr lang="en-US" sz="1600" b="0" i="0" u="none" strike="noStrike" kern="1200" baseline="0" dirty="0" smtClean="0">
                <a:solidFill>
                  <a:schemeClr val="tx1"/>
                </a:solidFill>
                <a:latin typeface="Arial" charset="0"/>
                <a:ea typeface="+mn-ea"/>
                <a:cs typeface="+mn-cs"/>
              </a:rPr>
              <a:t>b) Is not correct: This is a sequential model (syllabus chapter 2.1.1). </a:t>
            </a:r>
          </a:p>
          <a:p>
            <a:r>
              <a:rPr lang="en-US" sz="1600" b="0" i="0" u="none" strike="noStrike" kern="1200" baseline="0" dirty="0" smtClean="0">
                <a:solidFill>
                  <a:schemeClr val="tx1"/>
                </a:solidFill>
                <a:latin typeface="Arial" charset="0"/>
                <a:ea typeface="+mn-ea"/>
                <a:cs typeface="+mn-cs"/>
              </a:rPr>
              <a:t>c) Is not correct: This describes the waterfall model (syllabus chapter 2.1.1). </a:t>
            </a:r>
          </a:p>
          <a:p>
            <a:r>
              <a:rPr lang="en-US" sz="1600" b="0" i="0" u="none" strike="noStrike" kern="1200" baseline="0" dirty="0" smtClean="0">
                <a:solidFill>
                  <a:schemeClr val="tx1"/>
                </a:solidFill>
                <a:latin typeface="Arial" charset="0"/>
                <a:ea typeface="+mn-ea"/>
                <a:cs typeface="+mn-cs"/>
              </a:rPr>
              <a:t>d) Is not correct: Testing alone is not an increment/additional step in the development (syllabus chapter 2.1.1). </a:t>
            </a:r>
          </a:p>
          <a:p>
            <a:r>
              <a:rPr lang="de-DE" sz="1600" b="0" i="0" u="none" strike="noStrike" kern="1200" baseline="0" dirty="0" smtClean="0">
                <a:solidFill>
                  <a:schemeClr val="tx1"/>
                </a:solidFill>
                <a:latin typeface="Arial" charset="0"/>
                <a:ea typeface="+mn-ea"/>
                <a:cs typeface="+mn-cs"/>
              </a:rPr>
              <a:t>	</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6</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13 	a 	FL-2.4.1 	K2</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correct: This is maintainability testing, not maintenance testing. </a:t>
            </a:r>
          </a:p>
          <a:p>
            <a:r>
              <a:rPr lang="en-US" sz="1600" b="0" i="0" u="none" strike="noStrike" kern="1200" baseline="0" dirty="0" smtClean="0">
                <a:solidFill>
                  <a:schemeClr val="tx1"/>
                </a:solidFill>
                <a:latin typeface="Arial" charset="0"/>
                <a:ea typeface="+mn-ea"/>
                <a:cs typeface="+mn-cs"/>
              </a:rPr>
              <a:t>b) Is not correct: This is a trigger for maintenance testing, see the syllabus chapter 2.4.1: Operational tests of the new environment as well as of the changed software.</a:t>
            </a:r>
          </a:p>
          <a:p>
            <a:r>
              <a:rPr lang="en-US" sz="1600" b="0" i="0" u="none" strike="noStrike" kern="1200" baseline="0" dirty="0" smtClean="0">
                <a:solidFill>
                  <a:schemeClr val="tx1"/>
                </a:solidFill>
                <a:latin typeface="Arial" charset="0"/>
                <a:ea typeface="+mn-ea"/>
                <a:cs typeface="+mn-cs"/>
              </a:rPr>
              <a:t>c) Is not correct: This is the trigger for maintenance testing, see the syllabus chapter 2.4.1: testing restore/retrieve procedures after archiving for long retention periods.</a:t>
            </a:r>
          </a:p>
          <a:p>
            <a:r>
              <a:rPr lang="en-US" sz="1600" b="0" i="0" u="none" strike="noStrike" kern="1200" baseline="0" dirty="0" smtClean="0">
                <a:solidFill>
                  <a:schemeClr val="tx1"/>
                </a:solidFill>
                <a:latin typeface="Arial" charset="0"/>
                <a:ea typeface="+mn-ea"/>
                <a:cs typeface="+mn-cs"/>
              </a:rPr>
              <a:t>d) Is not correct: This is the trigger for maintenance testing, see the syllabus chapter 2.4.1: Reactive modification of a delivered software product to correct emergency defects that have caused actual failures.</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7</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nn-NO" sz="1600" b="0" i="0" u="none" strike="noStrike" kern="1200" baseline="0" dirty="0" smtClean="0">
                <a:solidFill>
                  <a:schemeClr val="tx1"/>
                </a:solidFill>
                <a:latin typeface="Arial" charset="0"/>
                <a:ea typeface="+mn-ea"/>
                <a:cs typeface="+mn-cs"/>
              </a:rPr>
              <a:t>9 	d 	FL-2.1.1 	K2 	1</a:t>
            </a:r>
            <a:endParaRPr lang="de-DE" sz="1600" b="0" i="0" u="none" strike="noStrike" kern="1200" baseline="0" dirty="0" smtClean="0">
              <a:solidFill>
                <a:schemeClr val="tx1"/>
              </a:solidFill>
              <a:latin typeface="Arial" charset="0"/>
              <a:ea typeface="+mn-ea"/>
              <a:cs typeface="+mn-cs"/>
            </a:endParaRPr>
          </a:p>
          <a:p>
            <a:endParaRPr lang="en-US" sz="1600" b="0" i="0" u="none" strike="noStrike" kern="1200" baseline="0" noProof="0" dirty="0" smtClean="0">
              <a:solidFill>
                <a:schemeClr val="tx1"/>
              </a:solidFill>
              <a:latin typeface="Arial" charset="0"/>
              <a:ea typeface="+mn-ea"/>
              <a:cs typeface="+mn-cs"/>
            </a:endParaRPr>
          </a:p>
          <a:p>
            <a:r>
              <a:rPr lang="en-US" sz="1600" b="0" i="0" u="none" strike="noStrike" kern="1200" baseline="0" noProof="0" dirty="0" smtClean="0">
                <a:solidFill>
                  <a:schemeClr val="tx1"/>
                </a:solidFill>
                <a:latin typeface="Arial" charset="0"/>
                <a:ea typeface="+mn-ea"/>
                <a:cs typeface="+mn-cs"/>
              </a:rPr>
              <a:t>Considering each statement: </a:t>
            </a:r>
          </a:p>
          <a:p>
            <a:r>
              <a:rPr lang="en-US" sz="1600" b="0" i="0" u="none" strike="noStrike" kern="1200" baseline="0" dirty="0" smtClean="0">
                <a:solidFill>
                  <a:schemeClr val="tx1"/>
                </a:solidFill>
                <a:latin typeface="Arial" charset="0"/>
                <a:ea typeface="+mn-ea"/>
                <a:cs typeface="+mn-cs"/>
              </a:rPr>
              <a:t>1. Each development activity should have a corresponding testing activity. TRUE – as described in the syllabus (2.1.1). </a:t>
            </a:r>
          </a:p>
          <a:p>
            <a:r>
              <a:rPr lang="en-US" sz="1600" b="0" i="0" u="none" strike="noStrike" kern="1200" baseline="0" dirty="0" smtClean="0">
                <a:solidFill>
                  <a:schemeClr val="tx1"/>
                </a:solidFill>
                <a:latin typeface="Arial" charset="0"/>
                <a:ea typeface="+mn-ea"/>
                <a:cs typeface="+mn-cs"/>
              </a:rPr>
              <a:t>2. Reviewing should start as soon as final versions of documents become available. FALSE – it should start as soon as drafts are available, as per syllabus (2.1.1). </a:t>
            </a:r>
          </a:p>
          <a:p>
            <a:r>
              <a:rPr lang="en-US" sz="1600" b="0" i="0" u="none" strike="noStrike" kern="1200" baseline="0" dirty="0" smtClean="0">
                <a:solidFill>
                  <a:schemeClr val="tx1"/>
                </a:solidFill>
                <a:latin typeface="Arial" charset="0"/>
                <a:ea typeface="+mn-ea"/>
                <a:cs typeface="+mn-cs"/>
              </a:rPr>
              <a:t>3. The design and implementation of tests should start during the corresponding development activity. FALSE – the analysis and design of tests should start during the corresponding development activity, not the implementation, as per syllabus (2.1.1). </a:t>
            </a:r>
          </a:p>
          <a:p>
            <a:r>
              <a:rPr lang="en-US" sz="1600" b="0" i="0" u="none" strike="noStrike" kern="1200" baseline="0" dirty="0" smtClean="0">
                <a:solidFill>
                  <a:schemeClr val="tx1"/>
                </a:solidFill>
                <a:latin typeface="Arial" charset="0"/>
                <a:ea typeface="+mn-ea"/>
                <a:cs typeface="+mn-cs"/>
              </a:rPr>
              <a:t>4. Testing activities should start in the early stages of the software development lifecycle. TRUE - as described in the syllabus (2.1.1).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D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8</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10 	a 	FL-2.2.1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Considering the scenario and the syllabus (2.2): </a:t>
            </a:r>
          </a:p>
          <a:p>
            <a:r>
              <a:rPr lang="en-US" sz="1600" b="0" i="0" u="none" strike="noStrike" kern="1200" baseline="0" dirty="0" smtClean="0">
                <a:solidFill>
                  <a:schemeClr val="tx1"/>
                </a:solidFill>
                <a:latin typeface="Arial" charset="0"/>
                <a:ea typeface="+mn-ea"/>
                <a:cs typeface="+mn-cs"/>
              </a:rPr>
              <a:t>1. ‘testing is based on interface specifications’ – the test basis for component integration testing includes interface specifications (along with communication protocol specification), while these are not included for any of the other test levels </a:t>
            </a:r>
          </a:p>
          <a:p>
            <a:r>
              <a:rPr lang="en-US" sz="1600" b="0" i="0" u="none" strike="noStrike" kern="1200" baseline="0" dirty="0" smtClean="0">
                <a:solidFill>
                  <a:schemeClr val="tx1"/>
                </a:solidFill>
                <a:latin typeface="Arial" charset="0"/>
                <a:ea typeface="+mn-ea"/>
                <a:cs typeface="+mn-cs"/>
              </a:rPr>
              <a:t>2. ‘testing is focused on finding failures in communication’ - failures in the communication between tested components is included as a typical failure for component integration testing, but failures in communication is not included for any of the other test levels </a:t>
            </a:r>
          </a:p>
          <a:p>
            <a:r>
              <a:rPr lang="en-US" sz="1600" b="0" i="0" u="none" strike="noStrike" kern="1200" baseline="0" dirty="0" smtClean="0">
                <a:solidFill>
                  <a:schemeClr val="tx1"/>
                </a:solidFill>
                <a:latin typeface="Arial" charset="0"/>
                <a:ea typeface="+mn-ea"/>
                <a:cs typeface="+mn-cs"/>
              </a:rPr>
              <a:t>3. ‘the test approach uses both functional and structural test types’ - functional and structural test types are both included as possible approaches for component integration testing, and would also be appropriate for any of the other test levels, although they are only otherwise explicitly mentioned in the syllabus for system testing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Thus, option A is correct.</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9</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en-US" sz="1600" b="0" i="0" u="none" strike="noStrike" kern="1200" baseline="0" dirty="0" smtClean="0">
                <a:solidFill>
                  <a:schemeClr val="tx1"/>
                </a:solidFill>
                <a:latin typeface="Arial" charset="0"/>
                <a:ea typeface="+mn-ea"/>
                <a:cs typeface="+mn-cs"/>
              </a:rPr>
              <a:t>11 	c 	FL-2.3.2 	K1 	1 	</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It is possible to perform any of the test types (functional, non-functional, white-box) at any test level - so, although it is correct that functional and non-functional testing can be performed at system and acceptance test levels, it is incorrect to state that white-box testing is restricted to component and integration testing. </a:t>
            </a:r>
          </a:p>
          <a:p>
            <a:r>
              <a:rPr lang="en-US" sz="1600" b="0" i="0" u="none" strike="noStrike" kern="1200" baseline="0" dirty="0" smtClean="0">
                <a:solidFill>
                  <a:schemeClr val="tx1"/>
                </a:solidFill>
                <a:latin typeface="Arial" charset="0"/>
                <a:ea typeface="+mn-ea"/>
                <a:cs typeface="+mn-cs"/>
              </a:rPr>
              <a:t>b) Is not correct: It is possible to perform any of the test types (functional, non-functional, white-box) at any test level - so, it is incorrect to state that white-box testing is restricted to component testing. </a:t>
            </a:r>
          </a:p>
          <a:p>
            <a:r>
              <a:rPr lang="en-US" sz="1600" b="0" i="0" u="none" strike="noStrike" kern="1200" baseline="0" dirty="0" smtClean="0">
                <a:solidFill>
                  <a:schemeClr val="tx1"/>
                </a:solidFill>
                <a:latin typeface="Arial" charset="0"/>
                <a:ea typeface="+mn-ea"/>
                <a:cs typeface="+mn-cs"/>
              </a:rPr>
              <a:t>c) Correct: It is possible to perform any of the test types (functional, non-functional, white-box) at any test level. </a:t>
            </a:r>
          </a:p>
          <a:p>
            <a:r>
              <a:rPr lang="en-US" sz="1600" b="0" i="0" u="none" strike="noStrike" kern="1200" baseline="0" dirty="0" smtClean="0">
                <a:solidFill>
                  <a:schemeClr val="tx1"/>
                </a:solidFill>
                <a:latin typeface="Arial" charset="0"/>
                <a:ea typeface="+mn-ea"/>
                <a:cs typeface="+mn-cs"/>
              </a:rPr>
              <a:t>d) Is not correct: It is possible to perform any of the test types (functional, non-functional, white-box) at any test level - so, it is incorrect to state that white-box testing is restricted to component testing and integration testing.</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10</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43000" y="685800"/>
            <a:ext cx="4572000" cy="3429000"/>
          </a:xfrm>
        </p:spPr>
      </p:sp>
      <p:sp>
        <p:nvSpPr>
          <p:cNvPr id="3" name="Notizenplatzhalter 2"/>
          <p:cNvSpPr>
            <a:spLocks noGrp="1"/>
          </p:cNvSpPr>
          <p:nvPr>
            <p:ph type="body" idx="1"/>
          </p:nvPr>
        </p:nvSpPr>
        <p:spPr>
          <a:xfrm>
            <a:off x="685480" y="4400000"/>
            <a:ext cx="5487041" cy="3601736"/>
          </a:xfrm>
          <a:prstGeom prst="rect">
            <a:avLst/>
          </a:prstGeom>
        </p:spPr>
        <p:txBody>
          <a:bodyPr/>
          <a:lstStyle/>
          <a:p>
            <a:r>
              <a:rPr lang="de-DE" sz="1600" b="0" i="0" u="none" strike="noStrike" kern="1200" baseline="0" dirty="0" smtClean="0">
                <a:solidFill>
                  <a:schemeClr val="tx1"/>
                </a:solidFill>
                <a:latin typeface="Arial" charset="0"/>
                <a:ea typeface="+mn-ea"/>
                <a:cs typeface="+mn-cs"/>
              </a:rPr>
              <a:t>12 	b 	FL-2.3.3 	K2 	1</a:t>
            </a:r>
          </a:p>
          <a:p>
            <a:endParaRPr lang="de-DE" sz="1600" b="0" i="0" u="none" strike="noStrike" kern="1200" baseline="0" dirty="0" smtClean="0">
              <a:solidFill>
                <a:schemeClr val="tx1"/>
              </a:solidFill>
              <a:latin typeface="Arial" charset="0"/>
              <a:ea typeface="+mn-ea"/>
              <a:cs typeface="+mn-cs"/>
            </a:endParaRPr>
          </a:p>
          <a:p>
            <a:r>
              <a:rPr lang="en-US" sz="1600" b="0" i="0" u="none" strike="noStrike" kern="1200" baseline="0" dirty="0" smtClean="0">
                <a:solidFill>
                  <a:schemeClr val="tx1"/>
                </a:solidFill>
                <a:latin typeface="Arial" charset="0"/>
                <a:ea typeface="+mn-ea"/>
                <a:cs typeface="+mn-cs"/>
              </a:rPr>
              <a:t>a) Is not correct: Although the description of regression testing is largely correct, the description of confirmation testing (which should be testing a defect has been fixed) is not correct. </a:t>
            </a:r>
          </a:p>
          <a:p>
            <a:r>
              <a:rPr lang="en-US" sz="1600" b="0" i="0" u="none" strike="noStrike" kern="1200" baseline="0" dirty="0" smtClean="0">
                <a:solidFill>
                  <a:schemeClr val="tx1"/>
                </a:solidFill>
                <a:latin typeface="Arial" charset="0"/>
                <a:ea typeface="+mn-ea"/>
                <a:cs typeface="+mn-cs"/>
              </a:rPr>
              <a:t>b) Correct: The descriptions of both confirmation and regression testing match the intent of those in the syllabus. </a:t>
            </a:r>
          </a:p>
          <a:p>
            <a:r>
              <a:rPr lang="en-US" sz="1600" b="0" i="0" u="none" strike="noStrike" kern="1200" baseline="0" dirty="0" smtClean="0">
                <a:solidFill>
                  <a:schemeClr val="tx1"/>
                </a:solidFill>
                <a:latin typeface="Arial" charset="0"/>
                <a:ea typeface="+mn-ea"/>
                <a:cs typeface="+mn-cs"/>
              </a:rPr>
              <a:t>c) Is not correct: Although the description of regression testing is largely correct, the description of confirmation testing (re-running all previously run tests to get the same results) is not correct, as the purpose of confirmation testing is to check that tests that previously failed now pass (the fix worked). </a:t>
            </a:r>
          </a:p>
          <a:p>
            <a:r>
              <a:rPr lang="en-US" sz="1600" b="0" i="0" u="none" strike="noStrike" kern="1200" baseline="0" dirty="0" smtClean="0">
                <a:solidFill>
                  <a:schemeClr val="tx1"/>
                </a:solidFill>
                <a:latin typeface="Arial" charset="0"/>
                <a:ea typeface="+mn-ea"/>
                <a:cs typeface="+mn-cs"/>
              </a:rPr>
              <a:t>d) Is not correct: Although the description of confirmation testing is largely correct, the description of regression testing (re-running tests that previously failed) is not correct (this is a more detailed description of confirmation testing).</a:t>
            </a:r>
          </a:p>
        </p:txBody>
      </p:sp>
      <p:sp>
        <p:nvSpPr>
          <p:cNvPr id="4" name="Kopfzeilenplatzhalter 3"/>
          <p:cNvSpPr>
            <a:spLocks noGrp="1"/>
          </p:cNvSpPr>
          <p:nvPr>
            <p:ph type="hdr" sz="quarter" idx="10"/>
          </p:nvPr>
        </p:nvSpPr>
        <p:spPr/>
        <p:txBody>
          <a:bodyPr/>
          <a:lstStyle/>
          <a:p>
            <a:r>
              <a:rPr lang="de-DE"/>
              <a:t>Certified Tester - Foundation Level</a:t>
            </a:r>
          </a:p>
        </p:txBody>
      </p:sp>
      <p:sp>
        <p:nvSpPr>
          <p:cNvPr id="5" name="Foliennummernplatzhalter 4"/>
          <p:cNvSpPr>
            <a:spLocks noGrp="1"/>
          </p:cNvSpPr>
          <p:nvPr>
            <p:ph type="sldNum" sz="quarter" idx="11"/>
          </p:nvPr>
        </p:nvSpPr>
        <p:spPr/>
        <p:txBody>
          <a:bodyPr/>
          <a:lstStyle/>
          <a:p>
            <a:fld id="{CB16138D-A5B1-4DC1-8456-F8A84E915D5F}" type="slidenum">
              <a:rPr lang="de-DE" altLang="de-DE" sz="1100" smtClean="0"/>
              <a:pPr/>
              <a:t>11</a:t>
            </a:fld>
            <a:r>
              <a:rPr lang="de-DE" altLang="de-DE" sz="1100"/>
              <a:t>Kapitel 6</a:t>
            </a:r>
          </a:p>
          <a:p>
            <a:r>
              <a:rPr lang="de-DE" altLang="de-DE"/>
              <a:t>Seite</a:t>
            </a:r>
            <a:r>
              <a:rPr lang="de-DE" altLang="de-DE" sz="1100"/>
              <a:t>  </a:t>
            </a:r>
          </a:p>
        </p:txBody>
      </p:sp>
    </p:spTree>
    <p:extLst>
      <p:ext uri="{BB962C8B-B14F-4D97-AF65-F5344CB8AC3E}">
        <p14:creationId xmlns:p14="http://schemas.microsoft.com/office/powerpoint/2010/main" val="36952250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noProof="0" dirty="0" err="1" smtClean="0"/>
              <a:t>Formatvorlage</a:t>
            </a:r>
            <a:r>
              <a:rPr lang="en-US" noProof="0" dirty="0" smtClean="0"/>
              <a:t> des </a:t>
            </a:r>
            <a:r>
              <a:rPr lang="en-US" noProof="0" dirty="0" err="1" smtClean="0"/>
              <a:t>Untertitelmasters</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pic>
        <p:nvPicPr>
          <p:cNvPr id="6" name="รูปภาพ 4">
            <a:extLst>
              <a:ext uri="{FF2B5EF4-FFF2-40B4-BE49-F238E27FC236}">
                <a16:creationId xmlns:a16="http://schemas.microsoft.com/office/drawing/2014/main" xmlns="" id="{0324D299-0FB9-438F-89F6-C7FC4F4EF2E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5103" t="16336" r="8262" b="23176"/>
          <a:stretch/>
        </p:blipFill>
        <p:spPr>
          <a:xfrm>
            <a:off x="3087384" y="260648"/>
            <a:ext cx="2969231" cy="1654416"/>
          </a:xfrm>
          <a:prstGeom prst="rect">
            <a:avLst/>
          </a:prstGeom>
        </p:spPr>
      </p:pic>
      <p:pic>
        <p:nvPicPr>
          <p:cNvPr id="7" name="Picture 7">
            <a:extLst>
              <a:ext uri="{FF2B5EF4-FFF2-40B4-BE49-F238E27FC236}">
                <a16:creationId xmlns:a16="http://schemas.microsoft.com/office/drawing/2014/main" xmlns="" id="{2883A6B9-DFA2-41AB-9E9B-967853DD406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289273" y="5747289"/>
            <a:ext cx="565453" cy="97187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idx="1"/>
          </p:nvPr>
        </p:nvSpPr>
        <p:spPr/>
        <p:txBody>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5"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6"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5" name="Datumsplatzhalter 4"/>
          <p:cNvSpPr>
            <a:spLocks noGrp="1"/>
          </p:cNvSpPr>
          <p:nvPr>
            <p:ph type="dt" sz="half" idx="10"/>
          </p:nvPr>
        </p:nvSpPr>
        <p:spPr/>
        <p:txBody>
          <a:bodyPr/>
          <a:lstStyle/>
          <a:p>
            <a:r>
              <a:rPr lang="en-US" dirty="0" smtClean="0"/>
              <a:t>Uwe Gühl, 2020</a:t>
            </a:r>
            <a:endParaRPr lang="en-US" dirty="0"/>
          </a:p>
        </p:txBody>
      </p:sp>
      <p:sp>
        <p:nvSpPr>
          <p:cNvPr id="7" name="Foliennummernplatzhalter 6"/>
          <p:cNvSpPr>
            <a:spLocks noGrp="1"/>
          </p:cNvSpPr>
          <p:nvPr>
            <p:ph type="sldNum" sz="quarter" idx="12"/>
          </p:nvPr>
        </p:nvSpPr>
        <p:spPr/>
        <p:txBody>
          <a:bodyPr/>
          <a:lstStyle/>
          <a:p>
            <a:r>
              <a:rPr lang="en-US" dirty="0" smtClean="0"/>
              <a:t>02 - </a:t>
            </a:r>
            <a:fld id="{6C6AE60A-B69C-4790-82F7-3882EDF23186}" type="slidenum">
              <a:rPr lang="en-US" smtClean="0"/>
              <a:pPr/>
              <a:t>‹Nr.›</a:t>
            </a:fld>
            <a:endParaRPr lang="en-US" dirty="0"/>
          </a:p>
        </p:txBody>
      </p:sp>
      <p:pic>
        <p:nvPicPr>
          <p:cNvPr id="1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19256" cy="1143000"/>
          </a:xfrm>
        </p:spPr>
        <p:txBody>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Datumsplatzhalter 2"/>
          <p:cNvSpPr>
            <a:spLocks noGrp="1"/>
          </p:cNvSpPr>
          <p:nvPr>
            <p:ph type="dt" sz="half" idx="10"/>
          </p:nvPr>
        </p:nvSpPr>
        <p:spPr/>
        <p:txBody>
          <a:bodyPr/>
          <a:lstStyle/>
          <a:p>
            <a:r>
              <a:rPr lang="en-US" dirty="0" smtClean="0"/>
              <a:t>Uwe Gühl, 2020</a:t>
            </a:r>
            <a:endParaRPr lang="en-US" dirty="0"/>
          </a:p>
        </p:txBody>
      </p:sp>
      <p:sp>
        <p:nvSpPr>
          <p:cNvPr id="5" name="Foliennummernplatzhalter 4"/>
          <p:cNvSpPr>
            <a:spLocks noGrp="1"/>
          </p:cNvSpPr>
          <p:nvPr>
            <p:ph type="sldNum" sz="quarter" idx="12"/>
          </p:nvPr>
        </p:nvSpPr>
        <p:spPr/>
        <p:txBody>
          <a:bodyPr/>
          <a:lstStyle/>
          <a:p>
            <a:r>
              <a:rPr lang="en-US" dirty="0" smtClean="0"/>
              <a:t>02 - </a:t>
            </a:r>
            <a:fld id="{6C6AE60A-B69C-4790-82F7-3882EDF23186}" type="slidenum">
              <a:rPr lang="en-US" smtClean="0"/>
              <a:pPr/>
              <a:t>‹Nr.›</a:t>
            </a:fld>
            <a:endParaRPr lang="en-US" dirty="0"/>
          </a:p>
        </p:txBody>
      </p:sp>
      <p:pic>
        <p:nvPicPr>
          <p:cNvPr id="8"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en-US" dirty="0" smtClean="0"/>
              <a:t>Uwe Gühl, 2020</a:t>
            </a:r>
            <a:endParaRPr lang="en-US" dirty="0"/>
          </a:p>
        </p:txBody>
      </p:sp>
      <p:sp>
        <p:nvSpPr>
          <p:cNvPr id="4" name="Foliennummernplatzhalter 3"/>
          <p:cNvSpPr>
            <a:spLocks noGrp="1"/>
          </p:cNvSpPr>
          <p:nvPr>
            <p:ph type="sldNum" sz="quarter" idx="12"/>
          </p:nvPr>
        </p:nvSpPr>
        <p:spPr/>
        <p:txBody>
          <a:bodyPr/>
          <a:lstStyle/>
          <a:p>
            <a:r>
              <a:rPr lang="en-US" dirty="0" smtClean="0"/>
              <a:t>02 - </a:t>
            </a:r>
            <a:fld id="{6C6AE60A-B69C-4790-82F7-3882EDF23186}" type="slidenum">
              <a:rPr lang="en-US" smtClean="0"/>
              <a:pPr/>
              <a:t>‹Nr.›</a:t>
            </a:fld>
            <a:endParaRPr lang="en-US" dirty="0"/>
          </a:p>
        </p:txBody>
      </p:sp>
      <p:pic>
        <p:nvPicPr>
          <p:cNvPr id="5"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935267" y="6309320"/>
            <a:ext cx="977155" cy="4585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noProof="0" dirty="0" err="1" smtClean="0"/>
              <a:t>Titelmasterformat</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noProof="0" dirty="0" err="1" smtClean="0"/>
              <a:t>Textmasterformate</a:t>
            </a:r>
            <a:r>
              <a:rPr lang="en-US" noProof="0" dirty="0" smtClean="0"/>
              <a:t> </a:t>
            </a:r>
            <a:r>
              <a:rPr lang="en-US" noProof="0" dirty="0" err="1" smtClean="0"/>
              <a:t>durch</a:t>
            </a:r>
            <a:r>
              <a:rPr lang="en-US" noProof="0" dirty="0" smtClean="0"/>
              <a:t> </a:t>
            </a:r>
            <a:r>
              <a:rPr lang="en-US" noProof="0" dirty="0" err="1" smtClean="0"/>
              <a:t>Klicken</a:t>
            </a:r>
            <a:r>
              <a:rPr lang="en-US" noProof="0" dirty="0" smtClean="0"/>
              <a:t> </a:t>
            </a:r>
            <a:r>
              <a:rPr lang="en-US" noProof="0" dirty="0" err="1" smtClean="0"/>
              <a:t>bearbeiten</a:t>
            </a:r>
            <a:endParaRPr lang="en-US" noProof="0" dirty="0" smtClean="0"/>
          </a:p>
          <a:p>
            <a:pPr lvl="1"/>
            <a:r>
              <a:rPr lang="en-US" noProof="0" dirty="0" err="1" smtClean="0"/>
              <a:t>Zweite</a:t>
            </a:r>
            <a:r>
              <a:rPr lang="en-US" noProof="0" dirty="0" smtClean="0"/>
              <a:t> </a:t>
            </a:r>
            <a:r>
              <a:rPr lang="en-US" noProof="0" dirty="0" err="1" smtClean="0"/>
              <a:t>Ebene</a:t>
            </a:r>
            <a:endParaRPr lang="en-US" noProof="0" dirty="0" smtClean="0"/>
          </a:p>
          <a:p>
            <a:pPr lvl="2"/>
            <a:r>
              <a:rPr lang="en-US" noProof="0" dirty="0" err="1" smtClean="0"/>
              <a:t>Dritte</a:t>
            </a:r>
            <a:r>
              <a:rPr lang="en-US" noProof="0" dirty="0" smtClean="0"/>
              <a:t> </a:t>
            </a:r>
            <a:r>
              <a:rPr lang="en-US" noProof="0" dirty="0" err="1" smtClean="0"/>
              <a:t>Ebene</a:t>
            </a:r>
            <a:endParaRPr lang="en-US" noProof="0" dirty="0" smtClean="0"/>
          </a:p>
          <a:p>
            <a:pPr lvl="3"/>
            <a:r>
              <a:rPr lang="en-US" noProof="0" dirty="0" err="1" smtClean="0"/>
              <a:t>Vierte</a:t>
            </a:r>
            <a:r>
              <a:rPr lang="en-US" noProof="0" dirty="0" smtClean="0"/>
              <a:t> </a:t>
            </a:r>
            <a:r>
              <a:rPr lang="en-US" noProof="0" dirty="0" err="1" smtClean="0"/>
              <a:t>Ebene</a:t>
            </a:r>
            <a:endParaRPr lang="en-US" noProof="0" dirty="0" smtClean="0"/>
          </a:p>
          <a:p>
            <a:pPr lvl="4"/>
            <a:r>
              <a:rPr lang="en-US" noProof="0" dirty="0" err="1" smtClean="0"/>
              <a:t>Fünfte</a:t>
            </a:r>
            <a:r>
              <a:rPr lang="en-US" noProof="0" dirty="0" smtClean="0"/>
              <a:t> </a:t>
            </a:r>
            <a:r>
              <a:rPr lang="en-US" noProof="0" dirty="0" err="1" smtClean="0"/>
              <a:t>Ebene</a:t>
            </a:r>
            <a:endParaRPr lang="en-US" noProof="0" dirty="0"/>
          </a:p>
        </p:txBody>
      </p:sp>
      <p:sp>
        <p:nvSpPr>
          <p:cNvPr id="4" name="Datumsplatzhalter 3"/>
          <p:cNvSpPr>
            <a:spLocks noGrp="1"/>
          </p:cNvSpPr>
          <p:nvPr>
            <p:ph type="dt" sz="half" idx="2"/>
          </p:nvPr>
        </p:nvSpPr>
        <p:spPr>
          <a:xfrm>
            <a:off x="457200" y="6356350"/>
            <a:ext cx="15984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de-DE" dirty="0" smtClean="0"/>
              <a:t>Uwe Gühl</a:t>
            </a:r>
            <a:endParaRPr lang="en-US" dirty="0"/>
          </a:p>
        </p:txBody>
      </p:sp>
      <p:sp>
        <p:nvSpPr>
          <p:cNvPr id="5" name="Fußzeilenplatzhalter 4"/>
          <p:cNvSpPr>
            <a:spLocks noGrp="1"/>
          </p:cNvSpPr>
          <p:nvPr>
            <p:ph type="ftr" sz="quarter" idx="3"/>
          </p:nvPr>
        </p:nvSpPr>
        <p:spPr>
          <a:xfrm>
            <a:off x="2195736" y="6356350"/>
            <a:ext cx="47520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Software Testing – Foundation Level</a:t>
            </a:r>
          </a:p>
          <a:p>
            <a:r>
              <a:rPr lang="en-US" dirty="0" smtClean="0"/>
              <a:t>Testing Throughout the Software Development Lifecycle -- Quiz</a:t>
            </a:r>
            <a:endParaRPr lang="en-US" dirty="0"/>
          </a:p>
        </p:txBody>
      </p:sp>
      <p:sp>
        <p:nvSpPr>
          <p:cNvPr id="6" name="Foliennummernplatzhalter 5"/>
          <p:cNvSpPr>
            <a:spLocks noGrp="1"/>
          </p:cNvSpPr>
          <p:nvPr>
            <p:ph type="sldNum" sz="quarter" idx="4"/>
          </p:nvPr>
        </p:nvSpPr>
        <p:spPr>
          <a:xfrm>
            <a:off x="7092280" y="6356350"/>
            <a:ext cx="15984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r>
              <a:rPr lang="en-US" dirty="0" smtClean="0"/>
              <a:t>02 - </a:t>
            </a:r>
            <a:fld id="{6C6AE60A-B69C-4790-82F7-3882EDF23186}" type="slidenum">
              <a:rPr lang="en-US" smtClean="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600" kern="1200">
          <a:solidFill>
            <a:schemeClr val="tx1"/>
          </a:solidFill>
          <a:latin typeface="Arial" panose="020B0604020202020204" pitchFamily="34" charset="0"/>
          <a:ea typeface="+mn-ea"/>
          <a:cs typeface="Arial" panose="020B0604020202020204" pitchFamily="34" charset="0"/>
        </a:defRPr>
      </a:lvl2pPr>
      <a:lvl3pPr marL="1252538" indent="-338138" algn="l" defTabSz="914400" rtl="0" eaLnBrk="1" latinLnBrk="0" hangingPunct="1">
        <a:spcBef>
          <a:spcPct val="20000"/>
        </a:spcBef>
        <a:buFont typeface="Wingdings" panose="05000000000000000000" pitchFamily="2" charset="2"/>
        <a:buChar char="Ø"/>
        <a:defRPr sz="2400" kern="1200">
          <a:solidFill>
            <a:schemeClr val="tx1"/>
          </a:solidFill>
          <a:latin typeface="Arial" panose="020B0604020202020204" pitchFamily="34" charset="0"/>
          <a:ea typeface="+mn-ea"/>
          <a:cs typeface="Arial" panose="020B0604020202020204" pitchFamily="34" charset="0"/>
        </a:defRPr>
      </a:lvl3pPr>
      <a:lvl4pPr marL="1703388" indent="-331788" algn="l" defTabSz="914400" rtl="0" eaLnBrk="1" latinLnBrk="0" hangingPunct="1">
        <a:spcBef>
          <a:spcPct val="20000"/>
        </a:spcBef>
        <a:buFont typeface="Wingdings" panose="05000000000000000000" pitchFamily="2" charset="2"/>
        <a:buChar char="v"/>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istqb.org/download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en-US" smtClean="0"/>
              <a:t>Software Testing </a:t>
            </a:r>
            <a:br>
              <a:rPr lang="en-US" smtClean="0"/>
            </a:br>
            <a:r>
              <a:rPr lang="en-US" smtClean="0"/>
              <a:t>Foundation Level</a:t>
            </a:r>
            <a:endParaRPr lang="de-DE" dirty="0"/>
          </a:p>
        </p:txBody>
      </p:sp>
      <p:sp>
        <p:nvSpPr>
          <p:cNvPr id="3" name="Untertitel 2"/>
          <p:cNvSpPr>
            <a:spLocks noGrp="1"/>
          </p:cNvSpPr>
          <p:nvPr>
            <p:ph type="subTitle" idx="1"/>
          </p:nvPr>
        </p:nvSpPr>
        <p:spPr/>
        <p:txBody>
          <a:bodyPr>
            <a:normAutofit fontScale="92500" lnSpcReduction="20000"/>
          </a:bodyPr>
          <a:lstStyle/>
          <a:p>
            <a:r>
              <a:rPr lang="en-US" dirty="0" smtClean="0"/>
              <a:t>Lecture 2 – </a:t>
            </a:r>
            <a:r>
              <a:rPr lang="en-US" dirty="0">
                <a:latin typeface="CIDFont+F1"/>
              </a:rPr>
              <a:t>Testing Throughout the </a:t>
            </a:r>
            <a:endParaRPr lang="en-US" dirty="0" smtClean="0">
              <a:latin typeface="CIDFont+F1"/>
            </a:endParaRPr>
          </a:p>
          <a:p>
            <a:r>
              <a:rPr lang="en-US" dirty="0" smtClean="0">
                <a:latin typeface="CIDFont+F1"/>
              </a:rPr>
              <a:t>Software Development Lifecycle</a:t>
            </a:r>
          </a:p>
          <a:p>
            <a:r>
              <a:rPr lang="de-DE" dirty="0" smtClean="0">
                <a:latin typeface="CIDFont+F1"/>
              </a:rPr>
              <a:t>Quiz</a:t>
            </a:r>
            <a:endParaRPr lang="en-US" dirty="0" smtClean="0"/>
          </a:p>
          <a:p>
            <a:r>
              <a:rPr lang="en-US" dirty="0" smtClean="0"/>
              <a:t>Uwe Gühl</a:t>
            </a:r>
          </a:p>
        </p:txBody>
      </p:sp>
      <p:sp>
        <p:nvSpPr>
          <p:cNvPr id="4" name="AutoShape 2" descr="Department of Computer Engineerin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dirty="0"/>
          </a:p>
        </p:txBody>
      </p:sp>
    </p:spTree>
    <p:extLst>
      <p:ext uri="{BB962C8B-B14F-4D97-AF65-F5344CB8AC3E}">
        <p14:creationId xmlns:p14="http://schemas.microsoft.com/office/powerpoint/2010/main" val="8391937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FL-2.3.2B</a:t>
            </a:r>
            <a:endParaRPr lang="de-DE" sz="3200"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a:t>Which </a:t>
            </a:r>
            <a:r>
              <a:rPr lang="en-US" altLang="de-DE" dirty="0" smtClean="0"/>
              <a:t>of </a:t>
            </a:r>
            <a:r>
              <a:rPr lang="en-US" altLang="de-DE" dirty="0"/>
              <a:t>the following statements about test types </a:t>
            </a:r>
            <a:r>
              <a:rPr lang="en-US" altLang="de-DE" dirty="0" smtClean="0"/>
              <a:t>and</a:t>
            </a:r>
            <a:br>
              <a:rPr lang="en-US" altLang="de-DE" dirty="0" smtClean="0"/>
            </a:br>
            <a:r>
              <a:rPr lang="en-US" altLang="de-DE" dirty="0" smtClean="0"/>
              <a:t>test </a:t>
            </a:r>
            <a:r>
              <a:rPr lang="en-US" altLang="de-DE" dirty="0"/>
              <a:t>levels is </a:t>
            </a:r>
            <a:r>
              <a:rPr lang="en-US" altLang="de-DE" dirty="0" smtClean="0"/>
              <a:t>CORRECT?</a:t>
            </a:r>
          </a:p>
          <a:p>
            <a:pPr marL="531813" indent="-531813">
              <a:buNone/>
            </a:pPr>
            <a:endParaRPr lang="de-DE" altLang="de-DE" dirty="0"/>
          </a:p>
          <a:p>
            <a:pPr marL="531813" indent="-531813">
              <a:buFont typeface="Wingdings" pitchFamily="2" charset="2"/>
              <a:buAutoNum type="alphaLcParenR"/>
            </a:pPr>
            <a:r>
              <a:rPr lang="en-US" altLang="de-DE" dirty="0"/>
              <a:t>Functional and non-functional testing can be performed at system and acceptance test levels, while white-box testing is restricted to component and integration testing.</a:t>
            </a:r>
          </a:p>
          <a:p>
            <a:pPr marL="531813" indent="-531813">
              <a:buFont typeface="Wingdings" pitchFamily="2" charset="2"/>
              <a:buAutoNum type="alphaLcParenR"/>
            </a:pPr>
            <a:r>
              <a:rPr lang="en-US" altLang="de-DE" dirty="0" smtClean="0"/>
              <a:t>Functional </a:t>
            </a:r>
            <a:r>
              <a:rPr lang="en-US" altLang="de-DE" dirty="0"/>
              <a:t>testing can be performed at any test level, while white-box testing is restricted to component testing.</a:t>
            </a:r>
          </a:p>
          <a:p>
            <a:pPr marL="531813" indent="-531813">
              <a:buFont typeface="Wingdings" pitchFamily="2" charset="2"/>
              <a:buAutoNum type="alphaLcParenR"/>
            </a:pPr>
            <a:r>
              <a:rPr lang="en-US" altLang="de-DE" dirty="0" smtClean="0"/>
              <a:t>It </a:t>
            </a:r>
            <a:r>
              <a:rPr lang="en-US" altLang="de-DE" dirty="0"/>
              <a:t>is possible to perform functional, non-functional and white-box testing at any test level.</a:t>
            </a:r>
          </a:p>
          <a:p>
            <a:pPr marL="531813" indent="-531813">
              <a:buFont typeface="Wingdings" pitchFamily="2" charset="2"/>
              <a:buAutoNum type="alphaLcParenR"/>
            </a:pPr>
            <a:r>
              <a:rPr lang="en-US" altLang="de-DE" dirty="0" smtClean="0"/>
              <a:t>Functional </a:t>
            </a:r>
            <a:r>
              <a:rPr lang="en-US" altLang="de-DE" dirty="0"/>
              <a:t>and non-functional testing can be performed at any test level, while </a:t>
            </a:r>
            <a:r>
              <a:rPr lang="en-US" altLang="de-DE" dirty="0" smtClean="0"/>
              <a:t>white-box </a:t>
            </a:r>
            <a:r>
              <a:rPr lang="en-US" altLang="de-DE" dirty="0"/>
              <a:t>testing is restricted to component and integration testing.</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407707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10</a:t>
            </a:fld>
            <a:endParaRPr lang="en-US" dirty="0"/>
          </a:p>
        </p:txBody>
      </p:sp>
    </p:spTree>
    <p:extLst>
      <p:ext uri="{BB962C8B-B14F-4D97-AF65-F5344CB8AC3E}">
        <p14:creationId xmlns:p14="http://schemas.microsoft.com/office/powerpoint/2010/main" val="26153730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FL-2.3.2B</a:t>
            </a:r>
            <a:endParaRPr lang="de-DE" sz="3200" dirty="0"/>
          </a:p>
        </p:txBody>
      </p:sp>
      <p:sp>
        <p:nvSpPr>
          <p:cNvPr id="3" name="Inhaltsplatzhalter 2"/>
          <p:cNvSpPr>
            <a:spLocks noGrp="1"/>
          </p:cNvSpPr>
          <p:nvPr>
            <p:ph idx="1"/>
          </p:nvPr>
        </p:nvSpPr>
        <p:spPr/>
        <p:txBody>
          <a:bodyPr>
            <a:normAutofit fontScale="92500" lnSpcReduction="10000"/>
          </a:bodyPr>
          <a:lstStyle/>
          <a:p>
            <a:pPr marL="0" indent="0">
              <a:buNone/>
            </a:pPr>
            <a:r>
              <a:rPr lang="en-US" altLang="de-DE" dirty="0"/>
              <a:t>Which </a:t>
            </a:r>
            <a:r>
              <a:rPr lang="en-US" altLang="de-DE" dirty="0" smtClean="0"/>
              <a:t>of </a:t>
            </a:r>
            <a:r>
              <a:rPr lang="en-US" altLang="de-DE" dirty="0"/>
              <a:t>the following statements BEST compares the purposes of confirmation testing and </a:t>
            </a:r>
            <a:r>
              <a:rPr lang="en-US" altLang="de-DE" dirty="0" smtClean="0"/>
              <a:t/>
            </a:r>
            <a:br>
              <a:rPr lang="en-US" altLang="de-DE" dirty="0" smtClean="0"/>
            </a:br>
            <a:r>
              <a:rPr lang="en-US" altLang="de-DE" dirty="0" smtClean="0"/>
              <a:t>regression </a:t>
            </a:r>
            <a:r>
              <a:rPr lang="en-US" altLang="de-DE" dirty="0"/>
              <a:t>testing</a:t>
            </a:r>
            <a:r>
              <a:rPr lang="en-US" altLang="de-DE" dirty="0" smtClean="0"/>
              <a:t>?</a:t>
            </a:r>
            <a:endParaRPr lang="de-DE" altLang="de-DE" dirty="0"/>
          </a:p>
          <a:p>
            <a:pPr marL="531813" indent="-531813">
              <a:buFont typeface="Wingdings" pitchFamily="2" charset="2"/>
              <a:buAutoNum type="alphaLcParenR"/>
            </a:pPr>
            <a:r>
              <a:rPr lang="en-US" altLang="de-DE" sz="1800" dirty="0"/>
              <a:t>The purpose of regression testing is to ensure that all previously run tests still work correctly, while the purpose of confirmation testing is to ensure that any fixes made to one part of the system have not adversely affected other parts.</a:t>
            </a:r>
          </a:p>
          <a:p>
            <a:pPr marL="531813" indent="-531813">
              <a:buFont typeface="Wingdings" pitchFamily="2" charset="2"/>
              <a:buAutoNum type="alphaLcParenR"/>
            </a:pPr>
            <a:r>
              <a:rPr lang="en-US" altLang="de-DE" sz="1800" dirty="0" smtClean="0"/>
              <a:t>The </a:t>
            </a:r>
            <a:r>
              <a:rPr lang="en-US" altLang="de-DE" sz="1800" dirty="0"/>
              <a:t>purpose of confirmation testing is to check that a previously found defect has been fixed, while the purpose of regression testing is to ensure that no other parts of the system have been adversely affected by the fix.</a:t>
            </a:r>
          </a:p>
          <a:p>
            <a:pPr marL="531813" indent="-531813">
              <a:buFont typeface="Wingdings" pitchFamily="2" charset="2"/>
              <a:buAutoNum type="alphaLcParenR"/>
            </a:pPr>
            <a:r>
              <a:rPr lang="en-US" altLang="de-DE" sz="1800" dirty="0" smtClean="0"/>
              <a:t>The </a:t>
            </a:r>
            <a:r>
              <a:rPr lang="en-US" altLang="de-DE" sz="1800" dirty="0"/>
              <a:t>purpose of regression testing is to ensure that any changes to one part of the system have not caused another part to fail, while the purpose of confirmation testing is to check that all previously run tests still provide the same results as before.</a:t>
            </a:r>
          </a:p>
          <a:p>
            <a:pPr marL="531813" indent="-531813">
              <a:buFont typeface="Wingdings" pitchFamily="2" charset="2"/>
              <a:buAutoNum type="alphaLcParenR"/>
            </a:pPr>
            <a:r>
              <a:rPr lang="en-US" altLang="de-DE" sz="1800" dirty="0" smtClean="0"/>
              <a:t>The </a:t>
            </a:r>
            <a:r>
              <a:rPr lang="en-US" altLang="de-DE" sz="1800" dirty="0"/>
              <a:t>purpose of confirmation testing is to confirm that changes to the system were made successfully, while the purpose of regression testing is to run tests that previously failed to ensure that they now work correctly</a:t>
            </a:r>
            <a:endParaRPr lang="de-DE" altLang="de-DE" sz="18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517337"/>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11</a:t>
            </a:fld>
            <a:endParaRPr lang="en-US" dirty="0"/>
          </a:p>
        </p:txBody>
      </p:sp>
    </p:spTree>
    <p:extLst>
      <p:ext uri="{BB962C8B-B14F-4D97-AF65-F5344CB8AC3E}">
        <p14:creationId xmlns:p14="http://schemas.microsoft.com/office/powerpoint/2010/main" val="1909728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FL-2.4.2B</a:t>
            </a:r>
            <a:endParaRPr lang="de-DE" sz="3200" dirty="0"/>
          </a:p>
        </p:txBody>
      </p:sp>
      <p:sp>
        <p:nvSpPr>
          <p:cNvPr id="3" name="Inhaltsplatzhalter 2"/>
          <p:cNvSpPr>
            <a:spLocks noGrp="1"/>
          </p:cNvSpPr>
          <p:nvPr>
            <p:ph idx="1"/>
          </p:nvPr>
        </p:nvSpPr>
        <p:spPr/>
        <p:txBody>
          <a:bodyPr>
            <a:normAutofit fontScale="92500" lnSpcReduction="20000"/>
          </a:bodyPr>
          <a:lstStyle/>
          <a:p>
            <a:pPr marL="0" indent="0">
              <a:buNone/>
            </a:pPr>
            <a:r>
              <a:rPr lang="en-US" altLang="de-DE" dirty="0"/>
              <a:t>Which </a:t>
            </a:r>
            <a:r>
              <a:rPr lang="en-US" altLang="de-DE" dirty="0" smtClean="0"/>
              <a:t>of </a:t>
            </a:r>
            <a:r>
              <a:rPr lang="en-US" altLang="de-DE" dirty="0"/>
              <a:t>the following statements CORRECTLY describes a role of impact analysis in Maintenance </a:t>
            </a:r>
            <a:r>
              <a:rPr lang="en-US" altLang="de-DE" dirty="0" smtClean="0"/>
              <a:t>Testing?</a:t>
            </a:r>
          </a:p>
          <a:p>
            <a:pPr marL="531813" indent="-531813">
              <a:buNone/>
            </a:pPr>
            <a:endParaRPr lang="de-DE" altLang="de-DE" dirty="0"/>
          </a:p>
          <a:p>
            <a:pPr marL="531813" indent="-531813">
              <a:buFont typeface="Wingdings" pitchFamily="2" charset="2"/>
              <a:buAutoNum type="alphaLcParenR"/>
            </a:pPr>
            <a:r>
              <a:rPr lang="en-US" altLang="de-DE" dirty="0"/>
              <a:t>Impact analysis is used when deciding if a fix to a maintained system is worthwhile.</a:t>
            </a:r>
          </a:p>
          <a:p>
            <a:pPr marL="531813" indent="-531813">
              <a:buFont typeface="Wingdings" pitchFamily="2" charset="2"/>
              <a:buAutoNum type="alphaLcParenR"/>
            </a:pPr>
            <a:r>
              <a:rPr lang="en-US" altLang="de-DE" dirty="0" smtClean="0"/>
              <a:t>Impact </a:t>
            </a:r>
            <a:r>
              <a:rPr lang="en-US" altLang="de-DE" dirty="0"/>
              <a:t>analysis is used to identify how data should be migrated into the maintained system.</a:t>
            </a:r>
          </a:p>
          <a:p>
            <a:pPr marL="531813" indent="-531813">
              <a:buFont typeface="Wingdings" pitchFamily="2" charset="2"/>
              <a:buAutoNum type="alphaLcParenR"/>
            </a:pPr>
            <a:r>
              <a:rPr lang="en-US" altLang="de-DE" dirty="0" smtClean="0"/>
              <a:t>Impact </a:t>
            </a:r>
            <a:r>
              <a:rPr lang="en-US" altLang="de-DE" dirty="0"/>
              <a:t>analysis is used to decide which hot fixes are of most value to the user.</a:t>
            </a:r>
          </a:p>
          <a:p>
            <a:pPr marL="531813" indent="-531813">
              <a:buFont typeface="Wingdings" pitchFamily="2" charset="2"/>
              <a:buAutoNum type="alphaLcParenR"/>
            </a:pPr>
            <a:r>
              <a:rPr lang="en-US" altLang="de-DE" dirty="0" smtClean="0"/>
              <a:t>Impact </a:t>
            </a:r>
            <a:r>
              <a:rPr lang="en-US" altLang="de-DE" dirty="0"/>
              <a:t>analysis is used to determine the effectiveness of new maintenance test cases.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08528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12</a:t>
            </a:fld>
            <a:endParaRPr lang="en-US" dirty="0"/>
          </a:p>
        </p:txBody>
      </p:sp>
    </p:spTree>
    <p:extLst>
      <p:ext uri="{BB962C8B-B14F-4D97-AF65-F5344CB8AC3E}">
        <p14:creationId xmlns:p14="http://schemas.microsoft.com/office/powerpoint/2010/main" val="22867687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FL-2.3.2C</a:t>
            </a:r>
            <a:endParaRPr lang="de-DE" sz="3200" dirty="0"/>
          </a:p>
        </p:txBody>
      </p:sp>
      <p:sp>
        <p:nvSpPr>
          <p:cNvPr id="3" name="Inhaltsplatzhalter 2"/>
          <p:cNvSpPr>
            <a:spLocks noGrp="1"/>
          </p:cNvSpPr>
          <p:nvPr>
            <p:ph idx="1"/>
          </p:nvPr>
        </p:nvSpPr>
        <p:spPr/>
        <p:txBody>
          <a:bodyPr>
            <a:normAutofit lnSpcReduction="10000"/>
          </a:bodyPr>
          <a:lstStyle/>
          <a:p>
            <a:pPr marL="0" indent="0">
              <a:buNone/>
            </a:pPr>
            <a:r>
              <a:rPr lang="en-US" altLang="de-DE" dirty="0" smtClean="0"/>
              <a:t>How </a:t>
            </a:r>
            <a:r>
              <a:rPr lang="en-US" altLang="de-DE" dirty="0"/>
              <a:t>can white-box testing be applied during acceptance testing</a:t>
            </a:r>
            <a:r>
              <a:rPr lang="en-US" altLang="de-DE" dirty="0" smtClean="0"/>
              <a:t>?</a:t>
            </a:r>
          </a:p>
          <a:p>
            <a:pPr marL="0" indent="0">
              <a:buNone/>
            </a:pPr>
            <a:endParaRPr lang="de-DE" altLang="de-DE" dirty="0"/>
          </a:p>
          <a:p>
            <a:pPr marL="531813" indent="-531813">
              <a:buFont typeface="Wingdings" pitchFamily="2" charset="2"/>
              <a:buAutoNum type="alphaLcParenR"/>
            </a:pPr>
            <a:r>
              <a:rPr lang="en-US" altLang="de-DE" dirty="0"/>
              <a:t>To check if large volumes of data can be transferred between integrated systems.</a:t>
            </a:r>
          </a:p>
          <a:p>
            <a:pPr marL="531813" indent="-531813">
              <a:buFont typeface="Wingdings" pitchFamily="2" charset="2"/>
              <a:buAutoNum type="alphaLcParenR"/>
            </a:pPr>
            <a:r>
              <a:rPr lang="en-US" altLang="de-DE" dirty="0" smtClean="0"/>
              <a:t>To </a:t>
            </a:r>
            <a:r>
              <a:rPr lang="en-US" altLang="de-DE" dirty="0"/>
              <a:t>check if all code statements and code decision paths have been executed.</a:t>
            </a:r>
          </a:p>
          <a:p>
            <a:pPr marL="531813" indent="-531813">
              <a:buFont typeface="Wingdings" pitchFamily="2" charset="2"/>
              <a:buAutoNum type="alphaLcParenR"/>
            </a:pPr>
            <a:r>
              <a:rPr lang="en-US" altLang="de-DE" dirty="0" smtClean="0"/>
              <a:t>To </a:t>
            </a:r>
            <a:r>
              <a:rPr lang="en-US" altLang="de-DE" dirty="0"/>
              <a:t>check if all work process flows have been covered.</a:t>
            </a:r>
          </a:p>
          <a:p>
            <a:pPr marL="531813" indent="-531813">
              <a:buFont typeface="Wingdings" pitchFamily="2" charset="2"/>
              <a:buAutoNum type="alphaLcParenR"/>
            </a:pPr>
            <a:r>
              <a:rPr lang="en-US" altLang="de-DE" dirty="0" smtClean="0"/>
              <a:t>To </a:t>
            </a:r>
            <a:r>
              <a:rPr lang="en-US" altLang="de-DE" dirty="0"/>
              <a:t>cover all web page navigations.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4550" y="476461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13</a:t>
            </a:fld>
            <a:endParaRPr lang="en-US" dirty="0"/>
          </a:p>
        </p:txBody>
      </p:sp>
    </p:spTree>
    <p:extLst>
      <p:ext uri="{BB962C8B-B14F-4D97-AF65-F5344CB8AC3E}">
        <p14:creationId xmlns:p14="http://schemas.microsoft.com/office/powerpoint/2010/main" val="8757169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a:t>FL-2.2.1C</a:t>
            </a:r>
          </a:p>
        </p:txBody>
      </p:sp>
      <p:sp>
        <p:nvSpPr>
          <p:cNvPr id="3" name="Inhaltsplatzhalter 2"/>
          <p:cNvSpPr>
            <a:spLocks noGrp="1"/>
          </p:cNvSpPr>
          <p:nvPr>
            <p:ph idx="1"/>
          </p:nvPr>
        </p:nvSpPr>
        <p:spPr/>
        <p:txBody>
          <a:bodyPr>
            <a:noAutofit/>
          </a:bodyPr>
          <a:lstStyle/>
          <a:p>
            <a:pPr marL="0" indent="0">
              <a:buNone/>
            </a:pPr>
            <a:r>
              <a:rPr lang="en-US" altLang="de-DE" sz="2000" dirty="0"/>
              <a:t>Which </a:t>
            </a:r>
            <a:r>
              <a:rPr lang="en-US" altLang="de-DE" sz="2000" dirty="0" smtClean="0"/>
              <a:t>of </a:t>
            </a:r>
            <a:r>
              <a:rPr lang="en-US" altLang="de-DE" sz="2000" dirty="0"/>
              <a:t>the following statements comparing component testing and system testing is TRUE</a:t>
            </a:r>
            <a:r>
              <a:rPr lang="en-US" altLang="de-DE" sz="2000" dirty="0" smtClean="0"/>
              <a:t>?</a:t>
            </a:r>
            <a:endParaRPr lang="de-DE" altLang="de-DE" sz="2000" dirty="0"/>
          </a:p>
          <a:p>
            <a:pPr marL="531813" indent="-531813">
              <a:buFont typeface="Wingdings" pitchFamily="2" charset="2"/>
              <a:buAutoNum type="alphaLcParenR"/>
            </a:pPr>
            <a:r>
              <a:rPr lang="en-US" altLang="de-DE" sz="1800" dirty="0"/>
              <a:t>Component testing verifies the functionality of software modules, program objects, and classes that are separately testable, whereas system testing verifies interfaces between components and interactions between different parts of the system.</a:t>
            </a:r>
          </a:p>
          <a:p>
            <a:pPr marL="531813" indent="-531813">
              <a:buFont typeface="Wingdings" pitchFamily="2" charset="2"/>
              <a:buAutoNum type="alphaLcParenR"/>
            </a:pPr>
            <a:r>
              <a:rPr lang="en-US" altLang="de-DE" sz="1800" dirty="0" smtClean="0"/>
              <a:t>Test </a:t>
            </a:r>
            <a:r>
              <a:rPr lang="en-US" altLang="de-DE" sz="1800" dirty="0"/>
              <a:t>cases for component testing are usually derived from component specifications, design specifications, or data models, whereas test cases for system testing are usually derived from requirement specifications or use cases.</a:t>
            </a:r>
          </a:p>
          <a:p>
            <a:pPr marL="531813" indent="-531813">
              <a:buFont typeface="Wingdings" pitchFamily="2" charset="2"/>
              <a:buAutoNum type="alphaLcParenR"/>
            </a:pPr>
            <a:r>
              <a:rPr lang="en-US" altLang="de-DE" sz="1800" dirty="0" smtClean="0"/>
              <a:t>Component </a:t>
            </a:r>
            <a:r>
              <a:rPr lang="en-US" altLang="de-DE" sz="1800" dirty="0"/>
              <a:t>testing only focuses on functional characteristics, whereas system testing focuses on functional and non-functional characteristics.</a:t>
            </a:r>
          </a:p>
          <a:p>
            <a:pPr marL="531813" indent="-531813">
              <a:buFont typeface="Wingdings" pitchFamily="2" charset="2"/>
              <a:buAutoNum type="alphaLcParenR"/>
            </a:pPr>
            <a:r>
              <a:rPr lang="en-US" altLang="de-DE" sz="1800" dirty="0" smtClean="0"/>
              <a:t>Component </a:t>
            </a:r>
            <a:r>
              <a:rPr lang="en-US" altLang="de-DE" sz="1800" dirty="0"/>
              <a:t>testing is the responsibility of the testers, whereas system testing typically is the responsibility of the users of the system.</a:t>
            </a:r>
            <a:endParaRPr lang="de-DE" altLang="de-DE" sz="1800"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50100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14</a:t>
            </a:fld>
            <a:endParaRPr lang="en-US" dirty="0"/>
          </a:p>
        </p:txBody>
      </p:sp>
    </p:spTree>
    <p:extLst>
      <p:ext uri="{BB962C8B-B14F-4D97-AF65-F5344CB8AC3E}">
        <p14:creationId xmlns:p14="http://schemas.microsoft.com/office/powerpoint/2010/main" val="20232220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FL-2.2.1C</a:t>
            </a:r>
            <a:endParaRPr lang="de-DE" sz="3200"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a:t>Which </a:t>
            </a:r>
            <a:r>
              <a:rPr lang="en-US" altLang="de-DE" dirty="0" smtClean="0"/>
              <a:t>one </a:t>
            </a:r>
            <a:r>
              <a:rPr lang="en-US" altLang="de-DE" dirty="0"/>
              <a:t>of the following is </a:t>
            </a:r>
            <a:r>
              <a:rPr lang="en-US" altLang="de-DE" dirty="0" smtClean="0"/>
              <a:t>TRUE?</a:t>
            </a:r>
          </a:p>
          <a:p>
            <a:pPr marL="531813" indent="-531813">
              <a:buNone/>
            </a:pPr>
            <a:endParaRPr lang="de-DE" altLang="de-DE" dirty="0"/>
          </a:p>
          <a:p>
            <a:pPr marL="531813" indent="-531813">
              <a:buFont typeface="Wingdings" pitchFamily="2" charset="2"/>
              <a:buAutoNum type="alphaLcParenR"/>
            </a:pPr>
            <a:r>
              <a:rPr lang="en-US" altLang="de-DE" dirty="0"/>
              <a:t>The purpose of regression testing is to check if the correction has been successfully implemented, while the purpose of confirmation testing is to confirm that the correction has no side effects.</a:t>
            </a:r>
          </a:p>
          <a:p>
            <a:pPr marL="531813" indent="-531813">
              <a:buFont typeface="Wingdings" pitchFamily="2" charset="2"/>
              <a:buAutoNum type="alphaLcParenR"/>
            </a:pPr>
            <a:r>
              <a:rPr lang="en-US" altLang="de-DE" dirty="0" smtClean="0"/>
              <a:t>The </a:t>
            </a:r>
            <a:r>
              <a:rPr lang="en-US" altLang="de-DE" dirty="0"/>
              <a:t>purpose of regression testing is to detect unintended side effects, while the purpose of confirmation testing is to check if the system is still working in a new environment.</a:t>
            </a:r>
          </a:p>
          <a:p>
            <a:pPr marL="531813" indent="-531813">
              <a:buFont typeface="Wingdings" pitchFamily="2" charset="2"/>
              <a:buAutoNum type="alphaLcParenR"/>
            </a:pPr>
            <a:r>
              <a:rPr lang="en-US" altLang="de-DE" dirty="0" smtClean="0"/>
              <a:t>The </a:t>
            </a:r>
            <a:r>
              <a:rPr lang="en-US" altLang="de-DE" dirty="0"/>
              <a:t>purpose of regression testing is to detect unintended side effects, while the purpose of confirmation testing is to check if the original defect has been fixed.</a:t>
            </a:r>
          </a:p>
          <a:p>
            <a:pPr marL="531813" indent="-531813">
              <a:buFont typeface="Wingdings" pitchFamily="2" charset="2"/>
              <a:buAutoNum type="alphaLcParenR"/>
            </a:pPr>
            <a:r>
              <a:rPr lang="en-US" altLang="de-DE" dirty="0" smtClean="0"/>
              <a:t>The </a:t>
            </a:r>
            <a:r>
              <a:rPr lang="en-US" altLang="de-DE" dirty="0"/>
              <a:t>purpose of regression testing is to check if the new functionality is working, while the purpose of confirmation testing is to check if the original defect has been fixed.</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435760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15</a:t>
            </a:fld>
            <a:endParaRPr lang="en-US" dirty="0"/>
          </a:p>
        </p:txBody>
      </p:sp>
    </p:spTree>
    <p:extLst>
      <p:ext uri="{BB962C8B-B14F-4D97-AF65-F5344CB8AC3E}">
        <p14:creationId xmlns:p14="http://schemas.microsoft.com/office/powerpoint/2010/main" val="435989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FL-2.2.1C</a:t>
            </a:r>
            <a:endParaRPr lang="de-DE" sz="3200" dirty="0"/>
          </a:p>
        </p:txBody>
      </p:sp>
      <p:sp>
        <p:nvSpPr>
          <p:cNvPr id="3" name="Inhaltsplatzhalter 2"/>
          <p:cNvSpPr>
            <a:spLocks noGrp="1"/>
          </p:cNvSpPr>
          <p:nvPr>
            <p:ph idx="1"/>
          </p:nvPr>
        </p:nvSpPr>
        <p:spPr/>
        <p:txBody>
          <a:bodyPr>
            <a:normAutofit fontScale="92500" lnSpcReduction="10000"/>
          </a:bodyPr>
          <a:lstStyle/>
          <a:p>
            <a:pPr marL="0" indent="0">
              <a:buNone/>
            </a:pPr>
            <a:r>
              <a:rPr lang="en-US" altLang="de-DE" dirty="0"/>
              <a:t>Which </a:t>
            </a:r>
            <a:r>
              <a:rPr lang="en-US" altLang="de-DE" dirty="0" smtClean="0"/>
              <a:t>one </a:t>
            </a:r>
            <a:r>
              <a:rPr lang="en-US" altLang="de-DE" dirty="0"/>
              <a:t>of the following is the BEST definition of an incremental development model</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Defining requirements, designing software and testing are done in phases where in each phase a piece of the system is added.</a:t>
            </a:r>
          </a:p>
          <a:p>
            <a:pPr marL="531813" indent="-531813">
              <a:buFont typeface="Wingdings" pitchFamily="2" charset="2"/>
              <a:buAutoNum type="alphaLcParenR"/>
            </a:pPr>
            <a:r>
              <a:rPr lang="en-US" altLang="de-DE" dirty="0" smtClean="0"/>
              <a:t>A </a:t>
            </a:r>
            <a:r>
              <a:rPr lang="en-US" altLang="de-DE" dirty="0"/>
              <a:t>phase in the development process should begins when the previous phase is complete.</a:t>
            </a:r>
          </a:p>
          <a:p>
            <a:pPr marL="531813" indent="-531813">
              <a:buFont typeface="Wingdings" pitchFamily="2" charset="2"/>
              <a:buAutoNum type="alphaLcParenR"/>
            </a:pPr>
            <a:r>
              <a:rPr lang="en-US" altLang="de-DE" dirty="0" smtClean="0"/>
              <a:t>Testing </a:t>
            </a:r>
            <a:r>
              <a:rPr lang="en-US" altLang="de-DE" dirty="0"/>
              <a:t>is viewed as a separate phase which takes place after development has been completed.</a:t>
            </a:r>
          </a:p>
          <a:p>
            <a:pPr marL="531813" indent="-531813">
              <a:buFont typeface="Wingdings" pitchFamily="2" charset="2"/>
              <a:buAutoNum type="alphaLcParenR"/>
            </a:pPr>
            <a:r>
              <a:rPr lang="en-US" altLang="de-DE" dirty="0" smtClean="0"/>
              <a:t>Testing </a:t>
            </a:r>
            <a:r>
              <a:rPr lang="en-US" altLang="de-DE" dirty="0"/>
              <a:t>is added to development as an increment.</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2941397"/>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16</a:t>
            </a:fld>
            <a:endParaRPr lang="en-US" dirty="0"/>
          </a:p>
        </p:txBody>
      </p:sp>
    </p:spTree>
    <p:extLst>
      <p:ext uri="{BB962C8B-B14F-4D97-AF65-F5344CB8AC3E}">
        <p14:creationId xmlns:p14="http://schemas.microsoft.com/office/powerpoint/2010/main" val="41457788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FL-2.4.1C</a:t>
            </a:r>
            <a:endParaRPr lang="de-DE" sz="3200" dirty="0"/>
          </a:p>
        </p:txBody>
      </p:sp>
      <p:sp>
        <p:nvSpPr>
          <p:cNvPr id="3" name="Inhaltsplatzhalter 2"/>
          <p:cNvSpPr>
            <a:spLocks noGrp="1"/>
          </p:cNvSpPr>
          <p:nvPr>
            <p:ph idx="1"/>
          </p:nvPr>
        </p:nvSpPr>
        <p:spPr/>
        <p:txBody>
          <a:bodyPr>
            <a:normAutofit lnSpcReduction="10000"/>
          </a:bodyPr>
          <a:lstStyle/>
          <a:p>
            <a:pPr marL="0" indent="0">
              <a:buNone/>
            </a:pPr>
            <a:r>
              <a:rPr lang="en-US" altLang="de-DE" dirty="0"/>
              <a:t>Which of the following should NOT be a trigger for maintenance testing</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Decision to test the maintainability of the software.</a:t>
            </a:r>
          </a:p>
          <a:p>
            <a:pPr marL="531813" indent="-531813">
              <a:buFont typeface="Wingdings" pitchFamily="2" charset="2"/>
              <a:buAutoNum type="alphaLcParenR"/>
            </a:pPr>
            <a:r>
              <a:rPr lang="en-US" altLang="de-DE" dirty="0" smtClean="0"/>
              <a:t>Decision </a:t>
            </a:r>
            <a:r>
              <a:rPr lang="en-US" altLang="de-DE" dirty="0"/>
              <a:t>to test the system after migration to a new operating platform.</a:t>
            </a:r>
          </a:p>
          <a:p>
            <a:pPr marL="531813" indent="-531813">
              <a:buFont typeface="Wingdings" pitchFamily="2" charset="2"/>
              <a:buAutoNum type="alphaLcParenR"/>
            </a:pPr>
            <a:r>
              <a:rPr lang="en-US" altLang="de-DE" dirty="0" smtClean="0"/>
              <a:t>Decision </a:t>
            </a:r>
            <a:r>
              <a:rPr lang="en-US" altLang="de-DE" dirty="0"/>
              <a:t>to test if archived data is possible to be retrieved.</a:t>
            </a:r>
          </a:p>
          <a:p>
            <a:pPr marL="531813" indent="-531813">
              <a:buFont typeface="Wingdings" pitchFamily="2" charset="2"/>
              <a:buAutoNum type="alphaLcParenR"/>
            </a:pPr>
            <a:r>
              <a:rPr lang="en-US" altLang="de-DE" dirty="0" smtClean="0"/>
              <a:t>Decision </a:t>
            </a:r>
            <a:r>
              <a:rPr lang="en-US" altLang="de-DE" dirty="0"/>
              <a:t>to test after “hot fixes”.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05275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17</a:t>
            </a:fld>
            <a:endParaRPr lang="en-US" dirty="0"/>
          </a:p>
        </p:txBody>
      </p:sp>
    </p:spTree>
    <p:extLst>
      <p:ext uri="{BB962C8B-B14F-4D97-AF65-F5344CB8AC3E}">
        <p14:creationId xmlns:p14="http://schemas.microsoft.com/office/powerpoint/2010/main" val="3402961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Disclaimer</a:t>
            </a:r>
            <a:endParaRPr lang="en-US" dirty="0"/>
          </a:p>
        </p:txBody>
      </p:sp>
      <p:sp>
        <p:nvSpPr>
          <p:cNvPr id="3" name="Inhaltsplatzhalter 2"/>
          <p:cNvSpPr>
            <a:spLocks noGrp="1"/>
          </p:cNvSpPr>
          <p:nvPr>
            <p:ph idx="1"/>
          </p:nvPr>
        </p:nvSpPr>
        <p:spPr/>
        <p:txBody>
          <a:bodyPr/>
          <a:lstStyle/>
          <a:p>
            <a:r>
              <a:rPr lang="en-US" dirty="0"/>
              <a:t>All the questions collected in this presentation are based on sample exams provided by istqb.org, available at </a:t>
            </a:r>
            <a:r>
              <a:rPr lang="en-US" dirty="0">
                <a:hlinkClick r:id="rId2"/>
              </a:rPr>
              <a:t>https://www.istqb.org/downloads/</a:t>
            </a:r>
            <a:endParaRPr lang="en-US" dirty="0"/>
          </a:p>
          <a:p>
            <a:pPr lvl="1"/>
            <a:r>
              <a:rPr lang="fr-FR" dirty="0"/>
              <a:t>FL 2018 </a:t>
            </a:r>
            <a:r>
              <a:rPr lang="en-US" dirty="0"/>
              <a:t>Sample</a:t>
            </a:r>
            <a:r>
              <a:rPr lang="fr-FR" dirty="0"/>
              <a:t> Questions Exam A</a:t>
            </a:r>
            <a:endParaRPr lang="de-DE" dirty="0"/>
          </a:p>
          <a:p>
            <a:pPr lvl="1"/>
            <a:r>
              <a:rPr lang="fr-FR" dirty="0"/>
              <a:t>FL 2018 </a:t>
            </a:r>
            <a:r>
              <a:rPr lang="en-US" dirty="0"/>
              <a:t>Sample</a:t>
            </a:r>
            <a:r>
              <a:rPr lang="fr-FR" dirty="0"/>
              <a:t> Questions Exam B</a:t>
            </a:r>
            <a:endParaRPr lang="de-DE" dirty="0"/>
          </a:p>
          <a:p>
            <a:pPr lvl="1"/>
            <a:r>
              <a:rPr lang="fr-FR" dirty="0"/>
              <a:t>FL 2018 </a:t>
            </a:r>
            <a:r>
              <a:rPr lang="en-US" dirty="0"/>
              <a:t>Sample</a:t>
            </a:r>
            <a:r>
              <a:rPr lang="fr-FR"/>
              <a:t> Questions Exam C</a:t>
            </a:r>
            <a:endParaRPr lang="de-DE" dirty="0"/>
          </a:p>
        </p:txBody>
      </p:sp>
      <p:sp>
        <p:nvSpPr>
          <p:cNvPr id="4" name="Datumsplatzhalter 3"/>
          <p:cNvSpPr>
            <a:spLocks noGrp="1"/>
          </p:cNvSpPr>
          <p:nvPr>
            <p:ph type="dt" sz="half" idx="10"/>
          </p:nvPr>
        </p:nvSpPr>
        <p:spPr/>
        <p:txBody>
          <a:bodyPr/>
          <a:lstStyle/>
          <a:p>
            <a:r>
              <a:rPr lang="de-DE" smtClean="0"/>
              <a:t>Uwe Gühl, 2020</a:t>
            </a:r>
            <a:endParaRPr lang="en-US" dirty="0"/>
          </a:p>
        </p:txBody>
      </p:sp>
      <p:sp>
        <p:nvSpPr>
          <p:cNvPr id="5" name="Fußzeilenplatzhalter 4"/>
          <p:cNvSpPr>
            <a:spLocks noGrp="1"/>
          </p:cNvSpPr>
          <p:nvPr>
            <p:ph type="ftr" sz="quarter" idx="11"/>
          </p:nvPr>
        </p:nvSpPr>
        <p:spPr/>
        <p:txBody>
          <a:bodyPr/>
          <a:lstStyle/>
          <a:p>
            <a:r>
              <a:rPr lang="en-US" smtClean="0"/>
              <a:t>Software Testing – Foundation Level</a:t>
            </a:r>
          </a:p>
          <a:p>
            <a:r>
              <a:rPr lang="en-US" smtClean="0"/>
              <a:t>Testing Throughout the Software Development Lifecycle -- Quiz</a:t>
            </a:r>
            <a:endParaRPr lang="en-US" dirty="0"/>
          </a:p>
        </p:txBody>
      </p:sp>
      <p:sp>
        <p:nvSpPr>
          <p:cNvPr id="6" name="Foliennummernplatzhalter 5"/>
          <p:cNvSpPr>
            <a:spLocks noGrp="1"/>
          </p:cNvSpPr>
          <p:nvPr>
            <p:ph type="sldNum" sz="quarter" idx="12"/>
          </p:nvPr>
        </p:nvSpPr>
        <p:spPr/>
        <p:txBody>
          <a:bodyPr/>
          <a:lstStyle/>
          <a:p>
            <a:r>
              <a:rPr lang="en-US" smtClean="0"/>
              <a:t> 02 - </a:t>
            </a:r>
            <a:fld id="{6C6AE60A-B69C-4790-82F7-3882EDF23186}" type="slidenum">
              <a:rPr lang="en-US" smtClean="0"/>
              <a:pPr/>
              <a:t>2</a:t>
            </a:fld>
            <a:endParaRPr lang="en-US" dirty="0"/>
          </a:p>
        </p:txBody>
      </p:sp>
    </p:spTree>
    <p:extLst>
      <p:ext uri="{BB962C8B-B14F-4D97-AF65-F5344CB8AC3E}">
        <p14:creationId xmlns:p14="http://schemas.microsoft.com/office/powerpoint/2010/main" val="565187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pPr>
              <a:tabLst>
                <a:tab pos="7891463" algn="r"/>
              </a:tabLst>
            </a:pPr>
            <a:r>
              <a:rPr lang="en-US" sz="3200" dirty="0" smtClean="0"/>
              <a:t>2. Testing </a:t>
            </a:r>
            <a:r>
              <a:rPr lang="en-US" sz="3200" dirty="0"/>
              <a:t>Throughout </a:t>
            </a:r>
            <a:r>
              <a:rPr lang="en-US" sz="3200" dirty="0" smtClean="0"/>
              <a:t>the SDLC	</a:t>
            </a:r>
            <a:r>
              <a:rPr lang="de-DE" sz="3200" dirty="0" smtClean="0"/>
              <a:t>FL-2.3.2A</a:t>
            </a:r>
            <a:endParaRPr lang="de-DE" sz="3200" dirty="0"/>
          </a:p>
        </p:txBody>
      </p:sp>
      <p:sp>
        <p:nvSpPr>
          <p:cNvPr id="3" name="Inhaltsplatzhalter 2"/>
          <p:cNvSpPr>
            <a:spLocks noGrp="1"/>
          </p:cNvSpPr>
          <p:nvPr>
            <p:ph idx="1"/>
          </p:nvPr>
        </p:nvSpPr>
        <p:spPr/>
        <p:txBody>
          <a:bodyPr>
            <a:normAutofit lnSpcReduction="10000"/>
          </a:bodyPr>
          <a:lstStyle/>
          <a:p>
            <a:pPr marL="0" indent="0">
              <a:buNone/>
            </a:pPr>
            <a:r>
              <a:rPr lang="en-US" altLang="de-DE" dirty="0"/>
              <a:t>How can white-box testing be applied during acceptance testing</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To check if large volumes of data can be transferred between integrated systems.</a:t>
            </a:r>
          </a:p>
          <a:p>
            <a:pPr marL="531813" indent="-531813">
              <a:buFont typeface="Wingdings" pitchFamily="2" charset="2"/>
              <a:buAutoNum type="alphaLcParenR"/>
            </a:pPr>
            <a:r>
              <a:rPr lang="en-US" altLang="de-DE" dirty="0" smtClean="0"/>
              <a:t>To </a:t>
            </a:r>
            <a:r>
              <a:rPr lang="en-US" altLang="de-DE" dirty="0"/>
              <a:t>check if all code statements and </a:t>
            </a:r>
            <a:r>
              <a:rPr lang="en-US" altLang="de-DE" dirty="0" smtClean="0"/>
              <a:t/>
            </a:r>
            <a:br>
              <a:rPr lang="en-US" altLang="de-DE" dirty="0" smtClean="0"/>
            </a:br>
            <a:r>
              <a:rPr lang="en-US" altLang="de-DE" dirty="0" smtClean="0"/>
              <a:t>code </a:t>
            </a:r>
            <a:r>
              <a:rPr lang="en-US" altLang="de-DE" dirty="0"/>
              <a:t>decision paths have been executed.</a:t>
            </a:r>
          </a:p>
          <a:p>
            <a:pPr marL="531813" indent="-531813">
              <a:buFont typeface="Wingdings" pitchFamily="2" charset="2"/>
              <a:buAutoNum type="alphaLcParenR"/>
            </a:pPr>
            <a:r>
              <a:rPr lang="en-US" altLang="de-DE" dirty="0" smtClean="0"/>
              <a:t>To </a:t>
            </a:r>
            <a:r>
              <a:rPr lang="en-US" altLang="de-DE" dirty="0"/>
              <a:t>check if all work process flows have been covered.</a:t>
            </a:r>
          </a:p>
          <a:p>
            <a:pPr marL="531813" indent="-531813">
              <a:buFont typeface="Wingdings" pitchFamily="2" charset="2"/>
              <a:buAutoNum type="alphaLcParenR"/>
            </a:pPr>
            <a:r>
              <a:rPr lang="en-US" altLang="de-DE" dirty="0" smtClean="0"/>
              <a:t>To </a:t>
            </a:r>
            <a:r>
              <a:rPr lang="en-US" altLang="de-DE" dirty="0"/>
              <a:t>cover all web page navigations.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4764618"/>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3</a:t>
            </a:fld>
            <a:endParaRPr lang="en-US" dirty="0"/>
          </a:p>
        </p:txBody>
      </p:sp>
    </p:spTree>
    <p:extLst>
      <p:ext uri="{BB962C8B-B14F-4D97-AF65-F5344CB8AC3E}">
        <p14:creationId xmlns:p14="http://schemas.microsoft.com/office/powerpoint/2010/main" val="24535569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smtClean="0"/>
              <a:t>2. Testing </a:t>
            </a:r>
            <a:r>
              <a:rPr lang="en-US" sz="3200" dirty="0"/>
              <a:t>Throughout the SDLC	</a:t>
            </a:r>
            <a:r>
              <a:rPr lang="de-DE" sz="3200" dirty="0" smtClean="0"/>
              <a:t>FL-2.2.1A</a:t>
            </a:r>
            <a:endParaRPr lang="de-DE" sz="3200" dirty="0"/>
          </a:p>
        </p:txBody>
      </p:sp>
      <p:sp>
        <p:nvSpPr>
          <p:cNvPr id="3" name="Inhaltsplatzhalter 2"/>
          <p:cNvSpPr>
            <a:spLocks noGrp="1"/>
          </p:cNvSpPr>
          <p:nvPr>
            <p:ph idx="1"/>
          </p:nvPr>
        </p:nvSpPr>
        <p:spPr/>
        <p:txBody>
          <a:bodyPr>
            <a:normAutofit fontScale="70000" lnSpcReduction="20000"/>
          </a:bodyPr>
          <a:lstStyle/>
          <a:p>
            <a:pPr marL="0" indent="0">
              <a:buNone/>
            </a:pPr>
            <a:r>
              <a:rPr lang="en-US" sz="3200" dirty="0"/>
              <a:t>Which of the following statements comparing component testing and system testing is TRUE</a:t>
            </a:r>
            <a:r>
              <a:rPr lang="en-US" sz="3200" dirty="0" smtClean="0"/>
              <a:t>?</a:t>
            </a:r>
            <a:endParaRPr lang="de-DE" altLang="de-DE" dirty="0"/>
          </a:p>
          <a:p>
            <a:pPr marL="531813" indent="-531813">
              <a:buFont typeface="Wingdings" pitchFamily="2" charset="2"/>
              <a:buAutoNum type="alphaLcParenR"/>
            </a:pPr>
            <a:r>
              <a:rPr lang="en-US" altLang="de-DE" dirty="0"/>
              <a:t>Component testing verifies the functionality of software modules, program objects, and classes that are separately testable, whereas system testing verifies interfaces between components and interactions between different parts of the system.</a:t>
            </a:r>
          </a:p>
          <a:p>
            <a:pPr marL="531813" indent="-531813">
              <a:buFont typeface="Wingdings" pitchFamily="2" charset="2"/>
              <a:buAutoNum type="alphaLcParenR"/>
            </a:pPr>
            <a:r>
              <a:rPr lang="en-US" altLang="de-DE" dirty="0" smtClean="0"/>
              <a:t>Test </a:t>
            </a:r>
            <a:r>
              <a:rPr lang="en-US" altLang="de-DE" dirty="0"/>
              <a:t>cases for component testing are usually derived from component specifications, design specifications, or data models, whereas test cases for system testing are usually derived from requirement specifications or use cases.</a:t>
            </a:r>
          </a:p>
          <a:p>
            <a:pPr marL="531813" indent="-531813">
              <a:buFont typeface="Wingdings" pitchFamily="2" charset="2"/>
              <a:buAutoNum type="alphaLcParenR"/>
            </a:pPr>
            <a:r>
              <a:rPr lang="en-US" altLang="de-DE" dirty="0" smtClean="0"/>
              <a:t>Component </a:t>
            </a:r>
            <a:r>
              <a:rPr lang="en-US" altLang="de-DE" dirty="0"/>
              <a:t>testing only focuses on functional characteristics, whereas system testing focuses on functional and non-functional characteristics.</a:t>
            </a:r>
          </a:p>
          <a:p>
            <a:pPr marL="531813" indent="-531813">
              <a:buFont typeface="Wingdings" pitchFamily="2" charset="2"/>
              <a:buAutoNum type="alphaLcParenR"/>
            </a:pPr>
            <a:r>
              <a:rPr lang="en-US" altLang="de-DE" dirty="0" smtClean="0"/>
              <a:t>Component </a:t>
            </a:r>
            <a:r>
              <a:rPr lang="en-US" altLang="de-DE" dirty="0"/>
              <a:t>testing is the responsibility of the testers, whereas system testing typically is the responsibility of the users of the system</a:t>
            </a:r>
            <a:r>
              <a:rPr lang="en-US" altLang="de-DE" dirty="0" smtClean="0"/>
              <a:t>.</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24563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4</a:t>
            </a:fld>
            <a:endParaRPr lang="en-US" dirty="0"/>
          </a:p>
        </p:txBody>
      </p:sp>
    </p:spTree>
    <p:extLst>
      <p:ext uri="{BB962C8B-B14F-4D97-AF65-F5344CB8AC3E}">
        <p14:creationId xmlns:p14="http://schemas.microsoft.com/office/powerpoint/2010/main" val="28845230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smtClean="0"/>
              <a:t>2. Testing </a:t>
            </a:r>
            <a:r>
              <a:rPr lang="en-US" sz="3200" dirty="0"/>
              <a:t>Throughout the SDLC	</a:t>
            </a:r>
            <a:r>
              <a:rPr lang="de-DE" sz="3200" dirty="0" smtClean="0"/>
              <a:t>FL-2.3.3A</a:t>
            </a:r>
            <a:endParaRPr lang="de-DE" sz="3200" dirty="0"/>
          </a:p>
        </p:txBody>
      </p:sp>
      <p:sp>
        <p:nvSpPr>
          <p:cNvPr id="3" name="Inhaltsplatzhalter 2"/>
          <p:cNvSpPr>
            <a:spLocks noGrp="1"/>
          </p:cNvSpPr>
          <p:nvPr>
            <p:ph idx="1"/>
          </p:nvPr>
        </p:nvSpPr>
        <p:spPr/>
        <p:txBody>
          <a:bodyPr>
            <a:normAutofit fontScale="77500" lnSpcReduction="20000"/>
          </a:bodyPr>
          <a:lstStyle/>
          <a:p>
            <a:pPr marL="531813" indent="-531813">
              <a:buNone/>
            </a:pPr>
            <a:r>
              <a:rPr lang="en-US" altLang="de-DE" dirty="0"/>
              <a:t>Which one of the following is </a:t>
            </a:r>
            <a:r>
              <a:rPr lang="en-US" altLang="de-DE" dirty="0" smtClean="0"/>
              <a:t>TRUE?</a:t>
            </a:r>
          </a:p>
          <a:p>
            <a:pPr marL="531813" indent="-531813">
              <a:buNone/>
            </a:pPr>
            <a:endParaRPr lang="de-DE" altLang="de-DE" dirty="0"/>
          </a:p>
          <a:p>
            <a:pPr marL="531813" indent="-531813">
              <a:buFont typeface="Wingdings" pitchFamily="2" charset="2"/>
              <a:buAutoNum type="alphaLcParenR"/>
            </a:pPr>
            <a:r>
              <a:rPr lang="en-US" altLang="de-DE" dirty="0"/>
              <a:t>The purpose of regression testing is to check if the correction has been successfully implemented, while the purpose of confirmation testing is to confirm that the correction has no side effects.</a:t>
            </a:r>
          </a:p>
          <a:p>
            <a:pPr marL="531813" indent="-531813">
              <a:buFont typeface="Wingdings" pitchFamily="2" charset="2"/>
              <a:buAutoNum type="alphaLcParenR"/>
            </a:pPr>
            <a:r>
              <a:rPr lang="en-US" altLang="de-DE" dirty="0" smtClean="0"/>
              <a:t>The </a:t>
            </a:r>
            <a:r>
              <a:rPr lang="en-US" altLang="de-DE" dirty="0"/>
              <a:t>purpose of regression testing is to detect unintended side effects, while the purpose of confirmation testing is to check if the system is still working in a new environment.</a:t>
            </a:r>
          </a:p>
          <a:p>
            <a:pPr marL="531813" indent="-531813">
              <a:buFont typeface="Wingdings" pitchFamily="2" charset="2"/>
              <a:buAutoNum type="alphaLcParenR"/>
            </a:pPr>
            <a:r>
              <a:rPr lang="en-US" altLang="de-DE" dirty="0" smtClean="0"/>
              <a:t>The </a:t>
            </a:r>
            <a:r>
              <a:rPr lang="en-US" altLang="de-DE" dirty="0"/>
              <a:t>purpose of regression testing is to detect unintended side effects, while the purpose of confirmation testing is to check if the original defect has been fixed.</a:t>
            </a:r>
          </a:p>
          <a:p>
            <a:pPr marL="531813" indent="-531813">
              <a:buFont typeface="Wingdings" pitchFamily="2" charset="2"/>
              <a:buAutoNum type="alphaLcParenR"/>
            </a:pPr>
            <a:r>
              <a:rPr lang="en-US" altLang="de-DE" dirty="0" smtClean="0"/>
              <a:t>The </a:t>
            </a:r>
            <a:r>
              <a:rPr lang="en-US" altLang="de-DE" dirty="0"/>
              <a:t>purpose of regression testing is to check if the new functionality is working, while the purpose of confirmation testing is to check if the original defect has been fixed</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87380" y="4314393"/>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5</a:t>
            </a:fld>
            <a:endParaRPr lang="en-US" dirty="0"/>
          </a:p>
        </p:txBody>
      </p:sp>
    </p:spTree>
    <p:extLst>
      <p:ext uri="{BB962C8B-B14F-4D97-AF65-F5344CB8AC3E}">
        <p14:creationId xmlns:p14="http://schemas.microsoft.com/office/powerpoint/2010/main" val="12669967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smtClean="0"/>
              <a:t>2. Testing </a:t>
            </a:r>
            <a:r>
              <a:rPr lang="en-US" sz="3200" dirty="0"/>
              <a:t>Throughout the SDLC	</a:t>
            </a:r>
            <a:r>
              <a:rPr lang="de-DE" sz="3200" dirty="0" smtClean="0"/>
              <a:t>FL-2.1.1A</a:t>
            </a:r>
            <a:endParaRPr lang="de-DE" sz="3200" dirty="0"/>
          </a:p>
        </p:txBody>
      </p:sp>
      <p:sp>
        <p:nvSpPr>
          <p:cNvPr id="3" name="Inhaltsplatzhalter 2"/>
          <p:cNvSpPr>
            <a:spLocks noGrp="1"/>
          </p:cNvSpPr>
          <p:nvPr>
            <p:ph idx="1"/>
          </p:nvPr>
        </p:nvSpPr>
        <p:spPr/>
        <p:txBody>
          <a:bodyPr>
            <a:normAutofit fontScale="92500" lnSpcReduction="10000"/>
          </a:bodyPr>
          <a:lstStyle/>
          <a:p>
            <a:pPr marL="0" indent="0">
              <a:buNone/>
            </a:pPr>
            <a:r>
              <a:rPr lang="en-US" altLang="de-DE" dirty="0"/>
              <a:t>Which one of the following is the BEST definition of an incremental development model</a:t>
            </a:r>
            <a:r>
              <a:rPr lang="en-US" altLang="de-DE" dirty="0" smtClean="0"/>
              <a:t>?</a:t>
            </a:r>
          </a:p>
          <a:p>
            <a:pPr marL="0" indent="0">
              <a:buNone/>
            </a:pPr>
            <a:endParaRPr lang="de-DE" altLang="de-DE" dirty="0"/>
          </a:p>
          <a:p>
            <a:pPr marL="531813" indent="-531813">
              <a:buFont typeface="Wingdings" pitchFamily="2" charset="2"/>
              <a:buAutoNum type="alphaLcParenR"/>
            </a:pPr>
            <a:r>
              <a:rPr lang="en-US" altLang="de-DE" dirty="0"/>
              <a:t>Defining requirements, designing software and testing are done in phases where in each phase a piece of the system is added.</a:t>
            </a:r>
          </a:p>
          <a:p>
            <a:pPr marL="531813" indent="-531813">
              <a:buFont typeface="Wingdings" pitchFamily="2" charset="2"/>
              <a:buAutoNum type="alphaLcParenR"/>
            </a:pPr>
            <a:r>
              <a:rPr lang="en-US" altLang="de-DE" dirty="0" smtClean="0"/>
              <a:t>A </a:t>
            </a:r>
            <a:r>
              <a:rPr lang="en-US" altLang="de-DE" dirty="0"/>
              <a:t>phase in the development process should </a:t>
            </a:r>
            <a:r>
              <a:rPr lang="en-US" altLang="de-DE" dirty="0" smtClean="0"/>
              <a:t>begin </a:t>
            </a:r>
            <a:r>
              <a:rPr lang="en-US" altLang="de-DE" dirty="0"/>
              <a:t>when the previous phase is complete.</a:t>
            </a:r>
          </a:p>
          <a:p>
            <a:pPr marL="531813" indent="-531813">
              <a:buFont typeface="Wingdings" pitchFamily="2" charset="2"/>
              <a:buAutoNum type="alphaLcParenR"/>
            </a:pPr>
            <a:r>
              <a:rPr lang="en-US" altLang="de-DE" dirty="0" smtClean="0"/>
              <a:t>Testing </a:t>
            </a:r>
            <a:r>
              <a:rPr lang="en-US" altLang="de-DE" dirty="0"/>
              <a:t>is viewed as a separate phase which takes place after development has been completed.</a:t>
            </a:r>
          </a:p>
          <a:p>
            <a:pPr marL="531813" indent="-531813">
              <a:buFont typeface="Wingdings" pitchFamily="2" charset="2"/>
              <a:buAutoNum type="alphaLcParenR"/>
            </a:pPr>
            <a:r>
              <a:rPr lang="en-US" altLang="de-DE" dirty="0" smtClean="0"/>
              <a:t>Testing </a:t>
            </a:r>
            <a:r>
              <a:rPr lang="en-US" altLang="de-DE" dirty="0"/>
              <a:t>is added to development as an increment</a:t>
            </a:r>
            <a:r>
              <a:rPr lang="en-US" altLang="de-DE" dirty="0" smtClean="0"/>
              <a:t>.</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22850" y="2948089"/>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6</a:t>
            </a:fld>
            <a:endParaRPr lang="en-US" dirty="0"/>
          </a:p>
        </p:txBody>
      </p:sp>
    </p:spTree>
    <p:extLst>
      <p:ext uri="{BB962C8B-B14F-4D97-AF65-F5344CB8AC3E}">
        <p14:creationId xmlns:p14="http://schemas.microsoft.com/office/powerpoint/2010/main" val="2989383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smtClean="0"/>
              <a:t>2. Testing </a:t>
            </a:r>
            <a:r>
              <a:rPr lang="en-US" sz="3200" dirty="0"/>
              <a:t>Throughout the </a:t>
            </a:r>
            <a:r>
              <a:rPr lang="en-US" sz="3200" dirty="0" smtClean="0"/>
              <a:t>SDLC</a:t>
            </a:r>
            <a:r>
              <a:rPr lang="en-US" sz="3200" dirty="0"/>
              <a:t>	</a:t>
            </a:r>
            <a:r>
              <a:rPr lang="de-DE" sz="3200" dirty="0"/>
              <a:t>FL-2.4.1A</a:t>
            </a:r>
          </a:p>
        </p:txBody>
      </p:sp>
      <p:sp>
        <p:nvSpPr>
          <p:cNvPr id="3" name="Inhaltsplatzhalter 2"/>
          <p:cNvSpPr>
            <a:spLocks noGrp="1"/>
          </p:cNvSpPr>
          <p:nvPr>
            <p:ph idx="1"/>
          </p:nvPr>
        </p:nvSpPr>
        <p:spPr/>
        <p:txBody>
          <a:bodyPr>
            <a:normAutofit lnSpcReduction="10000"/>
          </a:bodyPr>
          <a:lstStyle/>
          <a:p>
            <a:pPr marL="0" indent="0">
              <a:buNone/>
            </a:pPr>
            <a:r>
              <a:rPr lang="en-US" altLang="de-DE" dirty="0"/>
              <a:t>Which of the following should NOT be a trigger for maintenance testing</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Decision to test the maintainability of the software.</a:t>
            </a:r>
          </a:p>
          <a:p>
            <a:pPr marL="531813" indent="-531813">
              <a:buFont typeface="Wingdings" pitchFamily="2" charset="2"/>
              <a:buAutoNum type="alphaLcParenR"/>
            </a:pPr>
            <a:r>
              <a:rPr lang="en-US" altLang="de-DE" dirty="0" smtClean="0"/>
              <a:t>Decision </a:t>
            </a:r>
            <a:r>
              <a:rPr lang="en-US" altLang="de-DE" dirty="0"/>
              <a:t>to test the system after migration to a new operating platform.</a:t>
            </a:r>
          </a:p>
          <a:p>
            <a:pPr marL="531813" indent="-531813">
              <a:buFont typeface="Wingdings" pitchFamily="2" charset="2"/>
              <a:buAutoNum type="alphaLcParenR"/>
            </a:pPr>
            <a:r>
              <a:rPr lang="en-US" altLang="de-DE" dirty="0" smtClean="0"/>
              <a:t>Decision </a:t>
            </a:r>
            <a:r>
              <a:rPr lang="en-US" altLang="de-DE" dirty="0"/>
              <a:t>to test if archived data is possible to be retrieved.</a:t>
            </a:r>
          </a:p>
          <a:p>
            <a:pPr marL="531813" indent="-531813">
              <a:buFont typeface="Wingdings" pitchFamily="2" charset="2"/>
              <a:buAutoNum type="alphaLcParenR"/>
            </a:pPr>
            <a:r>
              <a:rPr lang="en-US" altLang="de-DE" dirty="0" smtClean="0"/>
              <a:t>Decision </a:t>
            </a:r>
            <a:r>
              <a:rPr lang="en-US" altLang="de-DE" dirty="0"/>
              <a:t>to test after “hot fixes”.</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3069084"/>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7</a:t>
            </a:fld>
            <a:endParaRPr lang="en-US" dirty="0"/>
          </a:p>
        </p:txBody>
      </p:sp>
    </p:spTree>
    <p:extLst>
      <p:ext uri="{BB962C8B-B14F-4D97-AF65-F5344CB8AC3E}">
        <p14:creationId xmlns:p14="http://schemas.microsoft.com/office/powerpoint/2010/main" val="21689339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a:t>
            </a:r>
            <a:r>
              <a:rPr lang="en-US" sz="3200" dirty="0" smtClean="0"/>
              <a:t>SDLC</a:t>
            </a:r>
            <a:r>
              <a:rPr lang="en-US" sz="3200" dirty="0"/>
              <a:t>	</a:t>
            </a:r>
            <a:r>
              <a:rPr lang="de-DE" sz="3200" dirty="0" smtClean="0"/>
              <a:t>FL-2.1.1B</a:t>
            </a:r>
            <a:endParaRPr lang="de-DE" sz="3200" dirty="0"/>
          </a:p>
        </p:txBody>
      </p:sp>
      <p:sp>
        <p:nvSpPr>
          <p:cNvPr id="3" name="Inhaltsplatzhalter 2"/>
          <p:cNvSpPr>
            <a:spLocks noGrp="1"/>
          </p:cNvSpPr>
          <p:nvPr>
            <p:ph idx="1"/>
          </p:nvPr>
        </p:nvSpPr>
        <p:spPr/>
        <p:txBody>
          <a:bodyPr>
            <a:normAutofit fontScale="77500" lnSpcReduction="20000"/>
          </a:bodyPr>
          <a:lstStyle/>
          <a:p>
            <a:pPr marL="0" indent="0">
              <a:buNone/>
            </a:pPr>
            <a:r>
              <a:rPr lang="en-US" sz="2600" dirty="0"/>
              <a:t>Given the following statements about the relationships between software development activities and test activities in the software development </a:t>
            </a:r>
            <a:r>
              <a:rPr lang="en-US" sz="2600" dirty="0" smtClean="0"/>
              <a:t>lifecycle:</a:t>
            </a:r>
          </a:p>
          <a:p>
            <a:pPr>
              <a:buFont typeface="+mj-lt"/>
              <a:buAutoNum type="arabicPeriod"/>
            </a:pPr>
            <a:r>
              <a:rPr lang="en-US" altLang="de-DE" sz="2300" dirty="0" smtClean="0"/>
              <a:t>Each </a:t>
            </a:r>
            <a:r>
              <a:rPr lang="en-US" altLang="de-DE" sz="2300" dirty="0"/>
              <a:t>development activity should have a corresponding testing activity.</a:t>
            </a:r>
          </a:p>
          <a:p>
            <a:pPr>
              <a:buFont typeface="+mj-lt"/>
              <a:buAutoNum type="arabicPeriod"/>
            </a:pPr>
            <a:r>
              <a:rPr lang="en-US" altLang="de-DE" sz="2300" dirty="0" smtClean="0"/>
              <a:t>Reviewing </a:t>
            </a:r>
            <a:r>
              <a:rPr lang="en-US" altLang="de-DE" sz="2300" dirty="0"/>
              <a:t>should start as soon as final versions of documents become available.</a:t>
            </a:r>
          </a:p>
          <a:p>
            <a:pPr>
              <a:buFont typeface="+mj-lt"/>
              <a:buAutoNum type="arabicPeriod"/>
            </a:pPr>
            <a:r>
              <a:rPr lang="en-US" altLang="de-DE" sz="2300" dirty="0" smtClean="0"/>
              <a:t>The </a:t>
            </a:r>
            <a:r>
              <a:rPr lang="en-US" altLang="de-DE" sz="2300" dirty="0"/>
              <a:t>design and implementation of tests should start during the </a:t>
            </a:r>
            <a:r>
              <a:rPr lang="en-US" altLang="de-DE" sz="2300"/>
              <a:t>corresponding </a:t>
            </a:r>
            <a:r>
              <a:rPr lang="en-US" altLang="de-DE" sz="2300" smtClean="0"/>
              <a:t>development activity.</a:t>
            </a:r>
            <a:endParaRPr lang="en-US" altLang="de-DE" sz="2300" dirty="0"/>
          </a:p>
          <a:p>
            <a:pPr>
              <a:buFont typeface="+mj-lt"/>
              <a:buAutoNum type="arabicPeriod"/>
            </a:pPr>
            <a:r>
              <a:rPr lang="en-US" altLang="de-DE" sz="2300" dirty="0" smtClean="0"/>
              <a:t>Testing </a:t>
            </a:r>
            <a:r>
              <a:rPr lang="en-US" altLang="de-DE" sz="2300" dirty="0"/>
              <a:t>activities should start in the early stages of the software development lifecycle.</a:t>
            </a:r>
          </a:p>
          <a:p>
            <a:pPr marL="0" indent="0">
              <a:buNone/>
            </a:pPr>
            <a:r>
              <a:rPr lang="en-US" altLang="de-DE" sz="2600" dirty="0" smtClean="0"/>
              <a:t>Which </a:t>
            </a:r>
            <a:r>
              <a:rPr lang="en-US" altLang="de-DE" sz="2600" dirty="0"/>
              <a:t>of the following CORRECTLY shows which are true and false</a:t>
            </a:r>
            <a:r>
              <a:rPr lang="en-US" altLang="de-DE" sz="2600" dirty="0" smtClean="0"/>
              <a:t>?</a:t>
            </a:r>
            <a:endParaRPr lang="de-DE" altLang="de-DE" sz="2600" dirty="0"/>
          </a:p>
          <a:p>
            <a:pPr marL="531813" indent="-531813">
              <a:buFont typeface="Wingdings" pitchFamily="2" charset="2"/>
              <a:buAutoNum type="alphaLcParenR"/>
              <a:tabLst>
                <a:tab pos="2778125" algn="l"/>
              </a:tabLst>
            </a:pPr>
            <a:r>
              <a:rPr lang="da-DK" altLang="de-DE" dirty="0" smtClean="0"/>
              <a:t>True </a:t>
            </a:r>
            <a:r>
              <a:rPr lang="da-DK" altLang="de-DE" dirty="0"/>
              <a:t>– 1, 2</a:t>
            </a:r>
            <a:r>
              <a:rPr lang="da-DK" altLang="de-DE" dirty="0" smtClean="0"/>
              <a:t>;	False </a:t>
            </a:r>
            <a:r>
              <a:rPr lang="da-DK" altLang="de-DE" dirty="0"/>
              <a:t>– 3, 4</a:t>
            </a:r>
          </a:p>
          <a:p>
            <a:pPr marL="531813" indent="-531813">
              <a:buFont typeface="Wingdings" pitchFamily="2" charset="2"/>
              <a:buAutoNum type="alphaLcParenR"/>
              <a:tabLst>
                <a:tab pos="2778125" algn="l"/>
              </a:tabLst>
            </a:pPr>
            <a:r>
              <a:rPr lang="da-DK" altLang="de-DE" dirty="0" smtClean="0"/>
              <a:t>True </a:t>
            </a:r>
            <a:r>
              <a:rPr lang="da-DK" altLang="de-DE" dirty="0"/>
              <a:t>– 2, 3</a:t>
            </a:r>
            <a:r>
              <a:rPr lang="da-DK" altLang="de-DE" dirty="0" smtClean="0"/>
              <a:t>;	False </a:t>
            </a:r>
            <a:r>
              <a:rPr lang="da-DK" altLang="de-DE" dirty="0"/>
              <a:t>– 1, 2</a:t>
            </a:r>
          </a:p>
          <a:p>
            <a:pPr marL="531813" indent="-531813">
              <a:buFont typeface="Wingdings" pitchFamily="2" charset="2"/>
              <a:buAutoNum type="alphaLcParenR"/>
              <a:tabLst>
                <a:tab pos="2778125" algn="l"/>
              </a:tabLst>
            </a:pPr>
            <a:r>
              <a:rPr lang="da-DK" altLang="de-DE" dirty="0" smtClean="0"/>
              <a:t>True </a:t>
            </a:r>
            <a:r>
              <a:rPr lang="da-DK" altLang="de-DE" dirty="0"/>
              <a:t>– 1, 2, 4</a:t>
            </a:r>
            <a:r>
              <a:rPr lang="da-DK" altLang="de-DE" dirty="0" smtClean="0"/>
              <a:t>;	False </a:t>
            </a:r>
            <a:r>
              <a:rPr lang="da-DK" altLang="de-DE" dirty="0"/>
              <a:t>– 3</a:t>
            </a:r>
          </a:p>
          <a:p>
            <a:pPr marL="531813" indent="-531813">
              <a:buFont typeface="Wingdings" pitchFamily="2" charset="2"/>
              <a:buAutoNum type="alphaLcParenR"/>
              <a:tabLst>
                <a:tab pos="2778125" algn="l"/>
              </a:tabLst>
            </a:pPr>
            <a:r>
              <a:rPr lang="da-DK" altLang="de-DE" dirty="0" smtClean="0"/>
              <a:t>True </a:t>
            </a:r>
            <a:r>
              <a:rPr lang="da-DK" altLang="de-DE" dirty="0"/>
              <a:t>– 1, 4</a:t>
            </a:r>
            <a:r>
              <a:rPr lang="da-DK" altLang="de-DE" dirty="0" smtClean="0"/>
              <a:t>;	False </a:t>
            </a:r>
            <a:r>
              <a:rPr lang="da-DK" altLang="de-DE" dirty="0"/>
              <a:t>– 2, </a:t>
            </a:r>
            <a:r>
              <a:rPr lang="da-DK" altLang="de-DE" dirty="0" smtClean="0"/>
              <a:t>3</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104633" y="5517232"/>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8</a:t>
            </a:fld>
            <a:endParaRPr lang="en-US" dirty="0"/>
          </a:p>
        </p:txBody>
      </p:sp>
    </p:spTree>
    <p:extLst>
      <p:ext uri="{BB962C8B-B14F-4D97-AF65-F5344CB8AC3E}">
        <p14:creationId xmlns:p14="http://schemas.microsoft.com/office/powerpoint/2010/main" val="219069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vert="horz" lIns="91440" tIns="45720" rIns="91440" bIns="45720" rtlCol="0" anchor="ctr">
            <a:noAutofit/>
          </a:bodyPr>
          <a:lstStyle/>
          <a:p>
            <a:pPr>
              <a:tabLst>
                <a:tab pos="7891463" algn="r"/>
              </a:tabLst>
            </a:pPr>
            <a:r>
              <a:rPr lang="en-US" sz="3200" dirty="0"/>
              <a:t>2. Testing Throughout the SDLC	</a:t>
            </a:r>
            <a:r>
              <a:rPr lang="de-DE" sz="3200" dirty="0" smtClean="0"/>
              <a:t>FL-2.2.1B</a:t>
            </a:r>
            <a:endParaRPr lang="de-DE" sz="3200" dirty="0"/>
          </a:p>
        </p:txBody>
      </p:sp>
      <p:sp>
        <p:nvSpPr>
          <p:cNvPr id="3" name="Inhaltsplatzhalter 2"/>
          <p:cNvSpPr>
            <a:spLocks noGrp="1"/>
          </p:cNvSpPr>
          <p:nvPr>
            <p:ph idx="1"/>
          </p:nvPr>
        </p:nvSpPr>
        <p:spPr/>
        <p:txBody>
          <a:bodyPr>
            <a:normAutofit fontScale="77500" lnSpcReduction="20000"/>
          </a:bodyPr>
          <a:lstStyle/>
          <a:p>
            <a:pPr marL="0" indent="0">
              <a:buNone/>
            </a:pPr>
            <a:r>
              <a:rPr lang="en-US" altLang="de-DE" dirty="0" smtClean="0"/>
              <a:t>Given </a:t>
            </a:r>
            <a:r>
              <a:rPr lang="en-US" altLang="de-DE" dirty="0"/>
              <a:t>that the testing being performed has the following attributes:</a:t>
            </a:r>
          </a:p>
          <a:p>
            <a:pPr>
              <a:tabLst>
                <a:tab pos="446088" algn="l"/>
              </a:tabLst>
            </a:pPr>
            <a:r>
              <a:rPr lang="en-US" altLang="de-DE" dirty="0" smtClean="0"/>
              <a:t>based on interface specifications;</a:t>
            </a:r>
          </a:p>
          <a:p>
            <a:pPr>
              <a:tabLst>
                <a:tab pos="446088" algn="l"/>
              </a:tabLst>
            </a:pPr>
            <a:r>
              <a:rPr lang="en-US" altLang="de-DE" dirty="0" smtClean="0"/>
              <a:t>focused </a:t>
            </a:r>
            <a:r>
              <a:rPr lang="en-US" altLang="de-DE" dirty="0"/>
              <a:t>on finding failures in communication;</a:t>
            </a:r>
          </a:p>
          <a:p>
            <a:pPr>
              <a:tabLst>
                <a:tab pos="446088" algn="l"/>
              </a:tabLst>
            </a:pPr>
            <a:r>
              <a:rPr lang="en-US" altLang="de-DE" dirty="0" smtClean="0"/>
              <a:t>the </a:t>
            </a:r>
            <a:r>
              <a:rPr lang="en-US" altLang="de-DE" dirty="0"/>
              <a:t>test approach uses both functional and structural test types.</a:t>
            </a:r>
          </a:p>
          <a:p>
            <a:pPr marL="0" indent="0">
              <a:buNone/>
            </a:pPr>
            <a:r>
              <a:rPr lang="en-US" altLang="de-DE" dirty="0"/>
              <a:t>Which of the following test levels is MOST likely being performed</a:t>
            </a:r>
            <a:r>
              <a:rPr lang="en-US" altLang="de-DE" dirty="0" smtClean="0"/>
              <a:t>?</a:t>
            </a:r>
          </a:p>
          <a:p>
            <a:pPr marL="531813" indent="-531813">
              <a:buNone/>
            </a:pPr>
            <a:endParaRPr lang="de-DE" altLang="de-DE" dirty="0"/>
          </a:p>
          <a:p>
            <a:pPr marL="531813" indent="-531813">
              <a:buFont typeface="Wingdings" pitchFamily="2" charset="2"/>
              <a:buAutoNum type="alphaLcParenR"/>
            </a:pPr>
            <a:r>
              <a:rPr lang="en-US" altLang="de-DE" dirty="0"/>
              <a:t>Component integration testing.</a:t>
            </a:r>
          </a:p>
          <a:p>
            <a:pPr marL="531813" indent="-531813">
              <a:buFont typeface="Wingdings" pitchFamily="2" charset="2"/>
              <a:buAutoNum type="alphaLcParenR"/>
            </a:pPr>
            <a:r>
              <a:rPr lang="en-US" altLang="de-DE" dirty="0" smtClean="0"/>
              <a:t>Acceptance </a:t>
            </a:r>
            <a:r>
              <a:rPr lang="en-US" altLang="de-DE" dirty="0"/>
              <a:t>testing.</a:t>
            </a:r>
          </a:p>
          <a:p>
            <a:pPr marL="531813" indent="-531813">
              <a:buFont typeface="Wingdings" pitchFamily="2" charset="2"/>
              <a:buAutoNum type="alphaLcParenR"/>
            </a:pPr>
            <a:r>
              <a:rPr lang="en-US" altLang="de-DE" dirty="0" smtClean="0"/>
              <a:t>System </a:t>
            </a:r>
            <a:r>
              <a:rPr lang="en-US" altLang="de-DE" dirty="0"/>
              <a:t>testing.</a:t>
            </a:r>
          </a:p>
          <a:p>
            <a:pPr marL="531813" indent="-531813">
              <a:buFont typeface="Wingdings" pitchFamily="2" charset="2"/>
              <a:buAutoNum type="alphaLcParenR"/>
            </a:pPr>
            <a:r>
              <a:rPr lang="en-US" altLang="de-DE" dirty="0" smtClean="0"/>
              <a:t>Component </a:t>
            </a:r>
            <a:r>
              <a:rPr lang="en-US" altLang="de-DE" dirty="0"/>
              <a:t>testing.</a:t>
            </a:r>
            <a:endParaRPr lang="de-DE" altLang="de-DE" dirty="0"/>
          </a:p>
        </p:txBody>
      </p:sp>
      <p:sp>
        <p:nvSpPr>
          <p:cNvPr id="6" name="AutoShape 5">
            <a:extLst>
              <a:ext uri="{FF2B5EF4-FFF2-40B4-BE49-F238E27FC236}">
                <a16:creationId xmlns:a16="http://schemas.microsoft.com/office/drawing/2014/main" xmlns="" id="{1C18E132-DCD2-41F6-84C9-AD417A336CCA}"/>
              </a:ext>
            </a:extLst>
          </p:cNvPr>
          <p:cNvSpPr>
            <a:spLocks noChangeArrowheads="1"/>
          </p:cNvSpPr>
          <p:nvPr/>
        </p:nvSpPr>
        <p:spPr bwMode="auto">
          <a:xfrm>
            <a:off x="82599" y="4492915"/>
            <a:ext cx="408842" cy="215900"/>
          </a:xfrm>
          <a:prstGeom prst="rightArrow">
            <a:avLst>
              <a:gd name="adj1" fmla="val 50000"/>
              <a:gd name="adj2" fmla="val 51287"/>
            </a:avLst>
          </a:prstGeom>
          <a:solidFill>
            <a:srgbClr val="CD0000"/>
          </a:solidFill>
          <a:ln w="9525" algn="ctr">
            <a:solidFill>
              <a:srgbClr val="CD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rgbClr val="000099"/>
              </a:buClr>
              <a:buFont typeface="Wingdings" pitchFamily="2" charset="2"/>
              <a:buChar char="n"/>
              <a:defRPr sz="2000">
                <a:solidFill>
                  <a:schemeClr val="tx1"/>
                </a:solidFill>
                <a:latin typeface="Arial" charset="0"/>
              </a:defRPr>
            </a:lvl1pPr>
            <a:lvl2pPr marL="742950" indent="-285750">
              <a:spcBef>
                <a:spcPct val="20000"/>
              </a:spcBef>
              <a:buClr>
                <a:srgbClr val="000099"/>
              </a:buClr>
              <a:buFont typeface="Wingdings" pitchFamily="2" charset="2"/>
              <a:buChar char="§"/>
              <a:defRPr>
                <a:solidFill>
                  <a:schemeClr val="tx1"/>
                </a:solidFill>
                <a:latin typeface="Arial" charset="0"/>
              </a:defRPr>
            </a:lvl2pPr>
            <a:lvl3pPr marL="1143000" indent="-228600">
              <a:spcBef>
                <a:spcPct val="20000"/>
              </a:spcBef>
              <a:buClr>
                <a:srgbClr val="000099"/>
              </a:buClr>
              <a:buFont typeface="Wingdings" pitchFamily="2" charset="2"/>
              <a:buChar char="§"/>
              <a:defRPr sz="1600">
                <a:solidFill>
                  <a:schemeClr val="tx1"/>
                </a:solidFill>
                <a:latin typeface="Arial" charset="0"/>
              </a:defRPr>
            </a:lvl3pPr>
            <a:lvl4pPr marL="1600200" indent="-228600">
              <a:spcBef>
                <a:spcPct val="20000"/>
              </a:spcBef>
              <a:buClr>
                <a:srgbClr val="FF9900"/>
              </a:buClr>
              <a:buSzPct val="80000"/>
              <a:buFont typeface="Wingdings" pitchFamily="2" charset="2"/>
              <a:buChar char="n"/>
              <a:defRPr sz="1400">
                <a:solidFill>
                  <a:srgbClr val="0066CC"/>
                </a:solidFill>
                <a:latin typeface="Arial" charset="0"/>
              </a:defRPr>
            </a:lvl4pPr>
            <a:lvl5pPr marL="2057400" indent="-228600">
              <a:spcBef>
                <a:spcPct val="20000"/>
              </a:spcBef>
              <a:buClr>
                <a:srgbClr val="FF9900"/>
              </a:buClr>
              <a:buSzPct val="90000"/>
              <a:buChar char="+"/>
              <a:defRPr sz="1400">
                <a:solidFill>
                  <a:srgbClr val="0066CC"/>
                </a:solidFill>
                <a:latin typeface="Arial" charset="0"/>
              </a:defRPr>
            </a:lvl5pPr>
            <a:lvl6pPr marL="2514600" indent="-228600" eaLnBrk="0" fontAlgn="base" hangingPunct="0">
              <a:spcBef>
                <a:spcPct val="20000"/>
              </a:spcBef>
              <a:spcAft>
                <a:spcPct val="0"/>
              </a:spcAft>
              <a:buClr>
                <a:srgbClr val="FF9900"/>
              </a:buClr>
              <a:buSzPct val="90000"/>
              <a:buChar char="+"/>
              <a:defRPr sz="1400">
                <a:solidFill>
                  <a:srgbClr val="0066CC"/>
                </a:solidFill>
                <a:latin typeface="Arial" charset="0"/>
              </a:defRPr>
            </a:lvl6pPr>
            <a:lvl7pPr marL="2971800" indent="-228600" eaLnBrk="0" fontAlgn="base" hangingPunct="0">
              <a:spcBef>
                <a:spcPct val="20000"/>
              </a:spcBef>
              <a:spcAft>
                <a:spcPct val="0"/>
              </a:spcAft>
              <a:buClr>
                <a:srgbClr val="FF9900"/>
              </a:buClr>
              <a:buSzPct val="90000"/>
              <a:buChar char="+"/>
              <a:defRPr sz="1400">
                <a:solidFill>
                  <a:srgbClr val="0066CC"/>
                </a:solidFill>
                <a:latin typeface="Arial" charset="0"/>
              </a:defRPr>
            </a:lvl7pPr>
            <a:lvl8pPr marL="3429000" indent="-228600" eaLnBrk="0" fontAlgn="base" hangingPunct="0">
              <a:spcBef>
                <a:spcPct val="20000"/>
              </a:spcBef>
              <a:spcAft>
                <a:spcPct val="0"/>
              </a:spcAft>
              <a:buClr>
                <a:srgbClr val="FF9900"/>
              </a:buClr>
              <a:buSzPct val="90000"/>
              <a:buChar char="+"/>
              <a:defRPr sz="1400">
                <a:solidFill>
                  <a:srgbClr val="0066CC"/>
                </a:solidFill>
                <a:latin typeface="Arial" charset="0"/>
              </a:defRPr>
            </a:lvl8pPr>
            <a:lvl9pPr marL="3886200" indent="-228600" eaLnBrk="0" fontAlgn="base" hangingPunct="0">
              <a:spcBef>
                <a:spcPct val="20000"/>
              </a:spcBef>
              <a:spcAft>
                <a:spcPct val="0"/>
              </a:spcAft>
              <a:buClr>
                <a:srgbClr val="FF9900"/>
              </a:buClr>
              <a:buSzPct val="90000"/>
              <a:buChar char="+"/>
              <a:defRPr sz="1400">
                <a:solidFill>
                  <a:srgbClr val="0066CC"/>
                </a:solidFill>
                <a:latin typeface="Arial" charset="0"/>
              </a:defRPr>
            </a:lvl9pPr>
          </a:lstStyle>
          <a:p>
            <a:pPr>
              <a:spcBef>
                <a:spcPct val="0"/>
              </a:spcBef>
              <a:buClrTx/>
              <a:buFontTx/>
              <a:buNone/>
            </a:pPr>
            <a:endParaRPr lang="de-DE" altLang="de-DE" sz="2400">
              <a:solidFill>
                <a:srgbClr val="0066CC"/>
              </a:solidFill>
            </a:endParaRPr>
          </a:p>
        </p:txBody>
      </p:sp>
      <p:sp>
        <p:nvSpPr>
          <p:cNvPr id="7" name="Datumsplatzhalter 3"/>
          <p:cNvSpPr>
            <a:spLocks noGrp="1"/>
          </p:cNvSpPr>
          <p:nvPr>
            <p:ph type="dt" sz="half" idx="10"/>
          </p:nvPr>
        </p:nvSpPr>
        <p:spPr>
          <a:xfrm>
            <a:off x="457200" y="6356350"/>
            <a:ext cx="1598400" cy="365125"/>
          </a:xfrm>
        </p:spPr>
        <p:txBody>
          <a:bodyPr/>
          <a:lstStyle/>
          <a:p>
            <a:r>
              <a:rPr lang="de-DE" dirty="0" smtClean="0"/>
              <a:t>Uwe Gühl, 2020</a:t>
            </a:r>
            <a:endParaRPr lang="en-US" dirty="0"/>
          </a:p>
        </p:txBody>
      </p:sp>
      <p:sp>
        <p:nvSpPr>
          <p:cNvPr id="8" name="Fußzeilenplatzhalter 4"/>
          <p:cNvSpPr>
            <a:spLocks noGrp="1"/>
          </p:cNvSpPr>
          <p:nvPr>
            <p:ph type="ftr" sz="quarter" idx="11"/>
          </p:nvPr>
        </p:nvSpPr>
        <p:spPr>
          <a:xfrm>
            <a:off x="2195736" y="6356350"/>
            <a:ext cx="4752528" cy="365125"/>
          </a:xfrm>
        </p:spPr>
        <p:txBody>
          <a:bodyPr/>
          <a:lstStyle/>
          <a:p>
            <a:r>
              <a:rPr lang="en-US" dirty="0" smtClean="0"/>
              <a:t>Software Testing – Foundation Level</a:t>
            </a:r>
          </a:p>
          <a:p>
            <a:r>
              <a:rPr lang="en-US" dirty="0" smtClean="0"/>
              <a:t>Testing Throughout the Software Development Lifecycle -- Quiz</a:t>
            </a:r>
            <a:endParaRPr lang="en-US" dirty="0"/>
          </a:p>
        </p:txBody>
      </p:sp>
      <p:sp>
        <p:nvSpPr>
          <p:cNvPr id="9" name="Foliennummernplatzhalter 5"/>
          <p:cNvSpPr>
            <a:spLocks noGrp="1"/>
          </p:cNvSpPr>
          <p:nvPr>
            <p:ph type="sldNum" sz="quarter" idx="12"/>
          </p:nvPr>
        </p:nvSpPr>
        <p:spPr>
          <a:xfrm>
            <a:off x="7092280" y="6356350"/>
            <a:ext cx="1598400" cy="365125"/>
          </a:xfrm>
        </p:spPr>
        <p:txBody>
          <a:bodyPr/>
          <a:lstStyle/>
          <a:p>
            <a:r>
              <a:rPr lang="en-US" dirty="0" smtClean="0"/>
              <a:t> 02 - </a:t>
            </a:r>
            <a:fld id="{6C6AE60A-B69C-4790-82F7-3882EDF23186}" type="slidenum">
              <a:rPr lang="en-US" smtClean="0"/>
              <a:pPr/>
              <a:t>9</a:t>
            </a:fld>
            <a:endParaRPr lang="en-US" dirty="0"/>
          </a:p>
        </p:txBody>
      </p:sp>
    </p:spTree>
    <p:extLst>
      <p:ext uri="{BB962C8B-B14F-4D97-AF65-F5344CB8AC3E}">
        <p14:creationId xmlns:p14="http://schemas.microsoft.com/office/powerpoint/2010/main" val="916897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rnd" cmpd="sng" algn="ctr">
          <a:solidFill>
            <a:schemeClr val="phClr">
              <a:shade val="95000"/>
              <a:satMod val="105000"/>
            </a:schemeClr>
          </a:solidFill>
          <a:prstDash val="solid"/>
        </a:ln>
        <a:ln w="25400" cap="rnd" cmpd="sng" algn="ctr">
          <a:solidFill>
            <a:schemeClr val="phClr"/>
          </a:solidFill>
          <a:prstDash val="solid"/>
        </a:ln>
        <a:ln w="38100" cap="rnd" cmpd="sng" algn="ctr">
          <a:solidFill>
            <a:schemeClr val="phClr"/>
          </a:solidFill>
          <a:prstDash val="solid"/>
        </a:ln>
      </a:lnStyleLst>
      <a:effectStyleLst>
        <a:effectStyle>
          <a:effectLst>
            <a:outerShdw blurRad="40000" dist="20000" dir="5400000">
              <a:srgbClr val="000000">
                <a:alpha val="38000"/>
              </a:srgbClr>
            </a:outerShdw>
          </a:effectLst>
        </a:effectStyle>
        <a:effectStyle>
          <a:effectLst>
            <a:outerShdw blurRad="40000" dist="23000" dir="5400000">
              <a:srgbClr val="000000">
                <a:alpha val="35000"/>
              </a:srgbClr>
            </a:outerShdw>
          </a:effectLst>
        </a:effectStyle>
        <a:effectStyle>
          <a:effectLst>
            <a:outerShdw blurRad="40000" dist="23000" dir="540000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txDef>
      <a:spPr>
        <a:noFill/>
      </a:spPr>
      <a:bodyPr wrap="none" rtlCol="0">
        <a:spAutoFit/>
      </a:bodyPr>
      <a:lstStyle>
        <a:defPPr>
          <a:defRPr sz="2800" dirty="0" smtClean="0">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1735</Words>
  <Application>Microsoft Office PowerPoint</Application>
  <PresentationFormat>Bildschirmpräsentation (4:3)</PresentationFormat>
  <Paragraphs>325</Paragraphs>
  <Slides>17</Slides>
  <Notes>15</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Larissa-Design</vt:lpstr>
      <vt:lpstr>Software Testing  Foundation Level</vt:lpstr>
      <vt:lpstr>Disclaimer</vt:lpstr>
      <vt:lpstr>2. Testing Throughout the SDLC FL-2.3.2A</vt:lpstr>
      <vt:lpstr>2. Testing Throughout the SDLC FL-2.2.1A</vt:lpstr>
      <vt:lpstr>2. Testing Throughout the SDLC FL-2.3.3A</vt:lpstr>
      <vt:lpstr>2. Testing Throughout the SDLC FL-2.1.1A</vt:lpstr>
      <vt:lpstr>2. Testing Throughout the SDLC FL-2.4.1A</vt:lpstr>
      <vt:lpstr>2. Testing Throughout the SDLC FL-2.1.1B</vt:lpstr>
      <vt:lpstr>2. Testing Throughout the SDLC FL-2.2.1B</vt:lpstr>
      <vt:lpstr>2. Testing Throughout the SDLC FL-2.3.2B</vt:lpstr>
      <vt:lpstr>2. Testing Throughout the SDLC FL-2.3.2B</vt:lpstr>
      <vt:lpstr>2. Testing Throughout the SDLC FL-2.4.2B</vt:lpstr>
      <vt:lpstr>2. Testing Throughout the SDLC FL-2.3.2C</vt:lpstr>
      <vt:lpstr>2. Testing Throughout the SDLC FL-2.2.1C</vt:lpstr>
      <vt:lpstr>2. Testing Throughout the SDLC FL-2.2.1C</vt:lpstr>
      <vt:lpstr>2. Testing Throughout the SDLC FL-2.2.1C</vt:lpstr>
      <vt:lpstr>2. Testing Throughout the SDLC FL-2.4.1C</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Uwe Gühl</dc:creator>
  <cp:lastModifiedBy>Uwe</cp:lastModifiedBy>
  <cp:revision>394</cp:revision>
  <cp:lastPrinted>2016-01-22T05:47:29Z</cp:lastPrinted>
  <dcterms:created xsi:type="dcterms:W3CDTF">2016-01-15T03:23:03Z</dcterms:created>
  <dcterms:modified xsi:type="dcterms:W3CDTF">2020-03-16T04:18:30Z</dcterms:modified>
</cp:coreProperties>
</file>