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496" r:id="rId3"/>
    <p:sldId id="478" r:id="rId4"/>
    <p:sldId id="479" r:id="rId5"/>
    <p:sldId id="480" r:id="rId6"/>
    <p:sldId id="481" r:id="rId7"/>
    <p:sldId id="482" r:id="rId8"/>
    <p:sldId id="483" r:id="rId9"/>
    <p:sldId id="484" r:id="rId10"/>
    <p:sldId id="485" r:id="rId11"/>
    <p:sldId id="486" r:id="rId12"/>
    <p:sldId id="487" r:id="rId13"/>
    <p:sldId id="488" r:id="rId14"/>
    <p:sldId id="489" r:id="rId15"/>
    <p:sldId id="490" r:id="rId16"/>
    <p:sldId id="491" r:id="rId17"/>
    <p:sldId id="492" r:id="rId18"/>
    <p:sldId id="493" r:id="rId19"/>
    <p:sldId id="494" r:id="rId20"/>
    <p:sldId id="495" r:id="rId2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8000"/>
    <a:srgbClr val="FFFF99"/>
    <a:srgbClr val="FF9999"/>
    <a:srgbClr val="385D8A"/>
    <a:srgbClr val="FFD1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84359" autoAdjust="0"/>
  </p:normalViewPr>
  <p:slideViewPr>
    <p:cSldViewPr>
      <p:cViewPr varScale="1">
        <p:scale>
          <a:sx n="62" d="100"/>
          <a:sy n="62" d="100"/>
        </p:scale>
        <p:origin x="-151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1D99F-A720-4A87-8F8B-FD9637942DD7}" type="datetimeFigureOut">
              <a:rPr lang="de-DE" smtClean="0"/>
              <a:t>16.03.2020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A6938-F0B6-4DD8-9FF0-174F12E7D97F}" type="slidenum">
              <a:rPr lang="de-DE" smtClean="0"/>
              <a:t>‹Nr.›</a:t>
            </a:fld>
            <a:endParaRPr lang="de-DE" dirty="0"/>
          </a:p>
        </p:txBody>
      </p:sp>
    </p:spTree>
    <p:extLst>
      <p:ext uri="{BB962C8B-B14F-4D97-AF65-F5344CB8AC3E}">
        <p14:creationId xmlns:p14="http://schemas.microsoft.com/office/powerpoint/2010/main" val="144600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F2A6938-F0B6-4DD8-9FF0-174F12E7D97F}" type="slidenum">
              <a:rPr lang="de-DE" smtClean="0"/>
              <a:t>1</a:t>
            </a:fld>
            <a:endParaRPr lang="de-DE" dirty="0"/>
          </a:p>
        </p:txBody>
      </p:sp>
    </p:spTree>
    <p:extLst>
      <p:ext uri="{BB962C8B-B14F-4D97-AF65-F5344CB8AC3E}">
        <p14:creationId xmlns:p14="http://schemas.microsoft.com/office/powerpoint/2010/main" val="2425253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16 	a 	FL-3.2.2 	K1</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Correct: As stated in the syllabus (3.2.2). </a:t>
            </a:r>
          </a:p>
          <a:p>
            <a:r>
              <a:rPr lang="en-US" sz="1600" b="0" i="0" u="none" strike="noStrike" kern="1200" baseline="0" dirty="0" smtClean="0">
                <a:solidFill>
                  <a:schemeClr val="tx1"/>
                </a:solidFill>
                <a:latin typeface="Arial" charset="0"/>
                <a:ea typeface="+mn-ea"/>
                <a:cs typeface="+mn-cs"/>
              </a:rPr>
              <a:t>b) Is not correct: The moderator should ensure the effective running of review meetings, as per syllabus (3.2.2). </a:t>
            </a:r>
          </a:p>
          <a:p>
            <a:r>
              <a:rPr lang="en-US" sz="1600" b="0" i="0" u="none" strike="noStrike" kern="1200" baseline="0" dirty="0" smtClean="0">
                <a:solidFill>
                  <a:schemeClr val="tx1"/>
                </a:solidFill>
                <a:latin typeface="Arial" charset="0"/>
                <a:ea typeface="+mn-ea"/>
                <a:cs typeface="+mn-cs"/>
              </a:rPr>
              <a:t>c) Is not correct: The author fixes the work product under review, as per syllabus (3.2.2). </a:t>
            </a:r>
          </a:p>
          <a:p>
            <a:r>
              <a:rPr lang="en-US" sz="1600" b="0" i="0" u="none" strike="noStrike" kern="1200" baseline="0" dirty="0" smtClean="0">
                <a:solidFill>
                  <a:schemeClr val="tx1"/>
                </a:solidFill>
                <a:latin typeface="Arial" charset="0"/>
                <a:ea typeface="+mn-ea"/>
                <a:cs typeface="+mn-cs"/>
              </a:rPr>
              <a:t>d) Is not correct: The manager monitors ongoing cost-effectiveness, as per syllabus (3.2.2).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17 	b 	FL-3.2.3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Considering the attributes and the syllabus (3.2.3): </a:t>
            </a:r>
          </a:p>
          <a:p>
            <a:r>
              <a:rPr lang="en-US" sz="1600" b="0" i="0" u="none" strike="noStrike" kern="1200" baseline="0" dirty="0" smtClean="0">
                <a:solidFill>
                  <a:schemeClr val="tx1"/>
                </a:solidFill>
                <a:latin typeface="Arial" charset="0"/>
                <a:ea typeface="+mn-ea"/>
                <a:cs typeface="+mn-cs"/>
              </a:rPr>
              <a:t> There is a role of a scribe – specified for walkthroughs, technical reviews and inspections; thus, the reviews being performed cannot be informal reviews. </a:t>
            </a:r>
          </a:p>
          <a:p>
            <a:r>
              <a:rPr lang="en-US" sz="1600" b="0" i="0" u="none" strike="noStrike" kern="1200" baseline="0" dirty="0" smtClean="0">
                <a:solidFill>
                  <a:schemeClr val="tx1"/>
                </a:solidFill>
                <a:latin typeface="Arial" charset="0"/>
                <a:ea typeface="+mn-ea"/>
                <a:cs typeface="+mn-cs"/>
              </a:rPr>
              <a:t> The purpose is to detect potential defects – the purpose of detecting potential defects is specified for all types of review. </a:t>
            </a:r>
          </a:p>
          <a:p>
            <a:r>
              <a:rPr lang="en-US" sz="1600" b="0" i="0" u="none" strike="noStrike" kern="1200" baseline="0" dirty="0" smtClean="0">
                <a:solidFill>
                  <a:schemeClr val="tx1"/>
                </a:solidFill>
                <a:latin typeface="Arial" charset="0"/>
                <a:ea typeface="+mn-ea"/>
                <a:cs typeface="+mn-cs"/>
              </a:rPr>
              <a:t> The review meeting is led by the author – this is not allowed for inspections and is typically not the author for technical reviews, but is part of walkthroughs, and allowed for informal reviews </a:t>
            </a:r>
          </a:p>
          <a:p>
            <a:r>
              <a:rPr lang="en-US" sz="1600" b="0" i="0" u="none" strike="noStrike" kern="1200" baseline="0" dirty="0" smtClean="0">
                <a:solidFill>
                  <a:schemeClr val="tx1"/>
                </a:solidFill>
                <a:latin typeface="Arial" charset="0"/>
                <a:ea typeface="+mn-ea"/>
                <a:cs typeface="+mn-cs"/>
              </a:rPr>
              <a:t> Reviewers find potential issues by individual review - all types of reviews can include individual review (even informal reviews) </a:t>
            </a:r>
          </a:p>
          <a:p>
            <a:r>
              <a:rPr lang="en-US" sz="1600" b="0" i="0" u="none" strike="noStrike" kern="1200" baseline="0" dirty="0" smtClean="0">
                <a:solidFill>
                  <a:schemeClr val="tx1"/>
                </a:solidFill>
                <a:latin typeface="Arial" charset="0"/>
                <a:ea typeface="+mn-ea"/>
                <a:cs typeface="+mn-cs"/>
              </a:rPr>
              <a:t> A review report is produced - all types of reviews can produce a review report, although it would be less likely for an informal review.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B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18 	b 	FL-3.2.4 	K3</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noProof="0" dirty="0" smtClean="0">
                <a:solidFill>
                  <a:schemeClr val="tx1"/>
                </a:solidFill>
                <a:latin typeface="Arial" charset="0"/>
                <a:ea typeface="+mn-ea"/>
                <a:cs typeface="+mn-cs"/>
              </a:rPr>
              <a:t>Considering the potential inconsistencies: </a:t>
            </a:r>
          </a:p>
          <a:p>
            <a:r>
              <a:rPr lang="en-US" sz="1600" b="0" i="0" u="none" strike="noStrike" kern="1200" baseline="0" dirty="0" smtClean="0">
                <a:solidFill>
                  <a:schemeClr val="tx1"/>
                </a:solidFill>
                <a:latin typeface="Arial" charset="0"/>
                <a:ea typeface="+mn-ea"/>
                <a:cs typeface="+mn-cs"/>
              </a:rPr>
              <a:t> 6-10 – If librarians should get system responses within 5 seconds, it is NOT inconsistent for borrowers to get system responses within 3 seconds. </a:t>
            </a:r>
          </a:p>
          <a:p>
            <a:r>
              <a:rPr lang="en-US" sz="1600" b="0" i="0" u="none" strike="noStrike" kern="1200" baseline="0" dirty="0" smtClean="0">
                <a:solidFill>
                  <a:schemeClr val="tx1"/>
                </a:solidFill>
                <a:latin typeface="Arial" charset="0"/>
                <a:ea typeface="+mn-ea"/>
                <a:cs typeface="+mn-cs"/>
              </a:rPr>
              <a:t> 6-15 - If librarians should get system responses within 5 seconds, it is inconsistent for all users to get system responses within 3 seconds. </a:t>
            </a:r>
          </a:p>
          <a:p>
            <a:r>
              <a:rPr lang="en-US" sz="1600" b="0" i="0" u="none" strike="noStrike" kern="1200" baseline="0" dirty="0" smtClean="0">
                <a:solidFill>
                  <a:schemeClr val="tx1"/>
                </a:solidFill>
                <a:latin typeface="Arial" charset="0"/>
                <a:ea typeface="+mn-ea"/>
                <a:cs typeface="+mn-cs"/>
              </a:rPr>
              <a:t> 7-12 – If borrowers can borrow a maximum of 3 books at one time it is NOT inconsistent for them to also reserve books (if they are on-loan). </a:t>
            </a:r>
          </a:p>
          <a:p>
            <a:r>
              <a:rPr lang="en-US" sz="1600" b="0" i="0" u="none" strike="noStrike" kern="1200" baseline="0" dirty="0" smtClean="0">
                <a:solidFill>
                  <a:schemeClr val="tx1"/>
                </a:solidFill>
                <a:latin typeface="Arial" charset="0"/>
                <a:ea typeface="+mn-ea"/>
                <a:cs typeface="+mn-cs"/>
              </a:rPr>
              <a:t> 9-11 – If a borrower can be fined for failing to return a book within 3 weeks it is inconsistent for them to also be allowed to borrow a book at no cost for a maximum of 4 weeks – as the length of valid loans are different.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of the potential inconsistencies, 6-15 and 9-11 are valid inconsistencies, and so option B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18 	b 	FL-3.2.4 	K3</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noProof="0" dirty="0" smtClean="0">
                <a:solidFill>
                  <a:schemeClr val="tx1"/>
                </a:solidFill>
                <a:latin typeface="Arial" charset="0"/>
                <a:ea typeface="+mn-ea"/>
                <a:cs typeface="+mn-cs"/>
              </a:rPr>
              <a:t>Considering the potential inconsistencies: </a:t>
            </a:r>
          </a:p>
          <a:p>
            <a:r>
              <a:rPr lang="en-US" sz="1600" b="0" i="0" u="none" strike="noStrike" kern="1200" baseline="0" dirty="0" smtClean="0">
                <a:solidFill>
                  <a:schemeClr val="tx1"/>
                </a:solidFill>
                <a:latin typeface="Arial" charset="0"/>
                <a:ea typeface="+mn-ea"/>
                <a:cs typeface="+mn-cs"/>
              </a:rPr>
              <a:t> 6-10 – If librarians should get system responses within 5 seconds, it is NOT inconsistent for borrowers to get system responses within 3 seconds. </a:t>
            </a:r>
          </a:p>
          <a:p>
            <a:r>
              <a:rPr lang="en-US" sz="1600" b="0" i="0" u="none" strike="noStrike" kern="1200" baseline="0" dirty="0" smtClean="0">
                <a:solidFill>
                  <a:schemeClr val="tx1"/>
                </a:solidFill>
                <a:latin typeface="Arial" charset="0"/>
                <a:ea typeface="+mn-ea"/>
                <a:cs typeface="+mn-cs"/>
              </a:rPr>
              <a:t> 6-15 - If librarians should get system responses within 5 seconds, it is inconsistent for all users to get system responses within 3 seconds. </a:t>
            </a:r>
          </a:p>
          <a:p>
            <a:r>
              <a:rPr lang="en-US" sz="1600" b="0" i="0" u="none" strike="noStrike" kern="1200" baseline="0" dirty="0" smtClean="0">
                <a:solidFill>
                  <a:schemeClr val="tx1"/>
                </a:solidFill>
                <a:latin typeface="Arial" charset="0"/>
                <a:ea typeface="+mn-ea"/>
                <a:cs typeface="+mn-cs"/>
              </a:rPr>
              <a:t> 7-12 – If borrowers can borrow a maximum of 3 books at one time it is NOT inconsistent for them to also reserve books (if they are on-loan). </a:t>
            </a:r>
          </a:p>
          <a:p>
            <a:r>
              <a:rPr lang="en-US" sz="1600" b="0" i="0" u="none" strike="noStrike" kern="1200" baseline="0" dirty="0" smtClean="0">
                <a:solidFill>
                  <a:schemeClr val="tx1"/>
                </a:solidFill>
                <a:latin typeface="Arial" charset="0"/>
                <a:ea typeface="+mn-ea"/>
                <a:cs typeface="+mn-cs"/>
              </a:rPr>
              <a:t> 9-11 – If a borrower can be fined for failing to return a book within 3 weeks it is inconsistent for them to also be allowed to borrow a book at no cost for a maximum of 4 weeks – as the length of valid loans are different.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of the potential inconsistencies, 6-15 and 9-11 are valid inconsistencies, and so option B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14 	a 	FL-3.2.2 	K1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 Is correct: per section 3.2.2, the facilitator or moderator runs the review meetings.</a:t>
            </a:r>
          </a:p>
          <a:p>
            <a:r>
              <a:rPr lang="en-US" sz="1200" b="0" i="0" u="none" strike="noStrike" kern="1200" baseline="0" dirty="0" smtClean="0">
                <a:solidFill>
                  <a:schemeClr val="tx1"/>
                </a:solidFill>
                <a:latin typeface="+mn-lt"/>
                <a:ea typeface="+mn-ea"/>
                <a:cs typeface="+mn-cs"/>
              </a:rPr>
              <a:t>b) Is not correct: this is not a role name for a formal review participant per section 3.2.2. </a:t>
            </a:r>
          </a:p>
          <a:p>
            <a:r>
              <a:rPr lang="en-US" sz="1200" b="0" i="0" u="none" strike="noStrike" kern="1200" baseline="0" dirty="0" smtClean="0">
                <a:solidFill>
                  <a:schemeClr val="tx1"/>
                </a:solidFill>
                <a:latin typeface="+mn-lt"/>
                <a:ea typeface="+mn-ea"/>
                <a:cs typeface="+mn-cs"/>
              </a:rPr>
              <a:t>c) Is not correct: per section 3.2.2, the facilitator or moderator runs the review meetings. </a:t>
            </a:r>
          </a:p>
          <a:p>
            <a:r>
              <a:rPr lang="en-US" sz="1200" b="0" i="0" u="none" strike="noStrike" kern="1200" baseline="0" dirty="0" smtClean="0">
                <a:solidFill>
                  <a:schemeClr val="tx1"/>
                </a:solidFill>
                <a:latin typeface="+mn-lt"/>
                <a:ea typeface="+mn-ea"/>
                <a:cs typeface="+mn-cs"/>
              </a:rPr>
              <a:t>d) Is not correct: per section 3.2.2, the facilitator or moderator runs the review meetings.</a:t>
            </a:r>
          </a:p>
        </p:txBody>
      </p:sp>
      <p:sp>
        <p:nvSpPr>
          <p:cNvPr id="4" name="Foliennummernplatzhalter 3"/>
          <p:cNvSpPr>
            <a:spLocks noGrp="1"/>
          </p:cNvSpPr>
          <p:nvPr>
            <p:ph type="sldNum" sz="quarter" idx="10"/>
          </p:nvPr>
        </p:nvSpPr>
        <p:spPr/>
        <p:txBody>
          <a:bodyPr/>
          <a:lstStyle/>
          <a:p>
            <a:fld id="{5F2A6938-F0B6-4DD8-9FF0-174F12E7D97F}" type="slidenum">
              <a:rPr lang="de-DE" smtClean="0"/>
              <a:t>15</a:t>
            </a:fld>
            <a:endParaRPr lang="de-DE" dirty="0"/>
          </a:p>
        </p:txBody>
      </p:sp>
    </p:spTree>
    <p:extLst>
      <p:ext uri="{BB962C8B-B14F-4D97-AF65-F5344CB8AC3E}">
        <p14:creationId xmlns:p14="http://schemas.microsoft.com/office/powerpoint/2010/main" val="3590201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15 	d 	FL-3.1.3 	K2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 Is not correct: per section 3.1, static testing does not involve execution of the test object.</a:t>
            </a:r>
          </a:p>
          <a:p>
            <a:r>
              <a:rPr lang="en-US" sz="1200" b="0" i="0" u="none" strike="noStrike" kern="1200" baseline="0" dirty="0" smtClean="0">
                <a:solidFill>
                  <a:schemeClr val="tx1"/>
                </a:solidFill>
                <a:latin typeface="+mn-lt"/>
                <a:ea typeface="+mn-ea"/>
                <a:cs typeface="+mn-cs"/>
              </a:rPr>
              <a:t>b) Is not correct: per section 3.1, some static tests involve the use of a tool, especially static analysis, but reviews (such as the activity described here) do not necessarily involve the use of a tool.</a:t>
            </a:r>
          </a:p>
          <a:p>
            <a:r>
              <a:rPr lang="en-US" sz="1200" b="0" i="0" u="none" strike="noStrike" kern="1200" baseline="0" dirty="0" smtClean="0">
                <a:solidFill>
                  <a:schemeClr val="tx1"/>
                </a:solidFill>
                <a:latin typeface="+mn-lt"/>
                <a:ea typeface="+mn-ea"/>
                <a:cs typeface="+mn-cs"/>
              </a:rPr>
              <a:t>c) Is not correct: the review activity described here is part of a static test, but, per section 3.1.2, defects found in static tests are usually cheaper than those found in dynamic testing.</a:t>
            </a:r>
          </a:p>
          <a:p>
            <a:r>
              <a:rPr lang="en-US" sz="1200" b="0" i="0" u="none" strike="noStrike" kern="1200" baseline="0" dirty="0" smtClean="0">
                <a:solidFill>
                  <a:schemeClr val="tx1"/>
                </a:solidFill>
                <a:latin typeface="+mn-lt"/>
                <a:ea typeface="+mn-ea"/>
                <a:cs typeface="+mn-cs"/>
              </a:rPr>
              <a:t>d) Is correct: per section 3.1, static testing does not involve execution of the test object.</a:t>
            </a:r>
          </a:p>
        </p:txBody>
      </p:sp>
      <p:sp>
        <p:nvSpPr>
          <p:cNvPr id="4" name="Foliennummernplatzhalter 3"/>
          <p:cNvSpPr>
            <a:spLocks noGrp="1"/>
          </p:cNvSpPr>
          <p:nvPr>
            <p:ph type="sldNum" sz="quarter" idx="10"/>
          </p:nvPr>
        </p:nvSpPr>
        <p:spPr/>
        <p:txBody>
          <a:bodyPr/>
          <a:lstStyle/>
          <a:p>
            <a:fld id="{5F2A6938-F0B6-4DD8-9FF0-174F12E7D97F}" type="slidenum">
              <a:rPr lang="de-DE" smtClean="0"/>
              <a:t>16</a:t>
            </a:fld>
            <a:endParaRPr lang="de-DE" dirty="0"/>
          </a:p>
        </p:txBody>
      </p:sp>
    </p:spTree>
    <p:extLst>
      <p:ext uri="{BB962C8B-B14F-4D97-AF65-F5344CB8AC3E}">
        <p14:creationId xmlns:p14="http://schemas.microsoft.com/office/powerpoint/2010/main" val="3590201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16 	b 	FL-3.2.5 	K2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 Is not correct: per section 3.2.3, technical reviews are appropriate for technical documents such as a system architecture. </a:t>
            </a:r>
          </a:p>
          <a:p>
            <a:r>
              <a:rPr lang="en-US" sz="1200" b="0" i="0" u="none" strike="noStrike" kern="1200" baseline="0" dirty="0" smtClean="0">
                <a:solidFill>
                  <a:schemeClr val="tx1"/>
                </a:solidFill>
                <a:latin typeface="+mn-lt"/>
                <a:ea typeface="+mn-ea"/>
                <a:cs typeface="+mn-cs"/>
              </a:rPr>
              <a:t>b) Is correct: per section 3.2.5, adequate time for preparation is important, but people are working overtime and no adjustments are made for this new set of tasks. </a:t>
            </a:r>
          </a:p>
          <a:p>
            <a:r>
              <a:rPr lang="en-US" sz="1200" b="0" i="0" u="none" strike="noStrike" kern="1200" baseline="0" dirty="0" smtClean="0">
                <a:solidFill>
                  <a:schemeClr val="tx1"/>
                </a:solidFill>
                <a:latin typeface="+mn-lt"/>
                <a:ea typeface="+mn-ea"/>
                <a:cs typeface="+mn-cs"/>
              </a:rPr>
              <a:t>c) Is not correct: per section 3.2.5, gathering metrics from a review to evaluate participants is a factor that leads to failure, not success, because it destroys trust.</a:t>
            </a:r>
          </a:p>
          <a:p>
            <a:r>
              <a:rPr lang="en-US" sz="1200" b="0" i="0" u="none" strike="noStrike" kern="1200" baseline="0" dirty="0" smtClean="0">
                <a:solidFill>
                  <a:schemeClr val="tx1"/>
                </a:solidFill>
                <a:latin typeface="+mn-lt"/>
                <a:ea typeface="+mn-ea"/>
                <a:cs typeface="+mn-cs"/>
              </a:rPr>
              <a:t>d) Is not correct: per section 3.2.5, a well-managed review meeting is important, but there is no reason to think the review meeting will not be well managed based on the information provided.</a:t>
            </a:r>
          </a:p>
        </p:txBody>
      </p:sp>
      <p:sp>
        <p:nvSpPr>
          <p:cNvPr id="4" name="Foliennummernplatzhalter 3"/>
          <p:cNvSpPr>
            <a:spLocks noGrp="1"/>
          </p:cNvSpPr>
          <p:nvPr>
            <p:ph type="sldNum" sz="quarter" idx="10"/>
          </p:nvPr>
        </p:nvSpPr>
        <p:spPr/>
        <p:txBody>
          <a:bodyPr/>
          <a:lstStyle/>
          <a:p>
            <a:fld id="{5F2A6938-F0B6-4DD8-9FF0-174F12E7D97F}" type="slidenum">
              <a:rPr lang="de-DE" smtClean="0"/>
              <a:t>17</a:t>
            </a:fld>
            <a:endParaRPr lang="de-DE" dirty="0"/>
          </a:p>
        </p:txBody>
      </p:sp>
    </p:spTree>
    <p:extLst>
      <p:ext uri="{BB962C8B-B14F-4D97-AF65-F5344CB8AC3E}">
        <p14:creationId xmlns:p14="http://schemas.microsoft.com/office/powerpoint/2010/main" val="35902013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17 	c 	FL-3.1.2 	K2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 Is not correct: per section 3.1.2, reviews reduce, not increase, the total cost of quality. </a:t>
            </a:r>
          </a:p>
          <a:p>
            <a:r>
              <a:rPr lang="en-US" sz="1200" b="0" i="0" u="none" strike="noStrike" kern="1200" baseline="0" dirty="0" smtClean="0">
                <a:solidFill>
                  <a:schemeClr val="tx1"/>
                </a:solidFill>
                <a:latin typeface="+mn-lt"/>
                <a:ea typeface="+mn-ea"/>
                <a:cs typeface="+mn-cs"/>
              </a:rPr>
              <a:t>b) Is not correct: while section 3.1.2 lists this as a benefit of static testing, increasing velocity is a sign of increasing development productivity overall, not just testing, so B only partially applies. </a:t>
            </a:r>
          </a:p>
          <a:p>
            <a:r>
              <a:rPr lang="en-US" sz="1200" b="0" i="0" u="none" strike="noStrike" kern="1200" baseline="0" dirty="0" smtClean="0">
                <a:solidFill>
                  <a:schemeClr val="tx1"/>
                </a:solidFill>
                <a:latin typeface="+mn-lt"/>
                <a:ea typeface="+mn-ea"/>
                <a:cs typeface="+mn-cs"/>
              </a:rPr>
              <a:t>c) Is correct: section 3.1.2 lists this as a benefit of static testing, and velocity is a way of measuring productivity in Agile development. </a:t>
            </a:r>
          </a:p>
          <a:p>
            <a:r>
              <a:rPr lang="en-US" sz="1200" b="0" i="0" u="none" strike="noStrike" kern="1200" baseline="0" dirty="0" smtClean="0">
                <a:solidFill>
                  <a:schemeClr val="tx1"/>
                </a:solidFill>
                <a:latin typeface="+mn-lt"/>
                <a:ea typeface="+mn-ea"/>
                <a:cs typeface="+mn-cs"/>
              </a:rPr>
              <a:t>d) Is not correct: while section 3.1.2 does list this as a benefit of static testing, the benefit mentioned here has to do with increasing overall development team productivity. </a:t>
            </a:r>
            <a:endParaRPr lang="de-DE"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5F2A6938-F0B6-4DD8-9FF0-174F12E7D97F}" type="slidenum">
              <a:rPr lang="de-DE" smtClean="0"/>
              <a:t>18</a:t>
            </a:fld>
            <a:endParaRPr lang="de-DE" dirty="0"/>
          </a:p>
        </p:txBody>
      </p:sp>
    </p:spTree>
    <p:extLst>
      <p:ext uri="{BB962C8B-B14F-4D97-AF65-F5344CB8AC3E}">
        <p14:creationId xmlns:p14="http://schemas.microsoft.com/office/powerpoint/2010/main" val="3590201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18 	b 	FL-3.2.4 	K3</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 Is not correct: while deviation from standards is a typical defect per section 3.1.3, we aren’t given any standard with which the user stories should comply. </a:t>
            </a:r>
          </a:p>
          <a:p>
            <a:r>
              <a:rPr lang="en-US" sz="1200" b="0" i="0" u="none" strike="noStrike" kern="1200" baseline="0" dirty="0" smtClean="0">
                <a:solidFill>
                  <a:schemeClr val="tx1"/>
                </a:solidFill>
                <a:latin typeface="+mn-lt"/>
                <a:ea typeface="+mn-ea"/>
                <a:cs typeface="+mn-cs"/>
              </a:rPr>
              <a:t>b) Is correct: section 3.1.3 lists contradiction as a typical requirements defect. AC3 and AC5 conflict if the Rod is touched to an object that extends more than 1 meter in any direction from the point at which touched, since AC1 does not limit the size of the objects to be touched. </a:t>
            </a:r>
          </a:p>
          <a:p>
            <a:r>
              <a:rPr lang="en-US" sz="1200" b="0" i="0" u="none" strike="noStrike" kern="1200" baseline="0" dirty="0" smtClean="0">
                <a:solidFill>
                  <a:schemeClr val="tx1"/>
                </a:solidFill>
                <a:latin typeface="+mn-lt"/>
                <a:ea typeface="+mn-ea"/>
                <a:cs typeface="+mn-cs"/>
              </a:rPr>
              <a:t>c) Is not correct: while security vulnerabilities are typical defects per section 3.1.3, there is nothing here related to security. </a:t>
            </a:r>
          </a:p>
          <a:p>
            <a:r>
              <a:rPr lang="en-US" sz="1200" b="0" i="0" u="none" strike="noStrike" kern="1200" baseline="0" dirty="0" smtClean="0">
                <a:solidFill>
                  <a:schemeClr val="tx1"/>
                </a:solidFill>
                <a:latin typeface="+mn-lt"/>
                <a:ea typeface="+mn-ea"/>
                <a:cs typeface="+mn-cs"/>
              </a:rPr>
              <a:t>d) Is not correct: while test coverage gaps are typical defects per section 3.1.3, including missing tests for acceptance criteria, we are not provided with any information about which tests do and don’t exist.</a:t>
            </a:r>
          </a:p>
        </p:txBody>
      </p:sp>
      <p:sp>
        <p:nvSpPr>
          <p:cNvPr id="4" name="Foliennummernplatzhalter 3"/>
          <p:cNvSpPr>
            <a:spLocks noGrp="1"/>
          </p:cNvSpPr>
          <p:nvPr>
            <p:ph type="sldNum" sz="quarter" idx="10"/>
          </p:nvPr>
        </p:nvSpPr>
        <p:spPr/>
        <p:txBody>
          <a:bodyPr/>
          <a:lstStyle/>
          <a:p>
            <a:fld id="{5F2A6938-F0B6-4DD8-9FF0-174F12E7D97F}" type="slidenum">
              <a:rPr lang="de-DE" smtClean="0"/>
              <a:t>19</a:t>
            </a:fld>
            <a:endParaRPr lang="de-DE" dirty="0"/>
          </a:p>
        </p:txBody>
      </p:sp>
    </p:spTree>
    <p:extLst>
      <p:ext uri="{BB962C8B-B14F-4D97-AF65-F5344CB8AC3E}">
        <p14:creationId xmlns:p14="http://schemas.microsoft.com/office/powerpoint/2010/main" val="3590201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18 	b 	FL-3.2.4 	K3</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 Is not correct: while deviation from standards is a typical defect per section 3.1.3, we aren’t given any standard with which the user stories should comply. </a:t>
            </a:r>
          </a:p>
          <a:p>
            <a:r>
              <a:rPr lang="en-US" sz="1200" b="0" i="0" u="none" strike="noStrike" kern="1200" baseline="0" dirty="0" smtClean="0">
                <a:solidFill>
                  <a:schemeClr val="tx1"/>
                </a:solidFill>
                <a:latin typeface="+mn-lt"/>
                <a:ea typeface="+mn-ea"/>
                <a:cs typeface="+mn-cs"/>
              </a:rPr>
              <a:t>b) Is correct: section 3.1.3 lists contradiction as a typical requirements defect. AC3 and AC5 conflict if the Rod is touched to an object that extends more than 1 meter in any direction from the point at which touched, since AC1 does not limit the size of the objects to be touched. </a:t>
            </a:r>
          </a:p>
          <a:p>
            <a:r>
              <a:rPr lang="en-US" sz="1200" b="0" i="0" u="none" strike="noStrike" kern="1200" baseline="0" dirty="0" smtClean="0">
                <a:solidFill>
                  <a:schemeClr val="tx1"/>
                </a:solidFill>
                <a:latin typeface="+mn-lt"/>
                <a:ea typeface="+mn-ea"/>
                <a:cs typeface="+mn-cs"/>
              </a:rPr>
              <a:t>c) Is not correct: while security vulnerabilities are typical defects per section 3.1.3, there is nothing here related to security. </a:t>
            </a:r>
          </a:p>
          <a:p>
            <a:r>
              <a:rPr lang="en-US" sz="1200" b="0" i="0" u="none" strike="noStrike" kern="1200" baseline="0" dirty="0" smtClean="0">
                <a:solidFill>
                  <a:schemeClr val="tx1"/>
                </a:solidFill>
                <a:latin typeface="+mn-lt"/>
                <a:ea typeface="+mn-ea"/>
                <a:cs typeface="+mn-cs"/>
              </a:rPr>
              <a:t>d) Is not correct: while test coverage gaps are typical defects per section 3.1.3, including missing tests for acceptance criteria, we are not provided with any information about which tests do and don’t exist.</a:t>
            </a:r>
          </a:p>
        </p:txBody>
      </p:sp>
      <p:sp>
        <p:nvSpPr>
          <p:cNvPr id="4" name="Foliennummernplatzhalter 3"/>
          <p:cNvSpPr>
            <a:spLocks noGrp="1"/>
          </p:cNvSpPr>
          <p:nvPr>
            <p:ph type="sldNum" sz="quarter" idx="10"/>
          </p:nvPr>
        </p:nvSpPr>
        <p:spPr/>
        <p:txBody>
          <a:bodyPr/>
          <a:lstStyle/>
          <a:p>
            <a:fld id="{5F2A6938-F0B6-4DD8-9FF0-174F12E7D97F}" type="slidenum">
              <a:rPr lang="de-DE" smtClean="0"/>
              <a:t>20</a:t>
            </a:fld>
            <a:endParaRPr lang="de-DE" dirty="0"/>
          </a:p>
        </p:txBody>
      </p:sp>
    </p:spTree>
    <p:extLst>
      <p:ext uri="{BB962C8B-B14F-4D97-AF65-F5344CB8AC3E}">
        <p14:creationId xmlns:p14="http://schemas.microsoft.com/office/powerpoint/2010/main" val="3590201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14 	d 	FL-3.2.2 	K1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Tester and developer are NOT roles in a formal review as per syllabus chapter 3.2.2. </a:t>
            </a:r>
          </a:p>
          <a:p>
            <a:r>
              <a:rPr lang="en-US" sz="1600" b="0" i="0" u="none" strike="noStrike" kern="1200" baseline="0" dirty="0" smtClean="0">
                <a:solidFill>
                  <a:schemeClr val="tx1"/>
                </a:solidFill>
                <a:latin typeface="Arial" charset="0"/>
                <a:ea typeface="+mn-ea"/>
                <a:cs typeface="+mn-cs"/>
              </a:rPr>
              <a:t>b) Is not correct: Developer is NOT a role in a formal review as per syllabus chapter 3.2.2. </a:t>
            </a:r>
          </a:p>
          <a:p>
            <a:r>
              <a:rPr lang="en-US" sz="1600" b="0" i="0" u="none" strike="noStrike" kern="1200" baseline="0" dirty="0" smtClean="0">
                <a:solidFill>
                  <a:schemeClr val="tx1"/>
                </a:solidFill>
                <a:latin typeface="Arial" charset="0"/>
                <a:ea typeface="+mn-ea"/>
                <a:cs typeface="+mn-cs"/>
              </a:rPr>
              <a:t>c) Is not correct: Designer is NOT a role in a formal review as per syllabus chapter 3.2.2. </a:t>
            </a:r>
          </a:p>
          <a:p>
            <a:r>
              <a:rPr lang="en-US" sz="1600" b="0" i="0" u="none" strike="noStrike" kern="1200" baseline="0" dirty="0" smtClean="0">
                <a:solidFill>
                  <a:schemeClr val="tx1"/>
                </a:solidFill>
                <a:latin typeface="Arial" charset="0"/>
                <a:ea typeface="+mn-ea"/>
                <a:cs typeface="+mn-cs"/>
              </a:rPr>
              <a:t>d) Is correct: See syllabus chapter 3.2.2.</a:t>
            </a:r>
            <a:endParaRPr lang="nn-NO" sz="1600" b="0" i="0" u="none" strike="noStrike" kern="1200" baseline="0" dirty="0" smtClean="0">
              <a:solidFill>
                <a:schemeClr val="tx1"/>
              </a:solidFill>
              <a:latin typeface="Arial" charset="0"/>
              <a:ea typeface="+mn-ea"/>
              <a:cs typeface="+mn-cs"/>
            </a:endParaRPr>
          </a:p>
          <a:p>
            <a:endParaRPr lang="nn-NO" sz="1600" b="0" i="0" u="none" strike="noStrike" kern="1200" baseline="0" dirty="0" smtClean="0">
              <a:solidFill>
                <a:schemeClr val="tx1"/>
              </a:solidFill>
              <a:latin typeface="Arial" charset="0"/>
              <a:ea typeface="+mn-ea"/>
              <a:cs typeface="+mn-cs"/>
            </a:endParaRPr>
          </a:p>
          <a:p>
            <a:r>
              <a:rPr lang="nn-NO" sz="1600" b="0" i="0" u="none" strike="noStrike" kern="1200" baseline="0" dirty="0" smtClean="0">
                <a:solidFill>
                  <a:schemeClr val="tx1"/>
                </a:solidFill>
                <a:latin typeface="Arial" charset="0"/>
                <a:ea typeface="+mn-ea"/>
                <a:cs typeface="+mn-cs"/>
              </a:rPr>
              <a:t>	</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15 	c 	FL-3.2.1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‘Collection of metrics’ belongs to the main activity “Fixing and Reporting” (syllabus chapter 3.2.1). </a:t>
            </a:r>
          </a:p>
          <a:p>
            <a:r>
              <a:rPr lang="en-US" sz="1600" b="0" i="0" u="none" strike="noStrike" kern="1200" baseline="0" dirty="0" smtClean="0">
                <a:solidFill>
                  <a:schemeClr val="tx1"/>
                </a:solidFill>
                <a:latin typeface="Arial" charset="0"/>
                <a:ea typeface="+mn-ea"/>
                <a:cs typeface="+mn-cs"/>
              </a:rPr>
              <a:t>b) Is not correct: ‘Answer any question.’ belongs to the main activity “Initiate Review” (syllabus chapter 3.2.1). </a:t>
            </a:r>
          </a:p>
          <a:p>
            <a:r>
              <a:rPr lang="en-US" sz="1600" b="0" i="0" u="none" strike="noStrike" kern="1200" baseline="0" dirty="0" smtClean="0">
                <a:solidFill>
                  <a:schemeClr val="tx1"/>
                </a:solidFill>
                <a:latin typeface="Arial" charset="0"/>
                <a:ea typeface="+mn-ea"/>
                <a:cs typeface="+mn-cs"/>
              </a:rPr>
              <a:t>c) Is correct: According to syllabus chapter 3.2.1: The checking of entry criteria takes place in the planning of a formal review. </a:t>
            </a:r>
          </a:p>
          <a:p>
            <a:r>
              <a:rPr lang="en-US" sz="1600" b="0" i="0" u="none" strike="noStrike" kern="1200" baseline="0" dirty="0" smtClean="0">
                <a:solidFill>
                  <a:schemeClr val="tx1"/>
                </a:solidFill>
                <a:latin typeface="Arial" charset="0"/>
                <a:ea typeface="+mn-ea"/>
                <a:cs typeface="+mn-cs"/>
              </a:rPr>
              <a:t>d) Is not correct: The evaluation of the review findings against the exit criteria belongs to the main activity “Issue communication and analysis” (syllabus chapter 3.2.1).</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16 	c 	FL-3.2.3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Informal review does not use a formal process (syllabus chapter 3.2.3). </a:t>
            </a:r>
          </a:p>
          <a:p>
            <a:r>
              <a:rPr lang="en-US" sz="1600" b="0" i="0" u="none" strike="noStrike" kern="1200" baseline="0" dirty="0" smtClean="0">
                <a:solidFill>
                  <a:schemeClr val="tx1"/>
                </a:solidFill>
                <a:latin typeface="Arial" charset="0"/>
                <a:ea typeface="+mn-ea"/>
                <a:cs typeface="+mn-cs"/>
              </a:rPr>
              <a:t>b) Is not correct: Use of checklists are optional (syllabus chapter 3.2.3). </a:t>
            </a:r>
          </a:p>
          <a:p>
            <a:r>
              <a:rPr lang="en-US" sz="1600" b="0" i="0" u="none" strike="noStrike" kern="1200" baseline="0" dirty="0" smtClean="0">
                <a:solidFill>
                  <a:schemeClr val="tx1"/>
                </a:solidFill>
                <a:latin typeface="Arial" charset="0"/>
                <a:ea typeface="+mn-ea"/>
                <a:cs typeface="+mn-cs"/>
              </a:rPr>
              <a:t>c) Is correct: As per syllabus 3.2.3: inspection is a formal process based on rules and checklists. </a:t>
            </a:r>
          </a:p>
          <a:p>
            <a:r>
              <a:rPr lang="en-US" sz="1600" b="0" i="0" u="none" strike="noStrike" kern="1200" baseline="0" dirty="0" smtClean="0">
                <a:solidFill>
                  <a:schemeClr val="tx1"/>
                </a:solidFill>
                <a:latin typeface="Arial" charset="0"/>
                <a:ea typeface="+mn-ea"/>
                <a:cs typeface="+mn-cs"/>
              </a:rPr>
              <a:t>d) Is not correct: Does not explicitly require a formal process and the use of checklists is optional (syllabus chapter 3.2.3).</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17 	a, c 	FL-3.1.2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Syllabus chapter 3.1.2: defects found early are often much cheaper to remove than defects detected later in the lifecycle. </a:t>
            </a:r>
          </a:p>
          <a:p>
            <a:r>
              <a:rPr lang="en-US" sz="1600" b="0" i="0" u="none" strike="noStrike" kern="1200" baseline="0" dirty="0" smtClean="0">
                <a:solidFill>
                  <a:schemeClr val="tx1"/>
                </a:solidFill>
                <a:latin typeface="Arial" charset="0"/>
                <a:ea typeface="+mn-ea"/>
                <a:cs typeface="+mn-cs"/>
              </a:rPr>
              <a:t>b) Is not correct: Dynamic testing still has its challenging objectives (syllabus chapter 3.1.2). </a:t>
            </a:r>
          </a:p>
          <a:p>
            <a:r>
              <a:rPr lang="en-US" sz="1600" b="0" i="0" u="none" strike="noStrike" kern="1200" baseline="0" dirty="0" smtClean="0">
                <a:solidFill>
                  <a:schemeClr val="tx1"/>
                </a:solidFill>
                <a:latin typeface="Arial" charset="0"/>
                <a:ea typeface="+mn-ea"/>
                <a:cs typeface="+mn-cs"/>
              </a:rPr>
              <a:t>c) Is correct: Syllabus chapter 3.1.2: preventing defects in design or coding by uncovering omissions, inaccuracies, inconsistencies, ambiguities, and redundancies in requirements. </a:t>
            </a:r>
          </a:p>
          <a:p>
            <a:r>
              <a:rPr lang="en-US" sz="1600" b="0" i="0" u="none" strike="noStrike" kern="1200" baseline="0" dirty="0" smtClean="0">
                <a:solidFill>
                  <a:schemeClr val="tx1"/>
                </a:solidFill>
                <a:latin typeface="Arial" charset="0"/>
                <a:ea typeface="+mn-ea"/>
                <a:cs typeface="+mn-cs"/>
              </a:rPr>
              <a:t>d) Is not correct: This is dynamic testing (see glossary V.3.2). </a:t>
            </a:r>
          </a:p>
          <a:p>
            <a:r>
              <a:rPr lang="en-US" sz="1600" b="0" i="0" u="none" strike="noStrike" kern="1200" baseline="0" dirty="0" smtClean="0">
                <a:solidFill>
                  <a:schemeClr val="tx1"/>
                </a:solidFill>
                <a:latin typeface="Arial" charset="0"/>
                <a:ea typeface="+mn-ea"/>
                <a:cs typeface="+mn-cs"/>
              </a:rPr>
              <a:t>e) Is not correct: Static testing is important for safety-critical computer systems (syllabus chapter 3.1). </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18 	d 	FL-3.2.4 	K3</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It is described that the software architect must have completed the system specification. </a:t>
            </a:r>
          </a:p>
          <a:p>
            <a:r>
              <a:rPr lang="en-US" sz="1600" b="0" i="0" u="none" strike="noStrike" kern="1200" baseline="0" dirty="0" smtClean="0">
                <a:solidFill>
                  <a:schemeClr val="tx1"/>
                </a:solidFill>
                <a:latin typeface="Arial" charset="0"/>
                <a:ea typeface="+mn-ea"/>
                <a:cs typeface="+mn-cs"/>
              </a:rPr>
              <a:t>b) Is not correct: In syllabus chapter 3.2.4 ‘checklist-based’, last sentence it is documented that you should also look for defects outside the checklist.</a:t>
            </a:r>
          </a:p>
          <a:p>
            <a:r>
              <a:rPr lang="en-US" sz="1600" b="0" i="0" u="none" strike="noStrike" kern="1200" baseline="0" dirty="0" smtClean="0">
                <a:solidFill>
                  <a:schemeClr val="tx1"/>
                </a:solidFill>
                <a:latin typeface="Arial" charset="0"/>
                <a:ea typeface="+mn-ea"/>
                <a:cs typeface="+mn-cs"/>
              </a:rPr>
              <a:t>c) Is not correct: It is described: every reviewer did his review done comment.</a:t>
            </a:r>
          </a:p>
          <a:p>
            <a:r>
              <a:rPr lang="en-US" sz="1600" b="0" i="0" u="none" strike="noStrike" kern="1200" baseline="0" dirty="0" smtClean="0">
                <a:solidFill>
                  <a:schemeClr val="tx1"/>
                </a:solidFill>
                <a:latin typeface="Arial" charset="0"/>
                <a:ea typeface="+mn-ea"/>
                <a:cs typeface="+mn-cs"/>
              </a:rPr>
              <a:t>d) Is correct: It is described that a checklist is available, but who provides the checklist?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18 	d 	FL-3.2.4 </a:t>
            </a:r>
            <a:r>
              <a:rPr lang="nn-NO" sz="1600" b="0" i="0" u="none" strike="noStrike" kern="1200" baseline="0" smtClean="0">
                <a:solidFill>
                  <a:schemeClr val="tx1"/>
                </a:solidFill>
                <a:latin typeface="Arial" charset="0"/>
                <a:ea typeface="+mn-ea"/>
                <a:cs typeface="+mn-cs"/>
              </a:rPr>
              <a:t>	K3</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It is described that the software architect must have completed the system specification. </a:t>
            </a:r>
          </a:p>
          <a:p>
            <a:r>
              <a:rPr lang="en-US" sz="1600" b="0" i="0" u="none" strike="noStrike" kern="1200" baseline="0" dirty="0" smtClean="0">
                <a:solidFill>
                  <a:schemeClr val="tx1"/>
                </a:solidFill>
                <a:latin typeface="Arial" charset="0"/>
                <a:ea typeface="+mn-ea"/>
                <a:cs typeface="+mn-cs"/>
              </a:rPr>
              <a:t>b) Is not correct: In syllabus chapter 3.2.4 ‘checklist-based’, last sentence it is documented that you should also look for defects outside the checklist.</a:t>
            </a:r>
          </a:p>
          <a:p>
            <a:r>
              <a:rPr lang="en-US" sz="1600" b="0" i="0" u="none" strike="noStrike" kern="1200" baseline="0" dirty="0" smtClean="0">
                <a:solidFill>
                  <a:schemeClr val="tx1"/>
                </a:solidFill>
                <a:latin typeface="Arial" charset="0"/>
                <a:ea typeface="+mn-ea"/>
                <a:cs typeface="+mn-cs"/>
              </a:rPr>
              <a:t>c) Is not correct: It is described: every reviewer did his review done comment.</a:t>
            </a:r>
          </a:p>
          <a:p>
            <a:r>
              <a:rPr lang="en-US" sz="1600" b="0" i="0" u="none" strike="noStrike" kern="1200" baseline="0" dirty="0" smtClean="0">
                <a:solidFill>
                  <a:schemeClr val="tx1"/>
                </a:solidFill>
                <a:latin typeface="Arial" charset="0"/>
                <a:ea typeface="+mn-ea"/>
                <a:cs typeface="+mn-cs"/>
              </a:rPr>
              <a:t>d) Is correct: It is described that a checklist is available, but who provides the checklist?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14 	d 	FL-3.1.2 	K2</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Reviews should increase the quality of specifications, however the time required for development and testing should decrease, as per syllabus (3.1.2). </a:t>
            </a:r>
          </a:p>
          <a:p>
            <a:r>
              <a:rPr lang="en-US" sz="1600" b="0" i="0" u="none" strike="noStrike" kern="1200" baseline="0" dirty="0" smtClean="0">
                <a:solidFill>
                  <a:schemeClr val="tx1"/>
                </a:solidFill>
                <a:latin typeface="Arial" charset="0"/>
                <a:ea typeface="+mn-ea"/>
                <a:cs typeface="+mn-cs"/>
              </a:rPr>
              <a:t>b) Is not correct: Removing defects is generally easier earlier in the lifecycle, as per syllabus (3.1.2). </a:t>
            </a:r>
          </a:p>
          <a:p>
            <a:r>
              <a:rPr lang="en-US" sz="1600" b="0" i="0" u="none" strike="noStrike" kern="1200" baseline="0" dirty="0" smtClean="0">
                <a:solidFill>
                  <a:schemeClr val="tx1"/>
                </a:solidFill>
                <a:latin typeface="Arial" charset="0"/>
                <a:ea typeface="+mn-ea"/>
                <a:cs typeface="+mn-cs"/>
              </a:rPr>
              <a:t>c) Is not correct: Reviews will result in fewer missed requirements and better communication between testers and developers, however this is not true for static analysis, as per syllabus (3.1.2). </a:t>
            </a:r>
          </a:p>
          <a:p>
            <a:r>
              <a:rPr lang="en-US" sz="1600" b="0" i="0" u="none" strike="noStrike" kern="1200" baseline="0" dirty="0" smtClean="0">
                <a:solidFill>
                  <a:schemeClr val="tx1"/>
                </a:solidFill>
                <a:latin typeface="Arial" charset="0"/>
                <a:ea typeface="+mn-ea"/>
                <a:cs typeface="+mn-cs"/>
              </a:rPr>
              <a:t>d) Correct: This is a benefit of static analysis, as per syllabus (3.1.2). </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15 	d 	FL-3.2.1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Reviewer selection is not one of the main activities for the work product review process in the syllabus (3.2.1). </a:t>
            </a:r>
          </a:p>
          <a:p>
            <a:r>
              <a:rPr lang="en-US" sz="1600" b="0" i="0" u="none" strike="noStrike" kern="1200" baseline="0" dirty="0" smtClean="0">
                <a:solidFill>
                  <a:schemeClr val="tx1"/>
                </a:solidFill>
                <a:latin typeface="Arial" charset="0"/>
                <a:ea typeface="+mn-ea"/>
                <a:cs typeface="+mn-cs"/>
              </a:rPr>
              <a:t>b) Is not correct: This is a possible set of activities for a work product review process, but it is missing the ‘Issue communication and analysis’ activity, and it does not match the main activities for the work product review process in the syllabus (3.2.1). </a:t>
            </a:r>
          </a:p>
          <a:p>
            <a:r>
              <a:rPr lang="en-US" sz="1600" b="0" i="0" u="none" strike="noStrike" kern="1200" baseline="0" dirty="0" smtClean="0">
                <a:solidFill>
                  <a:schemeClr val="tx1"/>
                </a:solidFill>
                <a:latin typeface="Arial" charset="0"/>
                <a:ea typeface="+mn-ea"/>
                <a:cs typeface="+mn-cs"/>
              </a:rPr>
              <a:t>c) Is not correct: This is a possible set of activities for a work product review process, but it is missing the ‘initiate review’ activity, and it does not match the main activities for the work product review process in the syllabus (3.2.1). </a:t>
            </a:r>
          </a:p>
          <a:p>
            <a:r>
              <a:rPr lang="en-US" sz="1600" b="0" i="0" u="none" strike="noStrike" kern="1200" baseline="0" dirty="0" smtClean="0">
                <a:solidFill>
                  <a:schemeClr val="tx1"/>
                </a:solidFill>
                <a:latin typeface="Arial" charset="0"/>
                <a:ea typeface="+mn-ea"/>
                <a:cs typeface="+mn-cs"/>
              </a:rPr>
              <a:t>d) Correct: This is the order of the activities as provided in the syllabus (3.2.1).</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1862259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err="1" smtClean="0"/>
              <a:t>Formatvorlage</a:t>
            </a:r>
            <a:r>
              <a:rPr lang="en-US" noProof="0" dirty="0" smtClean="0"/>
              <a:t> des </a:t>
            </a:r>
            <a:r>
              <a:rPr lang="en-US" noProof="0" dirty="0" err="1" smtClean="0"/>
              <a:t>Untertitelmasters</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pic>
        <p:nvPicPr>
          <p:cNvPr id="6" name="รูปภาพ 4">
            <a:extLst>
              <a:ext uri="{FF2B5EF4-FFF2-40B4-BE49-F238E27FC236}">
                <a16:creationId xmlns:a16="http://schemas.microsoft.com/office/drawing/2014/main" xmlns="" id="{0324D299-0FB9-438F-89F6-C7FC4F4EF2E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103" t="16336" r="8262" b="23176"/>
          <a:stretch/>
        </p:blipFill>
        <p:spPr>
          <a:xfrm>
            <a:off x="3087384" y="260648"/>
            <a:ext cx="2969231" cy="1654416"/>
          </a:xfrm>
          <a:prstGeom prst="rect">
            <a:avLst/>
          </a:prstGeom>
        </p:spPr>
      </p:pic>
      <p:pic>
        <p:nvPicPr>
          <p:cNvPr id="7" name="Picture 7">
            <a:extLst>
              <a:ext uri="{FF2B5EF4-FFF2-40B4-BE49-F238E27FC236}">
                <a16:creationId xmlns:a16="http://schemas.microsoft.com/office/drawing/2014/main" xmlns="" id="{2883A6B9-DFA2-41AB-9E9B-967853DD406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9273" y="5747289"/>
            <a:ext cx="565453" cy="971872"/>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idx="1"/>
          </p:nvPr>
        </p:nvSpPr>
        <p:spPr/>
        <p:txBody>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5"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6"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5" name="Datumsplatzhalter 4"/>
          <p:cNvSpPr>
            <a:spLocks noGrp="1"/>
          </p:cNvSpPr>
          <p:nvPr>
            <p:ph type="dt" sz="half" idx="10"/>
          </p:nvPr>
        </p:nvSpPr>
        <p:spPr/>
        <p:txBody>
          <a:bodyPr/>
          <a:lstStyle/>
          <a:p>
            <a:r>
              <a:rPr lang="en-US" dirty="0" smtClean="0"/>
              <a:t>Uwe Gühl, 2020</a:t>
            </a:r>
            <a:endParaRPr lang="en-US" dirty="0"/>
          </a:p>
        </p:txBody>
      </p:sp>
      <p:sp>
        <p:nvSpPr>
          <p:cNvPr id="6" name="Fußzeilenplatzhalter 5"/>
          <p:cNvSpPr>
            <a:spLocks noGrp="1"/>
          </p:cNvSpPr>
          <p:nvPr>
            <p:ph type="ftr" sz="quarter" idx="11"/>
          </p:nvPr>
        </p:nvSpPr>
        <p:spPr/>
        <p:txBody>
          <a:bodyPr/>
          <a:lstStyle/>
          <a:p>
            <a:r>
              <a:rPr lang="en-US" dirty="0" smtClean="0"/>
              <a:t>Software Testing – Foundation Level</a:t>
            </a:r>
          </a:p>
          <a:p>
            <a:r>
              <a:rPr lang="en-US" dirty="0" smtClean="0"/>
              <a:t>Static Testing – Quiz</a:t>
            </a:r>
            <a:endParaRPr lang="en-US" dirty="0"/>
          </a:p>
        </p:txBody>
      </p:sp>
      <p:sp>
        <p:nvSpPr>
          <p:cNvPr id="7" name="Foliennummernplatzhalter 6"/>
          <p:cNvSpPr>
            <a:spLocks noGrp="1"/>
          </p:cNvSpPr>
          <p:nvPr>
            <p:ph type="sldNum" sz="quarter" idx="12"/>
          </p:nvPr>
        </p:nvSpPr>
        <p:spPr/>
        <p:txBody>
          <a:bodyPr/>
          <a:lstStyle/>
          <a:p>
            <a:r>
              <a:rPr lang="en-US" dirty="0" smtClean="0"/>
              <a:t>03 - </a:t>
            </a:r>
            <a:fld id="{6C6AE60A-B69C-4790-82F7-3882EDF23186}" type="slidenum">
              <a:rPr lang="en-US" smtClean="0"/>
              <a:pPr/>
              <a:t>‹Nr.›</a:t>
            </a:fld>
            <a:endParaRPr lang="en-US" dirty="0"/>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Datumsplatzhalter 2"/>
          <p:cNvSpPr>
            <a:spLocks noGrp="1"/>
          </p:cNvSpPr>
          <p:nvPr>
            <p:ph type="dt" sz="half" idx="10"/>
          </p:nvPr>
        </p:nvSpPr>
        <p:spPr/>
        <p:txBody>
          <a:bodyPr/>
          <a:lstStyle/>
          <a:p>
            <a:r>
              <a:rPr lang="en-US" dirty="0" smtClean="0"/>
              <a:t>Uwe Gühl, 2020</a:t>
            </a:r>
            <a:endParaRPr lang="en-US" dirty="0"/>
          </a:p>
        </p:txBody>
      </p:sp>
      <p:sp>
        <p:nvSpPr>
          <p:cNvPr id="4" name="Fußzeilenplatzhalter 3"/>
          <p:cNvSpPr>
            <a:spLocks noGrp="1"/>
          </p:cNvSpPr>
          <p:nvPr>
            <p:ph type="ftr" sz="quarter" idx="11"/>
          </p:nvPr>
        </p:nvSpPr>
        <p:spPr/>
        <p:txBody>
          <a:bodyPr/>
          <a:lstStyle/>
          <a:p>
            <a:r>
              <a:rPr lang="en-US" dirty="0" smtClean="0"/>
              <a:t>Software Testing – Foundation Level</a:t>
            </a:r>
          </a:p>
          <a:p>
            <a:r>
              <a:rPr lang="en-US" dirty="0" smtClean="0"/>
              <a:t>Static Testing – Quiz</a:t>
            </a:r>
            <a:endParaRPr lang="en-US" dirty="0"/>
          </a:p>
        </p:txBody>
      </p:sp>
      <p:sp>
        <p:nvSpPr>
          <p:cNvPr id="5" name="Foliennummernplatzhalter 4"/>
          <p:cNvSpPr>
            <a:spLocks noGrp="1"/>
          </p:cNvSpPr>
          <p:nvPr>
            <p:ph type="sldNum" sz="quarter" idx="12"/>
          </p:nvPr>
        </p:nvSpPr>
        <p:spPr/>
        <p:txBody>
          <a:bodyPr/>
          <a:lstStyle/>
          <a:p>
            <a:r>
              <a:rPr lang="en-US" dirty="0" smtClean="0"/>
              <a:t>03 -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dirty="0" smtClean="0"/>
              <a:t>Uwe Gühl, 2020</a:t>
            </a:r>
            <a:endParaRPr lang="en-US" dirty="0"/>
          </a:p>
        </p:txBody>
      </p:sp>
      <p:sp>
        <p:nvSpPr>
          <p:cNvPr id="3" name="Fußzeilenplatzhalter 2"/>
          <p:cNvSpPr>
            <a:spLocks noGrp="1"/>
          </p:cNvSpPr>
          <p:nvPr>
            <p:ph type="ftr" sz="quarter" idx="11"/>
          </p:nvPr>
        </p:nvSpPr>
        <p:spPr/>
        <p:txBody>
          <a:bodyPr/>
          <a:lstStyle/>
          <a:p>
            <a:r>
              <a:rPr lang="en-US" dirty="0" smtClean="0"/>
              <a:t>Software Testing – Foundation Level</a:t>
            </a:r>
          </a:p>
          <a:p>
            <a:r>
              <a:rPr lang="en-US" dirty="0" smtClean="0"/>
              <a:t>Static Testing – Quiz</a:t>
            </a:r>
            <a:endParaRPr lang="en-US" dirty="0"/>
          </a:p>
        </p:txBody>
      </p:sp>
      <p:sp>
        <p:nvSpPr>
          <p:cNvPr id="4" name="Foliennummernplatzhalter 3"/>
          <p:cNvSpPr>
            <a:spLocks noGrp="1"/>
          </p:cNvSpPr>
          <p:nvPr>
            <p:ph type="sldNum" sz="quarter" idx="12"/>
          </p:nvPr>
        </p:nvSpPr>
        <p:spPr/>
        <p:txBody>
          <a:bodyPr/>
          <a:lstStyle/>
          <a:p>
            <a:r>
              <a:rPr lang="en-US" dirty="0" smtClean="0"/>
              <a:t>03 - </a:t>
            </a:r>
            <a:fld id="{6C6AE60A-B69C-4790-82F7-3882EDF23186}" type="slidenum">
              <a:rPr lang="en-US" smtClean="0"/>
              <a:pPr/>
              <a:t>‹Nr.›</a:t>
            </a:fld>
            <a:endParaRPr lang="en-US"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2"/>
          </p:nvPr>
        </p:nvSpPr>
        <p:spPr>
          <a:xfrm>
            <a:off x="457200" y="6356350"/>
            <a:ext cx="1598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de-DE" dirty="0" smtClean="0"/>
              <a:t>Uwe Gühl</a:t>
            </a:r>
            <a:endParaRPr lang="en-US" dirty="0"/>
          </a:p>
        </p:txBody>
      </p:sp>
      <p:sp>
        <p:nvSpPr>
          <p:cNvPr id="5" name="Fußzeilenplatzhalter 4"/>
          <p:cNvSpPr>
            <a:spLocks noGrp="1"/>
          </p:cNvSpPr>
          <p:nvPr>
            <p:ph type="ftr" sz="quarter" idx="3"/>
          </p:nvPr>
        </p:nvSpPr>
        <p:spPr>
          <a:xfrm>
            <a:off x="2195736" y="6356350"/>
            <a:ext cx="47520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Software Testing – Foundation Level</a:t>
            </a:r>
          </a:p>
          <a:p>
            <a:r>
              <a:rPr lang="en-US" dirty="0" smtClean="0"/>
              <a:t>Static Testing – Quiz</a:t>
            </a:r>
            <a:endParaRPr lang="en-US" dirty="0"/>
          </a:p>
        </p:txBody>
      </p:sp>
      <p:sp>
        <p:nvSpPr>
          <p:cNvPr id="6" name="Foliennummernplatzhalter 5"/>
          <p:cNvSpPr>
            <a:spLocks noGrp="1"/>
          </p:cNvSpPr>
          <p:nvPr>
            <p:ph type="sldNum" sz="quarter" idx="4"/>
          </p:nvPr>
        </p:nvSpPr>
        <p:spPr>
          <a:xfrm>
            <a:off x="7092280" y="6356350"/>
            <a:ext cx="1598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03 - </a:t>
            </a:r>
            <a:fld id="{6C6AE60A-B69C-4790-82F7-3882EDF23186}"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252538" indent="-338138" algn="l" defTabSz="914400" rtl="0" eaLnBrk="1" latinLnBrk="0" hangingPunct="1">
        <a:spcBef>
          <a:spcPct val="20000"/>
        </a:spcBef>
        <a:buFont typeface="Wingdings" panose="05000000000000000000" pitchFamily="2" charset="2"/>
        <a:buChar char="Ø"/>
        <a:defRPr sz="2400" kern="1200">
          <a:solidFill>
            <a:schemeClr val="tx1"/>
          </a:solidFill>
          <a:latin typeface="Arial" panose="020B0604020202020204" pitchFamily="34" charset="0"/>
          <a:ea typeface="+mn-ea"/>
          <a:cs typeface="Arial" panose="020B0604020202020204" pitchFamily="34" charset="0"/>
        </a:defRPr>
      </a:lvl3pPr>
      <a:lvl4pPr marL="1703388" indent="-331788" algn="l" defTabSz="914400" rtl="0" eaLnBrk="1" latinLnBrk="0" hangingPunct="1">
        <a:spcBef>
          <a:spcPct val="20000"/>
        </a:spcBef>
        <a:buFont typeface="Wingdings" panose="05000000000000000000" pitchFamily="2" charset="2"/>
        <a:buChar char="v"/>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stqb.org/download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smtClean="0"/>
              <a:t>Software Testing </a:t>
            </a:r>
            <a:br>
              <a:rPr lang="en-US" smtClean="0"/>
            </a:br>
            <a:r>
              <a:rPr lang="en-US" smtClean="0"/>
              <a:t>Foundation Level</a:t>
            </a:r>
            <a:endParaRPr lang="de-DE" dirty="0"/>
          </a:p>
        </p:txBody>
      </p:sp>
      <p:sp>
        <p:nvSpPr>
          <p:cNvPr id="3" name="Untertitel 2"/>
          <p:cNvSpPr>
            <a:spLocks noGrp="1"/>
          </p:cNvSpPr>
          <p:nvPr>
            <p:ph type="subTitle" idx="1"/>
          </p:nvPr>
        </p:nvSpPr>
        <p:spPr/>
        <p:txBody>
          <a:bodyPr>
            <a:normAutofit/>
          </a:bodyPr>
          <a:lstStyle/>
          <a:p>
            <a:r>
              <a:rPr lang="en-US" dirty="0" smtClean="0"/>
              <a:t>Lecture 3 – </a:t>
            </a:r>
            <a:r>
              <a:rPr lang="en-US" dirty="0"/>
              <a:t>Static </a:t>
            </a:r>
            <a:r>
              <a:rPr lang="en-US" dirty="0" smtClean="0"/>
              <a:t>Testing</a:t>
            </a:r>
          </a:p>
          <a:p>
            <a:r>
              <a:rPr lang="de-DE" dirty="0" smtClean="0"/>
              <a:t>Quiz</a:t>
            </a:r>
            <a:endParaRPr lang="en-US" dirty="0" smtClean="0"/>
          </a:p>
          <a:p>
            <a:r>
              <a:rPr lang="en-US" dirty="0" smtClean="0"/>
              <a:t>Uwe Gühl</a:t>
            </a:r>
          </a:p>
        </p:txBody>
      </p:sp>
      <p:sp>
        <p:nvSpPr>
          <p:cNvPr id="4" name="AutoShape 2" descr="Department of Computer Engineer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dirty="0"/>
          </a:p>
        </p:txBody>
      </p:sp>
    </p:spTree>
    <p:extLst>
      <p:ext uri="{BB962C8B-B14F-4D97-AF65-F5344CB8AC3E}">
        <p14:creationId xmlns:p14="http://schemas.microsoft.com/office/powerpoint/2010/main" val="839193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9625" algn="r"/>
              </a:tabLst>
            </a:pPr>
            <a:r>
              <a:rPr lang="en-US" dirty="0" smtClean="0"/>
              <a:t>3. Static Testing 	FL-3.2.1 B</a:t>
            </a:r>
            <a:endParaRPr lang="en-US" dirty="0"/>
          </a:p>
        </p:txBody>
      </p:sp>
      <p:sp>
        <p:nvSpPr>
          <p:cNvPr id="3" name="Inhaltsplatzhalter 2"/>
          <p:cNvSpPr>
            <a:spLocks noGrp="1"/>
          </p:cNvSpPr>
          <p:nvPr>
            <p:ph idx="1"/>
          </p:nvPr>
        </p:nvSpPr>
        <p:spPr/>
        <p:txBody>
          <a:bodyPr>
            <a:normAutofit fontScale="92500" lnSpcReduction="10000"/>
          </a:bodyPr>
          <a:lstStyle/>
          <a:p>
            <a:pPr marL="0" indent="0">
              <a:buNone/>
            </a:pPr>
            <a:r>
              <a:rPr lang="en-US" altLang="de-DE" dirty="0" smtClean="0"/>
              <a:t>Which </a:t>
            </a:r>
            <a:r>
              <a:rPr lang="en-US" altLang="de-DE" dirty="0"/>
              <a:t>of the following sequences BEST shows the main activities of the work product review process</a:t>
            </a:r>
            <a:r>
              <a:rPr lang="en-US" altLang="de-DE" dirty="0" smtClean="0"/>
              <a:t>?</a:t>
            </a:r>
            <a:endParaRPr lang="de-DE" altLang="de-DE" dirty="0"/>
          </a:p>
          <a:p>
            <a:pPr marL="531813" indent="-531813">
              <a:buFont typeface="Wingdings" pitchFamily="2" charset="2"/>
              <a:buAutoNum type="alphaLcParenR"/>
            </a:pPr>
            <a:r>
              <a:rPr lang="en-US" altLang="de-DE" dirty="0"/>
              <a:t>Initiate review – Reviewer selection – </a:t>
            </a:r>
            <a:r>
              <a:rPr lang="en-US" altLang="de-DE" dirty="0" smtClean="0"/>
              <a:t/>
            </a:r>
            <a:br>
              <a:rPr lang="en-US" altLang="de-DE" dirty="0" smtClean="0"/>
            </a:br>
            <a:r>
              <a:rPr lang="en-US" altLang="de-DE" dirty="0" smtClean="0"/>
              <a:t>Individual </a:t>
            </a:r>
            <a:r>
              <a:rPr lang="en-US" altLang="de-DE" dirty="0"/>
              <a:t>review – </a:t>
            </a:r>
            <a:r>
              <a:rPr lang="en-US" altLang="de-DE" dirty="0" smtClean="0"/>
              <a:t/>
            </a:r>
            <a:br>
              <a:rPr lang="en-US" altLang="de-DE" dirty="0" smtClean="0"/>
            </a:br>
            <a:r>
              <a:rPr lang="en-US" altLang="de-DE" dirty="0" smtClean="0"/>
              <a:t>Issue </a:t>
            </a:r>
            <a:r>
              <a:rPr lang="en-US" altLang="de-DE" dirty="0"/>
              <a:t>communication and analysis – Rework</a:t>
            </a:r>
          </a:p>
          <a:p>
            <a:pPr marL="531813" indent="-531813">
              <a:buFont typeface="Wingdings" pitchFamily="2" charset="2"/>
              <a:buAutoNum type="alphaLcParenR"/>
            </a:pPr>
            <a:r>
              <a:rPr lang="en-US" altLang="de-DE" dirty="0" smtClean="0"/>
              <a:t>Planning </a:t>
            </a:r>
            <a:r>
              <a:rPr lang="en-US" altLang="de-DE" dirty="0"/>
              <a:t>&amp; preparation – Overview meeting – Individual review – </a:t>
            </a:r>
            <a:r>
              <a:rPr lang="en-US" altLang="de-DE" dirty="0" smtClean="0"/>
              <a:t>Fix – </a:t>
            </a:r>
            <a:r>
              <a:rPr lang="en-US" altLang="de-DE" dirty="0"/>
              <a:t>Report</a:t>
            </a:r>
          </a:p>
          <a:p>
            <a:pPr marL="531813" indent="-531813">
              <a:buFont typeface="Wingdings" pitchFamily="2" charset="2"/>
              <a:buAutoNum type="alphaLcParenR"/>
            </a:pPr>
            <a:r>
              <a:rPr lang="en-US" altLang="de-DE" dirty="0" smtClean="0"/>
              <a:t>Preparation </a:t>
            </a:r>
            <a:r>
              <a:rPr lang="en-US" altLang="de-DE" dirty="0"/>
              <a:t>– Issue Detection – Issue communication and analysis – </a:t>
            </a:r>
            <a:r>
              <a:rPr lang="en-US" altLang="de-DE" dirty="0" smtClean="0"/>
              <a:t>Rework </a:t>
            </a:r>
            <a:r>
              <a:rPr lang="en-US" altLang="de-DE" dirty="0"/>
              <a:t>– Report</a:t>
            </a:r>
          </a:p>
          <a:p>
            <a:pPr marL="531813" indent="-531813">
              <a:buFont typeface="Wingdings" pitchFamily="2" charset="2"/>
              <a:buAutoNum type="alphaLcParenR"/>
            </a:pPr>
            <a:r>
              <a:rPr lang="en-US" altLang="de-DE" dirty="0" smtClean="0"/>
              <a:t>Plan </a:t>
            </a:r>
            <a:r>
              <a:rPr lang="en-US" altLang="de-DE" dirty="0"/>
              <a:t>– Initiate review – Individual review – Issue communication and analysis – Fix defects &amp; report</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7843" y="522932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10</a:t>
            </a:fld>
            <a:endParaRPr lang="en-US" dirty="0"/>
          </a:p>
        </p:txBody>
      </p:sp>
    </p:spTree>
    <p:extLst>
      <p:ext uri="{BB962C8B-B14F-4D97-AF65-F5344CB8AC3E}">
        <p14:creationId xmlns:p14="http://schemas.microsoft.com/office/powerpoint/2010/main" val="2082675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9625" algn="r"/>
              </a:tabLst>
            </a:pPr>
            <a:r>
              <a:rPr lang="en-US" dirty="0" smtClean="0"/>
              <a:t>3. Static Testing 	FL-3.2.2 B</a:t>
            </a:r>
            <a:endParaRPr lang="en-US" dirty="0"/>
          </a:p>
        </p:txBody>
      </p:sp>
      <p:sp>
        <p:nvSpPr>
          <p:cNvPr id="3" name="Inhaltsplatzhalter 2"/>
          <p:cNvSpPr>
            <a:spLocks noGrp="1"/>
          </p:cNvSpPr>
          <p:nvPr>
            <p:ph idx="1"/>
          </p:nvPr>
        </p:nvSpPr>
        <p:spPr/>
        <p:txBody>
          <a:bodyPr>
            <a:normAutofit lnSpcReduction="10000"/>
          </a:bodyPr>
          <a:lstStyle/>
          <a:p>
            <a:pPr marL="0" indent="0">
              <a:buNone/>
            </a:pPr>
            <a:r>
              <a:rPr lang="en-US" altLang="de-DE" dirty="0"/>
              <a:t>Which of the following CORRECTLY matches the roles and responsibilities in a formal review</a:t>
            </a:r>
            <a:r>
              <a:rPr lang="en-US" altLang="de-DE" dirty="0" smtClean="0"/>
              <a:t>?</a:t>
            </a:r>
            <a:endParaRPr lang="de-DE" altLang="de-DE" dirty="0"/>
          </a:p>
          <a:p>
            <a:pPr marL="531813" indent="-531813">
              <a:buNone/>
            </a:pPr>
            <a:endParaRPr lang="de-DE" altLang="de-DE" dirty="0"/>
          </a:p>
          <a:p>
            <a:pPr marL="531813" indent="-531813">
              <a:buFont typeface="Wingdings" pitchFamily="2" charset="2"/>
              <a:buAutoNum type="alphaLcParenR"/>
            </a:pPr>
            <a:r>
              <a:rPr lang="en-US" altLang="de-DE" dirty="0"/>
              <a:t>Manager – Decides on the execution of reviews</a:t>
            </a:r>
          </a:p>
          <a:p>
            <a:pPr marL="531813" indent="-531813">
              <a:buFont typeface="Wingdings" pitchFamily="2" charset="2"/>
              <a:buAutoNum type="alphaLcParenR"/>
            </a:pPr>
            <a:r>
              <a:rPr lang="en-US" altLang="de-DE" dirty="0" smtClean="0"/>
              <a:t>Review Leader </a:t>
            </a:r>
            <a:r>
              <a:rPr lang="en-US" altLang="de-DE" dirty="0"/>
              <a:t>– </a:t>
            </a:r>
            <a:r>
              <a:rPr lang="en-US" altLang="de-DE" dirty="0" smtClean="0"/>
              <a:t>Ensures </a:t>
            </a:r>
            <a:r>
              <a:rPr lang="en-US" altLang="de-DE" dirty="0"/>
              <a:t>effective running of review meetings</a:t>
            </a:r>
          </a:p>
          <a:p>
            <a:pPr marL="531813" indent="-531813">
              <a:buFont typeface="Wingdings" pitchFamily="2" charset="2"/>
              <a:buAutoNum type="alphaLcParenR"/>
            </a:pPr>
            <a:r>
              <a:rPr lang="en-US" altLang="de-DE" dirty="0" smtClean="0"/>
              <a:t>Scribe </a:t>
            </a:r>
            <a:r>
              <a:rPr lang="en-US" altLang="de-DE" dirty="0"/>
              <a:t>– Fixes defects in the work product under review</a:t>
            </a:r>
          </a:p>
          <a:p>
            <a:pPr marL="531813" indent="-531813">
              <a:buFont typeface="Wingdings" pitchFamily="2" charset="2"/>
              <a:buAutoNum type="alphaLcParenR"/>
            </a:pPr>
            <a:r>
              <a:rPr lang="en-US" altLang="de-DE" dirty="0" smtClean="0"/>
              <a:t>Moderator </a:t>
            </a:r>
            <a:r>
              <a:rPr lang="en-US" altLang="de-DE" dirty="0"/>
              <a:t>– Monitors ongoing cost-effectiveness</a:t>
            </a:r>
            <a:r>
              <a:rPr lang="de-DE" altLang="de-DE" dirty="0" smtClean="0"/>
              <a:t>.</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7843" y="306908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11</a:t>
            </a:fld>
            <a:endParaRPr lang="en-US" dirty="0"/>
          </a:p>
        </p:txBody>
      </p:sp>
    </p:spTree>
    <p:extLst>
      <p:ext uri="{BB962C8B-B14F-4D97-AF65-F5344CB8AC3E}">
        <p14:creationId xmlns:p14="http://schemas.microsoft.com/office/powerpoint/2010/main" val="1911803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9625" algn="r"/>
              </a:tabLst>
            </a:pPr>
            <a:r>
              <a:rPr lang="en-US" dirty="0" smtClean="0"/>
              <a:t>3. Static Testing 	FL-3.2.3 B</a:t>
            </a:r>
            <a:endParaRPr lang="en-US" dirty="0"/>
          </a:p>
        </p:txBody>
      </p:sp>
      <p:sp>
        <p:nvSpPr>
          <p:cNvPr id="3" name="Inhaltsplatzhalter 2"/>
          <p:cNvSpPr>
            <a:spLocks noGrp="1"/>
          </p:cNvSpPr>
          <p:nvPr>
            <p:ph idx="1"/>
          </p:nvPr>
        </p:nvSpPr>
        <p:spPr/>
        <p:txBody>
          <a:bodyPr>
            <a:normAutofit fontScale="77500" lnSpcReduction="20000"/>
          </a:bodyPr>
          <a:lstStyle/>
          <a:p>
            <a:pPr marL="0" indent="0">
              <a:buNone/>
            </a:pPr>
            <a:r>
              <a:rPr lang="en-US" altLang="de-DE" dirty="0"/>
              <a:t>The reviews being used in your organization have the following attributes:</a:t>
            </a:r>
          </a:p>
          <a:p>
            <a:pPr marL="0" indent="0">
              <a:buNone/>
            </a:pPr>
            <a:r>
              <a:rPr lang="en-US" altLang="de-DE" dirty="0" smtClean="0">
                <a:sym typeface="Wingdings"/>
              </a:rPr>
              <a:t></a:t>
            </a:r>
            <a:r>
              <a:rPr lang="en-US" altLang="de-DE" dirty="0" smtClean="0"/>
              <a:t> There is a role of a scribe</a:t>
            </a:r>
          </a:p>
          <a:p>
            <a:pPr marL="0" indent="0">
              <a:buNone/>
            </a:pPr>
            <a:r>
              <a:rPr lang="en-US" altLang="de-DE" dirty="0">
                <a:sym typeface="Wingdings"/>
              </a:rPr>
              <a:t></a:t>
            </a:r>
            <a:r>
              <a:rPr lang="en-US" altLang="de-DE" dirty="0" smtClean="0"/>
              <a:t> </a:t>
            </a:r>
            <a:r>
              <a:rPr lang="en-US" altLang="de-DE" dirty="0"/>
              <a:t>The purpose is to detect potential defects</a:t>
            </a:r>
          </a:p>
          <a:p>
            <a:pPr marL="0" indent="0">
              <a:buNone/>
            </a:pPr>
            <a:r>
              <a:rPr lang="en-US" altLang="de-DE" dirty="0">
                <a:sym typeface="Wingdings"/>
              </a:rPr>
              <a:t></a:t>
            </a:r>
            <a:r>
              <a:rPr lang="en-US" altLang="de-DE" dirty="0" smtClean="0"/>
              <a:t> </a:t>
            </a:r>
            <a:r>
              <a:rPr lang="en-US" altLang="de-DE" dirty="0"/>
              <a:t>The review meeting is led by the author</a:t>
            </a:r>
          </a:p>
          <a:p>
            <a:pPr marL="0" indent="0">
              <a:buNone/>
            </a:pPr>
            <a:r>
              <a:rPr lang="en-US" altLang="de-DE" dirty="0">
                <a:sym typeface="Wingdings"/>
              </a:rPr>
              <a:t></a:t>
            </a:r>
            <a:r>
              <a:rPr lang="en-US" altLang="de-DE" dirty="0" smtClean="0"/>
              <a:t> </a:t>
            </a:r>
            <a:r>
              <a:rPr lang="en-US" altLang="de-DE" dirty="0"/>
              <a:t>Reviewers find potential defects by individual review</a:t>
            </a:r>
          </a:p>
          <a:p>
            <a:pPr marL="0" indent="0">
              <a:buNone/>
            </a:pPr>
            <a:r>
              <a:rPr lang="en-US" altLang="de-DE" dirty="0">
                <a:sym typeface="Wingdings"/>
              </a:rPr>
              <a:t></a:t>
            </a:r>
            <a:r>
              <a:rPr lang="en-US" altLang="de-DE" dirty="0" smtClean="0"/>
              <a:t> </a:t>
            </a:r>
            <a:r>
              <a:rPr lang="en-US" altLang="de-DE" dirty="0"/>
              <a:t>A review report is produced</a:t>
            </a:r>
          </a:p>
          <a:p>
            <a:pPr marL="0" indent="0">
              <a:buNone/>
            </a:pPr>
            <a:r>
              <a:rPr lang="en-US" altLang="de-DE" dirty="0"/>
              <a:t>Which of the following review types is MOST likely being used</a:t>
            </a:r>
            <a:r>
              <a:rPr lang="en-US" altLang="de-DE" dirty="0" smtClean="0"/>
              <a:t>?</a:t>
            </a:r>
            <a:endParaRPr lang="de-DE" altLang="de-DE" dirty="0" smtClean="0"/>
          </a:p>
          <a:p>
            <a:pPr marL="531813" indent="-531813">
              <a:buFont typeface="Wingdings" pitchFamily="2" charset="2"/>
              <a:buAutoNum type="alphaLcParenR"/>
            </a:pPr>
            <a:r>
              <a:rPr lang="en-US" altLang="de-DE" dirty="0"/>
              <a:t>Informal Review</a:t>
            </a:r>
          </a:p>
          <a:p>
            <a:pPr marL="531813" indent="-531813">
              <a:buFont typeface="Wingdings" pitchFamily="2" charset="2"/>
              <a:buAutoNum type="alphaLcParenR"/>
            </a:pPr>
            <a:r>
              <a:rPr lang="en-US" altLang="de-DE" dirty="0" smtClean="0"/>
              <a:t>Walkthrough</a:t>
            </a:r>
            <a:endParaRPr lang="en-US" altLang="de-DE" dirty="0"/>
          </a:p>
          <a:p>
            <a:pPr marL="531813" indent="-531813">
              <a:buFont typeface="Wingdings" pitchFamily="2" charset="2"/>
              <a:buAutoNum type="alphaLcParenR"/>
            </a:pPr>
            <a:r>
              <a:rPr lang="en-US" altLang="de-DE" dirty="0" smtClean="0"/>
              <a:t>Technical </a:t>
            </a:r>
            <a:r>
              <a:rPr lang="en-US" altLang="de-DE" dirty="0"/>
              <a:t>Review</a:t>
            </a:r>
          </a:p>
          <a:p>
            <a:pPr marL="531813" indent="-531813">
              <a:buFont typeface="Wingdings" pitchFamily="2" charset="2"/>
              <a:buAutoNum type="alphaLcParenR"/>
            </a:pPr>
            <a:r>
              <a:rPr lang="en-US" altLang="de-DE" dirty="0" smtClean="0"/>
              <a:t>Inspection</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7843" y="461062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12</a:t>
            </a:fld>
            <a:endParaRPr lang="en-US" dirty="0"/>
          </a:p>
        </p:txBody>
      </p:sp>
    </p:spTree>
    <p:extLst>
      <p:ext uri="{BB962C8B-B14F-4D97-AF65-F5344CB8AC3E}">
        <p14:creationId xmlns:p14="http://schemas.microsoft.com/office/powerpoint/2010/main" val="3860593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en-US" dirty="0" smtClean="0"/>
              <a:t>3. Static Testing 	FL-3.2.4 B (1/2)</a:t>
            </a:r>
            <a:endParaRPr lang="en-US" dirty="0"/>
          </a:p>
        </p:txBody>
      </p:sp>
      <p:sp>
        <p:nvSpPr>
          <p:cNvPr id="3" name="Inhaltsplatzhalter 2"/>
          <p:cNvSpPr>
            <a:spLocks noGrp="1"/>
          </p:cNvSpPr>
          <p:nvPr>
            <p:ph idx="1"/>
          </p:nvPr>
        </p:nvSpPr>
        <p:spPr/>
        <p:txBody>
          <a:bodyPr>
            <a:normAutofit fontScale="85000" lnSpcReduction="20000"/>
          </a:bodyPr>
          <a:lstStyle/>
          <a:p>
            <a:pPr marL="0" indent="0">
              <a:buNone/>
            </a:pPr>
            <a:r>
              <a:rPr lang="en-US" altLang="de-DE" sz="2600" dirty="0"/>
              <a:t>You have been asked to take part in a checklist-based review of the following excerpt from the requirements specification for a library system:</a:t>
            </a:r>
          </a:p>
          <a:p>
            <a:pPr marL="0" indent="0">
              <a:buNone/>
            </a:pPr>
            <a:r>
              <a:rPr lang="en-US" altLang="de-DE" sz="2600" dirty="0"/>
              <a:t>Librarians can:</a:t>
            </a:r>
          </a:p>
          <a:p>
            <a:pPr marL="0" indent="0">
              <a:buNone/>
            </a:pPr>
            <a:r>
              <a:rPr lang="en-US" altLang="de-DE" sz="1900" dirty="0"/>
              <a:t>1. Register new borrowers.</a:t>
            </a:r>
          </a:p>
          <a:p>
            <a:pPr marL="0" indent="0">
              <a:buNone/>
            </a:pPr>
            <a:r>
              <a:rPr lang="en-US" altLang="de-DE" sz="1900" dirty="0"/>
              <a:t>2. Return books from borrowers.</a:t>
            </a:r>
          </a:p>
          <a:p>
            <a:pPr marL="0" indent="0">
              <a:buNone/>
            </a:pPr>
            <a:r>
              <a:rPr lang="en-US" altLang="de-DE" sz="1900" dirty="0"/>
              <a:t>3. Accept fines from borrowers.</a:t>
            </a:r>
          </a:p>
          <a:p>
            <a:pPr marL="0" indent="0">
              <a:buNone/>
            </a:pPr>
            <a:r>
              <a:rPr lang="en-US" altLang="de-DE" sz="1900" dirty="0"/>
              <a:t>4. Add new books to the system with their ISBN, author and title.</a:t>
            </a:r>
          </a:p>
          <a:p>
            <a:pPr marL="0" indent="0">
              <a:buNone/>
            </a:pPr>
            <a:r>
              <a:rPr lang="en-US" altLang="de-DE" sz="1900" dirty="0"/>
              <a:t>5. Remove books from the system.</a:t>
            </a:r>
          </a:p>
          <a:p>
            <a:pPr marL="0" indent="0">
              <a:buNone/>
            </a:pPr>
            <a:r>
              <a:rPr lang="en-US" altLang="de-DE" sz="1900" dirty="0"/>
              <a:t>6. Get system responses within 5 </a:t>
            </a:r>
            <a:r>
              <a:rPr lang="en-US" altLang="de-DE" sz="1900" dirty="0" smtClean="0"/>
              <a:t>seconds.</a:t>
            </a:r>
            <a:endParaRPr lang="de-DE" altLang="de-DE" sz="1900" dirty="0"/>
          </a:p>
          <a:p>
            <a:pPr marL="0" indent="0">
              <a:buNone/>
            </a:pPr>
            <a:r>
              <a:rPr lang="en-US" altLang="de-DE" sz="2600" dirty="0"/>
              <a:t>Borrowers can:</a:t>
            </a:r>
          </a:p>
          <a:p>
            <a:pPr marL="0" indent="0">
              <a:buNone/>
            </a:pPr>
            <a:r>
              <a:rPr lang="en-US" altLang="de-DE" sz="1900" dirty="0"/>
              <a:t>7. Borrow a maximum of 3 books at one time.</a:t>
            </a:r>
          </a:p>
          <a:p>
            <a:pPr marL="0" indent="0">
              <a:buNone/>
            </a:pPr>
            <a:r>
              <a:rPr lang="en-US" altLang="de-DE" sz="1900" dirty="0"/>
              <a:t>8. View the history of books they have borrowed/reserved.</a:t>
            </a:r>
          </a:p>
          <a:p>
            <a:pPr marL="0" indent="0">
              <a:buNone/>
            </a:pPr>
            <a:r>
              <a:rPr lang="en-US" altLang="de-DE" sz="1900" dirty="0"/>
              <a:t>9. Be fined for failing to return a book within 3 weeks.</a:t>
            </a:r>
          </a:p>
          <a:p>
            <a:pPr marL="0" indent="0">
              <a:buNone/>
            </a:pPr>
            <a:r>
              <a:rPr lang="en-US" altLang="de-DE" sz="1900" dirty="0"/>
              <a:t>10. Get system responses within 3 seconds.</a:t>
            </a:r>
          </a:p>
          <a:p>
            <a:pPr marL="0" indent="0">
              <a:buNone/>
            </a:pPr>
            <a:r>
              <a:rPr lang="en-US" altLang="de-DE" sz="1900" dirty="0"/>
              <a:t>11. Borrow a book at no cost for a maximum of 4 weeks.</a:t>
            </a:r>
          </a:p>
          <a:p>
            <a:pPr marL="0" indent="0">
              <a:buNone/>
            </a:pPr>
            <a:r>
              <a:rPr lang="en-US" altLang="de-DE" sz="1900" dirty="0"/>
              <a:t>12. Reserve books (if they are on-loan).</a:t>
            </a:r>
            <a:endParaRPr lang="de-DE" altLang="de-DE" sz="1900" dirty="0"/>
          </a:p>
        </p:txBody>
      </p:sp>
      <p:sp>
        <p:nvSpPr>
          <p:cNvPr id="5"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6"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7"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13</a:t>
            </a:fld>
            <a:endParaRPr lang="en-US" dirty="0"/>
          </a:p>
        </p:txBody>
      </p:sp>
    </p:spTree>
    <p:extLst>
      <p:ext uri="{BB962C8B-B14F-4D97-AF65-F5344CB8AC3E}">
        <p14:creationId xmlns:p14="http://schemas.microsoft.com/office/powerpoint/2010/main" val="483115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en-US" dirty="0" smtClean="0"/>
              <a:t>3. Static Testing	FL-3.2.4 B (2/2)</a:t>
            </a:r>
            <a:endParaRPr lang="en-US" dirty="0"/>
          </a:p>
        </p:txBody>
      </p:sp>
      <p:sp>
        <p:nvSpPr>
          <p:cNvPr id="3" name="Inhaltsplatzhalter 2"/>
          <p:cNvSpPr>
            <a:spLocks noGrp="1"/>
          </p:cNvSpPr>
          <p:nvPr>
            <p:ph idx="1"/>
          </p:nvPr>
        </p:nvSpPr>
        <p:spPr/>
        <p:txBody>
          <a:bodyPr>
            <a:normAutofit fontScale="77500" lnSpcReduction="20000"/>
          </a:bodyPr>
          <a:lstStyle/>
          <a:p>
            <a:pPr marL="0" indent="0">
              <a:buNone/>
            </a:pPr>
            <a:r>
              <a:rPr lang="en-US" altLang="de-DE" dirty="0"/>
              <a:t>All users (librarians and borrowers):</a:t>
            </a:r>
          </a:p>
          <a:p>
            <a:pPr marL="0" indent="0">
              <a:buNone/>
            </a:pPr>
            <a:r>
              <a:rPr lang="en-US" altLang="de-DE" sz="2100" dirty="0"/>
              <a:t>13. Can search for books by ISBN, author, or title.</a:t>
            </a:r>
          </a:p>
          <a:p>
            <a:pPr marL="0" indent="0">
              <a:buNone/>
            </a:pPr>
            <a:r>
              <a:rPr lang="en-US" altLang="de-DE" sz="2100" dirty="0"/>
              <a:t>14. Can browse the system catalogue.</a:t>
            </a:r>
          </a:p>
          <a:p>
            <a:pPr marL="0" indent="0">
              <a:buNone/>
            </a:pPr>
            <a:r>
              <a:rPr lang="en-US" altLang="de-DE" sz="2100" dirty="0"/>
              <a:t>15. The system shall respond to user requests within 3 seconds.</a:t>
            </a:r>
          </a:p>
          <a:p>
            <a:pPr marL="0" indent="0">
              <a:buNone/>
            </a:pPr>
            <a:r>
              <a:rPr lang="en-US" altLang="de-DE" sz="2100" dirty="0"/>
              <a:t>16. The user interface shall be easy-to-use.</a:t>
            </a:r>
          </a:p>
          <a:p>
            <a:pPr marL="0" indent="0">
              <a:buNone/>
            </a:pPr>
            <a:r>
              <a:rPr lang="en-US" altLang="de-DE" dirty="0"/>
              <a:t>You have been assigned the checklist entry that requires you to review the specification for inconsistencies between individual requirements (i.e. conflicts between requirements).</a:t>
            </a:r>
          </a:p>
          <a:p>
            <a:pPr marL="0" indent="0">
              <a:buNone/>
            </a:pPr>
            <a:r>
              <a:rPr lang="en-US" altLang="de-DE" dirty="0"/>
              <a:t>Which of the following CORRECTLY identifies inconsistencies between pairs of </a:t>
            </a:r>
            <a:r>
              <a:rPr lang="en-US" altLang="de-DE" dirty="0" smtClean="0"/>
              <a:t>requirements</a:t>
            </a:r>
            <a:r>
              <a:rPr lang="en-US" dirty="0" smtClean="0"/>
              <a:t>?</a:t>
            </a:r>
          </a:p>
          <a:p>
            <a:pPr marL="0" indent="0">
              <a:buNone/>
            </a:pPr>
            <a:endParaRPr lang="de-DE" altLang="de-DE" dirty="0" smtClean="0"/>
          </a:p>
          <a:p>
            <a:pPr marL="531813" indent="-531813">
              <a:buFont typeface="Wingdings" pitchFamily="2" charset="2"/>
              <a:buAutoNum type="alphaLcParenR"/>
            </a:pPr>
            <a:r>
              <a:rPr lang="pt-BR" altLang="de-DE" dirty="0" smtClean="0"/>
              <a:t>6-10</a:t>
            </a:r>
            <a:r>
              <a:rPr lang="pt-BR" altLang="de-DE" dirty="0"/>
              <a:t>, 6-15, 7-12</a:t>
            </a:r>
          </a:p>
          <a:p>
            <a:pPr marL="531813" indent="-531813">
              <a:buFont typeface="Wingdings" pitchFamily="2" charset="2"/>
              <a:buAutoNum type="alphaLcParenR"/>
            </a:pPr>
            <a:r>
              <a:rPr lang="pt-BR" altLang="de-DE" dirty="0" smtClean="0"/>
              <a:t>6-15</a:t>
            </a:r>
            <a:r>
              <a:rPr lang="pt-BR" altLang="de-DE" dirty="0"/>
              <a:t>, 9-11</a:t>
            </a:r>
          </a:p>
          <a:p>
            <a:pPr marL="531813" indent="-531813">
              <a:buFont typeface="Wingdings" pitchFamily="2" charset="2"/>
              <a:buAutoNum type="alphaLcParenR"/>
            </a:pPr>
            <a:r>
              <a:rPr lang="pt-BR" altLang="de-DE" dirty="0" smtClean="0"/>
              <a:t>6-10</a:t>
            </a:r>
            <a:r>
              <a:rPr lang="pt-BR" altLang="de-DE" dirty="0"/>
              <a:t>, 6-15, 9-11</a:t>
            </a:r>
          </a:p>
          <a:p>
            <a:pPr marL="531813" indent="-531813">
              <a:buFont typeface="Wingdings" pitchFamily="2" charset="2"/>
              <a:buAutoNum type="alphaLcParenR"/>
            </a:pPr>
            <a:r>
              <a:rPr lang="pt-BR" altLang="de-DE" dirty="0" smtClean="0"/>
              <a:t>6-15</a:t>
            </a:r>
            <a:r>
              <a:rPr lang="pt-BR" altLang="de-DE" dirty="0"/>
              <a:t>, 7-12</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9914" y="5093519"/>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14</a:t>
            </a:fld>
            <a:endParaRPr lang="en-US" dirty="0"/>
          </a:p>
        </p:txBody>
      </p:sp>
    </p:spTree>
    <p:extLst>
      <p:ext uri="{BB962C8B-B14F-4D97-AF65-F5344CB8AC3E}">
        <p14:creationId xmlns:p14="http://schemas.microsoft.com/office/powerpoint/2010/main" val="3733215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rmAutofit/>
          </a:bodyPr>
          <a:lstStyle/>
          <a:p>
            <a:pPr>
              <a:tabLst>
                <a:tab pos="8429625" algn="r"/>
              </a:tabLst>
            </a:pPr>
            <a:r>
              <a:rPr lang="en-US" dirty="0"/>
              <a:t>3. Static Testing	FL-3.2.2 C</a:t>
            </a:r>
          </a:p>
        </p:txBody>
      </p:sp>
      <p:sp>
        <p:nvSpPr>
          <p:cNvPr id="3" name="Inhaltsplatzhalter 2"/>
          <p:cNvSpPr>
            <a:spLocks noGrp="1"/>
          </p:cNvSpPr>
          <p:nvPr>
            <p:ph idx="1"/>
          </p:nvPr>
        </p:nvSpPr>
        <p:spPr/>
        <p:txBody>
          <a:bodyPr/>
          <a:lstStyle/>
          <a:p>
            <a:pPr marL="0" indent="0">
              <a:buNone/>
            </a:pPr>
            <a:r>
              <a:rPr lang="en-US" dirty="0"/>
              <a:t>In a formal review, what is the role name for the participant who runs an inspection meeting</a:t>
            </a:r>
            <a:r>
              <a:rPr lang="en-US" dirty="0" smtClean="0"/>
              <a:t>?</a:t>
            </a:r>
          </a:p>
          <a:p>
            <a:pPr marL="0" indent="0">
              <a:buNone/>
            </a:pPr>
            <a:r>
              <a:rPr lang="en-US" dirty="0" smtClean="0"/>
              <a:t> </a:t>
            </a:r>
            <a:endParaRPr lang="en-US" dirty="0"/>
          </a:p>
          <a:p>
            <a:pPr marL="514350" indent="-514350">
              <a:buFont typeface="+mj-lt"/>
              <a:buAutoNum type="alphaLcParenR"/>
            </a:pPr>
            <a:r>
              <a:rPr lang="en-US" dirty="0" smtClean="0"/>
              <a:t>Facilitator</a:t>
            </a:r>
            <a:endParaRPr lang="en-US" dirty="0"/>
          </a:p>
          <a:p>
            <a:pPr marL="514350" indent="-514350">
              <a:buFont typeface="+mj-lt"/>
              <a:buAutoNum type="alphaLcParenR"/>
            </a:pPr>
            <a:r>
              <a:rPr lang="en-US" dirty="0" smtClean="0"/>
              <a:t>Programmer</a:t>
            </a:r>
            <a:endParaRPr lang="en-US" dirty="0"/>
          </a:p>
          <a:p>
            <a:pPr marL="514350" indent="-514350">
              <a:buFont typeface="+mj-lt"/>
              <a:buAutoNum type="alphaLcParenR"/>
            </a:pPr>
            <a:r>
              <a:rPr lang="en-US" dirty="0" smtClean="0"/>
              <a:t>Author</a:t>
            </a:r>
            <a:endParaRPr lang="en-US" dirty="0"/>
          </a:p>
          <a:p>
            <a:pPr marL="514350" indent="-514350">
              <a:buFont typeface="+mj-lt"/>
              <a:buAutoNum type="alphaLcParenR"/>
            </a:pPr>
            <a:r>
              <a:rPr lang="en-US" dirty="0" smtClean="0"/>
              <a:t>Project manager</a:t>
            </a:r>
            <a:endParaRPr lang="en-US"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Static Testing – Quiz</a:t>
            </a:r>
            <a:endParaRPr lang="en-US" dirty="0"/>
          </a:p>
        </p:txBody>
      </p:sp>
      <p:sp>
        <p:nvSpPr>
          <p:cNvPr id="6" name="Foliennummernplatzhalter 5"/>
          <p:cNvSpPr>
            <a:spLocks noGrp="1"/>
          </p:cNvSpPr>
          <p:nvPr>
            <p:ph type="sldNum" sz="quarter" idx="12"/>
          </p:nvPr>
        </p:nvSpPr>
        <p:spPr/>
        <p:txBody>
          <a:bodyPr/>
          <a:lstStyle/>
          <a:p>
            <a:r>
              <a:rPr lang="en-US" smtClean="0"/>
              <a:t> 03 - </a:t>
            </a:r>
            <a:fld id="{6C6AE60A-B69C-4790-82F7-3882EDF23186}" type="slidenum">
              <a:rPr lang="en-US" smtClean="0"/>
              <a:pPr/>
              <a:t>15</a:t>
            </a:fld>
            <a:endParaRPr lang="en-US" dirty="0"/>
          </a:p>
        </p:txBody>
      </p:sp>
      <p:sp>
        <p:nvSpPr>
          <p:cNvPr id="7"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7843" y="3229601"/>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Tree>
    <p:extLst>
      <p:ext uri="{BB962C8B-B14F-4D97-AF65-F5344CB8AC3E}">
        <p14:creationId xmlns:p14="http://schemas.microsoft.com/office/powerpoint/2010/main" val="429041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rmAutofit/>
          </a:bodyPr>
          <a:lstStyle/>
          <a:p>
            <a:pPr>
              <a:tabLst>
                <a:tab pos="8429625" algn="r"/>
              </a:tabLst>
            </a:pPr>
            <a:r>
              <a:rPr lang="en-US" dirty="0"/>
              <a:t>3. Static Testing	</a:t>
            </a:r>
            <a:r>
              <a:rPr lang="en-US" dirty="0" smtClean="0"/>
              <a:t>FL-3.1.3 </a:t>
            </a:r>
            <a:r>
              <a:rPr lang="en-US" dirty="0"/>
              <a:t>C</a:t>
            </a:r>
          </a:p>
        </p:txBody>
      </p:sp>
      <p:sp>
        <p:nvSpPr>
          <p:cNvPr id="3" name="Inhaltsplatzhalter 2"/>
          <p:cNvSpPr>
            <a:spLocks noGrp="1"/>
          </p:cNvSpPr>
          <p:nvPr>
            <p:ph idx="1"/>
          </p:nvPr>
        </p:nvSpPr>
        <p:spPr/>
        <p:txBody>
          <a:bodyPr>
            <a:normAutofit fontScale="92500" lnSpcReduction="20000"/>
          </a:bodyPr>
          <a:lstStyle/>
          <a:p>
            <a:pPr marL="0" indent="0">
              <a:buNone/>
            </a:pPr>
            <a:r>
              <a:rPr lang="en-US" dirty="0"/>
              <a:t>You are reading a user story in the product backlog to prepare for a meeting with the product owner and a developer, noting potential defects as you go. </a:t>
            </a:r>
            <a:r>
              <a:rPr lang="en-US" dirty="0" smtClean="0"/>
              <a:t>Which </a:t>
            </a:r>
            <a:r>
              <a:rPr lang="en-US" dirty="0"/>
              <a:t>of the following statements is true about this activity</a:t>
            </a:r>
            <a:r>
              <a:rPr lang="en-US" dirty="0" smtClean="0"/>
              <a:t>?</a:t>
            </a:r>
            <a:endParaRPr lang="en-US" dirty="0"/>
          </a:p>
          <a:p>
            <a:pPr marL="514350" indent="-514350">
              <a:buFont typeface="+mj-lt"/>
              <a:buAutoNum type="alphaLcParenR"/>
            </a:pPr>
            <a:r>
              <a:rPr lang="en-US" dirty="0" smtClean="0"/>
              <a:t>It </a:t>
            </a:r>
            <a:r>
              <a:rPr lang="en-US" dirty="0"/>
              <a:t>is not a static test, because static testing involves execution of the test </a:t>
            </a:r>
            <a:r>
              <a:rPr lang="en-US" dirty="0" smtClean="0"/>
              <a:t>object</a:t>
            </a:r>
            <a:endParaRPr lang="en-US" dirty="0"/>
          </a:p>
          <a:p>
            <a:pPr marL="514350" indent="-514350">
              <a:buFont typeface="+mj-lt"/>
              <a:buAutoNum type="alphaLcParenR"/>
            </a:pPr>
            <a:r>
              <a:rPr lang="en-US" dirty="0" smtClean="0"/>
              <a:t>It </a:t>
            </a:r>
            <a:r>
              <a:rPr lang="en-US" dirty="0"/>
              <a:t>is not a static test, because static testing is always performed using a </a:t>
            </a:r>
            <a:r>
              <a:rPr lang="en-US" dirty="0" smtClean="0"/>
              <a:t>tool</a:t>
            </a:r>
            <a:endParaRPr lang="en-US" dirty="0"/>
          </a:p>
          <a:p>
            <a:pPr marL="514350" indent="-514350">
              <a:buFont typeface="+mj-lt"/>
              <a:buAutoNum type="alphaLcParenR"/>
            </a:pPr>
            <a:r>
              <a:rPr lang="en-US" dirty="0" smtClean="0"/>
              <a:t>It </a:t>
            </a:r>
            <a:r>
              <a:rPr lang="en-US" dirty="0"/>
              <a:t>is a static test, because any defects you find could be found cheaper during dynamic </a:t>
            </a:r>
            <a:r>
              <a:rPr lang="en-US" dirty="0" smtClean="0"/>
              <a:t>testing</a:t>
            </a:r>
            <a:endParaRPr lang="en-US" dirty="0"/>
          </a:p>
          <a:p>
            <a:pPr marL="514350" indent="-514350">
              <a:buFont typeface="+mj-lt"/>
              <a:buAutoNum type="alphaLcParenR"/>
            </a:pPr>
            <a:r>
              <a:rPr lang="en-US" dirty="0" smtClean="0"/>
              <a:t>It </a:t>
            </a:r>
            <a:r>
              <a:rPr lang="en-US" dirty="0"/>
              <a:t>is a static test, because static testing does not involve execution of the test object</a:t>
            </a:r>
            <a:r>
              <a:rPr lang="en-US" dirty="0" smtClean="0"/>
              <a:t>.</a:t>
            </a:r>
            <a:endParaRPr lang="en-US"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Static Testing – Quiz</a:t>
            </a:r>
            <a:endParaRPr lang="en-US" dirty="0"/>
          </a:p>
        </p:txBody>
      </p:sp>
      <p:sp>
        <p:nvSpPr>
          <p:cNvPr id="6" name="Foliennummernplatzhalter 5"/>
          <p:cNvSpPr>
            <a:spLocks noGrp="1"/>
          </p:cNvSpPr>
          <p:nvPr>
            <p:ph type="sldNum" sz="quarter" idx="12"/>
          </p:nvPr>
        </p:nvSpPr>
        <p:spPr/>
        <p:txBody>
          <a:bodyPr/>
          <a:lstStyle/>
          <a:p>
            <a:r>
              <a:rPr lang="en-US" smtClean="0"/>
              <a:t> 03 - </a:t>
            </a:r>
            <a:fld id="{6C6AE60A-B69C-4790-82F7-3882EDF23186}" type="slidenum">
              <a:rPr lang="en-US" smtClean="0"/>
              <a:pPr/>
              <a:t>16</a:t>
            </a:fld>
            <a:endParaRPr lang="en-US" dirty="0"/>
          </a:p>
        </p:txBody>
      </p:sp>
      <p:sp>
        <p:nvSpPr>
          <p:cNvPr id="7"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7504" y="515731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Tree>
    <p:extLst>
      <p:ext uri="{BB962C8B-B14F-4D97-AF65-F5344CB8AC3E}">
        <p14:creationId xmlns:p14="http://schemas.microsoft.com/office/powerpoint/2010/main" val="28797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rmAutofit/>
          </a:bodyPr>
          <a:lstStyle/>
          <a:p>
            <a:pPr>
              <a:tabLst>
                <a:tab pos="8429625" algn="r"/>
              </a:tabLst>
            </a:pPr>
            <a:r>
              <a:rPr lang="en-US" dirty="0"/>
              <a:t>3. Static Testing	</a:t>
            </a:r>
            <a:r>
              <a:rPr lang="en-US" dirty="0" smtClean="0"/>
              <a:t>FL-3.2.5 </a:t>
            </a:r>
            <a:r>
              <a:rPr lang="en-US" dirty="0"/>
              <a:t>C</a:t>
            </a:r>
          </a:p>
        </p:txBody>
      </p:sp>
      <p:sp>
        <p:nvSpPr>
          <p:cNvPr id="3" name="Inhaltsplatzhalter 2"/>
          <p:cNvSpPr>
            <a:spLocks noGrp="1"/>
          </p:cNvSpPr>
          <p:nvPr>
            <p:ph idx="1"/>
          </p:nvPr>
        </p:nvSpPr>
        <p:spPr/>
        <p:txBody>
          <a:bodyPr>
            <a:normAutofit fontScale="92500" lnSpcReduction="10000"/>
          </a:bodyPr>
          <a:lstStyle/>
          <a:p>
            <a:pPr marL="0" indent="0">
              <a:buNone/>
            </a:pPr>
            <a:r>
              <a:rPr lang="en-US" dirty="0"/>
              <a:t>During a period of intensive project overtime, a system architecture document is sent to various project participants, announcing a previously-unplanned technical review to occur in one week. No adjustments are made to the participants’ list of assigned tasks. Based on this information alone, which of the following is a factor for review success that is MISSING</a:t>
            </a:r>
            <a:r>
              <a:rPr lang="en-US" dirty="0" smtClean="0"/>
              <a:t>?</a:t>
            </a:r>
            <a:endParaRPr lang="en-US" dirty="0"/>
          </a:p>
          <a:p>
            <a:pPr marL="514350" indent="-514350">
              <a:buFont typeface="+mj-lt"/>
              <a:buAutoNum type="alphaLcParenR"/>
            </a:pPr>
            <a:r>
              <a:rPr lang="en-US" dirty="0" smtClean="0"/>
              <a:t>Appropriate </a:t>
            </a:r>
            <a:r>
              <a:rPr lang="en-US" dirty="0"/>
              <a:t>review </a:t>
            </a:r>
            <a:r>
              <a:rPr lang="en-US" dirty="0" smtClean="0"/>
              <a:t>type</a:t>
            </a:r>
            <a:endParaRPr lang="en-US" dirty="0"/>
          </a:p>
          <a:p>
            <a:pPr marL="514350" indent="-514350">
              <a:buFont typeface="+mj-lt"/>
              <a:buAutoNum type="alphaLcParenR"/>
            </a:pPr>
            <a:r>
              <a:rPr lang="en-US" dirty="0" smtClean="0"/>
              <a:t>Adequate </a:t>
            </a:r>
            <a:r>
              <a:rPr lang="en-US" dirty="0"/>
              <a:t>time to </a:t>
            </a:r>
            <a:r>
              <a:rPr lang="en-US" dirty="0" smtClean="0"/>
              <a:t>prepare</a:t>
            </a:r>
            <a:endParaRPr lang="en-US" dirty="0"/>
          </a:p>
          <a:p>
            <a:pPr marL="514350" indent="-514350">
              <a:buFont typeface="+mj-lt"/>
              <a:buAutoNum type="alphaLcParenR"/>
            </a:pPr>
            <a:r>
              <a:rPr lang="en-US" dirty="0" smtClean="0"/>
              <a:t>Sufficient </a:t>
            </a:r>
            <a:r>
              <a:rPr lang="en-US" dirty="0"/>
              <a:t>metrics to evaluate the </a:t>
            </a:r>
            <a:r>
              <a:rPr lang="en-US" dirty="0" smtClean="0"/>
              <a:t>author</a:t>
            </a:r>
            <a:endParaRPr lang="en-US" dirty="0"/>
          </a:p>
          <a:p>
            <a:pPr marL="514350" indent="-514350">
              <a:buFont typeface="+mj-lt"/>
              <a:buAutoNum type="alphaLcParenR"/>
            </a:pPr>
            <a:r>
              <a:rPr lang="en-US" dirty="0" smtClean="0"/>
              <a:t>Well-managed </a:t>
            </a:r>
            <a:r>
              <a:rPr lang="en-US" dirty="0"/>
              <a:t>review </a:t>
            </a:r>
            <a:r>
              <a:rPr lang="en-US" dirty="0" smtClean="0"/>
              <a:t>meeting</a:t>
            </a:r>
            <a:endParaRPr lang="en-US"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Static Testing – Quiz</a:t>
            </a:r>
            <a:endParaRPr lang="en-US" dirty="0"/>
          </a:p>
        </p:txBody>
      </p:sp>
      <p:sp>
        <p:nvSpPr>
          <p:cNvPr id="6" name="Foliennummernplatzhalter 5"/>
          <p:cNvSpPr>
            <a:spLocks noGrp="1"/>
          </p:cNvSpPr>
          <p:nvPr>
            <p:ph type="sldNum" sz="quarter" idx="12"/>
          </p:nvPr>
        </p:nvSpPr>
        <p:spPr/>
        <p:txBody>
          <a:bodyPr/>
          <a:lstStyle/>
          <a:p>
            <a:r>
              <a:rPr lang="en-US" smtClean="0"/>
              <a:t> 03 - </a:t>
            </a:r>
            <a:fld id="{6C6AE60A-B69C-4790-82F7-3882EDF23186}" type="slidenum">
              <a:rPr lang="en-US" smtClean="0"/>
              <a:pPr/>
              <a:t>17</a:t>
            </a:fld>
            <a:endParaRPr lang="en-US" dirty="0"/>
          </a:p>
        </p:txBody>
      </p:sp>
      <p:sp>
        <p:nvSpPr>
          <p:cNvPr id="7"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7504" y="472514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dirty="0">
              <a:solidFill>
                <a:srgbClr val="0066CC"/>
              </a:solidFill>
            </a:endParaRPr>
          </a:p>
        </p:txBody>
      </p:sp>
    </p:spTree>
    <p:extLst>
      <p:ext uri="{BB962C8B-B14F-4D97-AF65-F5344CB8AC3E}">
        <p14:creationId xmlns:p14="http://schemas.microsoft.com/office/powerpoint/2010/main" val="220401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rmAutofit/>
          </a:bodyPr>
          <a:lstStyle/>
          <a:p>
            <a:pPr>
              <a:tabLst>
                <a:tab pos="8429625" algn="r"/>
              </a:tabLst>
            </a:pPr>
            <a:r>
              <a:rPr lang="en-US" dirty="0"/>
              <a:t>3. Static Testing	</a:t>
            </a:r>
            <a:r>
              <a:rPr lang="en-US" dirty="0" smtClean="0"/>
              <a:t>FL-3.1.2 </a:t>
            </a:r>
            <a:r>
              <a:rPr lang="en-US" dirty="0"/>
              <a:t>C</a:t>
            </a:r>
          </a:p>
        </p:txBody>
      </p:sp>
      <p:sp>
        <p:nvSpPr>
          <p:cNvPr id="3" name="Inhaltsplatzhalter 2"/>
          <p:cNvSpPr>
            <a:spLocks noGrp="1"/>
          </p:cNvSpPr>
          <p:nvPr>
            <p:ph idx="1"/>
          </p:nvPr>
        </p:nvSpPr>
        <p:spPr/>
        <p:txBody>
          <a:bodyPr>
            <a:normAutofit fontScale="85000" lnSpcReduction="20000"/>
          </a:bodyPr>
          <a:lstStyle/>
          <a:p>
            <a:pPr marL="0" indent="0">
              <a:buNone/>
            </a:pPr>
            <a:r>
              <a:rPr lang="en-US" dirty="0"/>
              <a:t>You are working as a tester on an Agile team, and have participated in over two dozen user story refinement sessions with the product owner and the developers on the team at the start of each iteration. As the reviews have gotten more effective at detecting defects in user stories and the product owner more adept at correcting those defects, you and the team notice that the team’s velocity, as shown in your burndown charts, has started to increase. Which of the following is a benefit of static testing that MOST DIRECTLY applies to increased velocity? </a:t>
            </a:r>
          </a:p>
          <a:p>
            <a:pPr marL="514350" indent="-514350">
              <a:buFont typeface="+mj-lt"/>
              <a:buAutoNum type="alphaLcParenR"/>
            </a:pPr>
            <a:r>
              <a:rPr lang="en-US" dirty="0" smtClean="0"/>
              <a:t>Increasing </a:t>
            </a:r>
            <a:r>
              <a:rPr lang="en-US" dirty="0"/>
              <a:t>total cost of </a:t>
            </a:r>
            <a:r>
              <a:rPr lang="en-US" dirty="0" smtClean="0"/>
              <a:t>quality</a:t>
            </a:r>
            <a:endParaRPr lang="en-US" dirty="0"/>
          </a:p>
          <a:p>
            <a:pPr marL="514350" indent="-514350">
              <a:buFont typeface="+mj-lt"/>
              <a:buAutoNum type="alphaLcParenR"/>
            </a:pPr>
            <a:r>
              <a:rPr lang="en-US" dirty="0" smtClean="0"/>
              <a:t>Reducing </a:t>
            </a:r>
            <a:r>
              <a:rPr lang="en-US" dirty="0"/>
              <a:t>testing </a:t>
            </a:r>
            <a:r>
              <a:rPr lang="en-US" dirty="0" smtClean="0"/>
              <a:t>cost</a:t>
            </a:r>
            <a:endParaRPr lang="en-US" dirty="0"/>
          </a:p>
          <a:p>
            <a:pPr marL="514350" indent="-514350">
              <a:buFont typeface="+mj-lt"/>
              <a:buAutoNum type="alphaLcParenR"/>
            </a:pPr>
            <a:r>
              <a:rPr lang="en-US" dirty="0" smtClean="0"/>
              <a:t>Increasing </a:t>
            </a:r>
            <a:r>
              <a:rPr lang="en-US" dirty="0"/>
              <a:t>development </a:t>
            </a:r>
            <a:r>
              <a:rPr lang="en-US" dirty="0" smtClean="0"/>
              <a:t>productivity</a:t>
            </a:r>
            <a:endParaRPr lang="en-US" dirty="0"/>
          </a:p>
          <a:p>
            <a:pPr marL="514350" indent="-514350">
              <a:buFont typeface="+mj-lt"/>
              <a:buAutoNum type="alphaLcParenR"/>
            </a:pPr>
            <a:r>
              <a:rPr lang="en-US" dirty="0" smtClean="0"/>
              <a:t>Reducing </a:t>
            </a:r>
            <a:r>
              <a:rPr lang="en-US" dirty="0"/>
              <a:t>total cost of </a:t>
            </a:r>
            <a:r>
              <a:rPr lang="en-US" dirty="0" smtClean="0"/>
              <a:t>quality</a:t>
            </a:r>
            <a:endParaRPr lang="en-US" dirty="0"/>
          </a:p>
          <a:p>
            <a:endParaRPr lang="en-US"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Static Testing – Quiz</a:t>
            </a:r>
            <a:endParaRPr lang="en-US" dirty="0"/>
          </a:p>
        </p:txBody>
      </p:sp>
      <p:sp>
        <p:nvSpPr>
          <p:cNvPr id="6" name="Foliennummernplatzhalter 5"/>
          <p:cNvSpPr>
            <a:spLocks noGrp="1"/>
          </p:cNvSpPr>
          <p:nvPr>
            <p:ph type="sldNum" sz="quarter" idx="12"/>
          </p:nvPr>
        </p:nvSpPr>
        <p:spPr/>
        <p:txBody>
          <a:bodyPr/>
          <a:lstStyle/>
          <a:p>
            <a:r>
              <a:rPr lang="en-US" smtClean="0"/>
              <a:t> 03 - </a:t>
            </a:r>
            <a:fld id="{6C6AE60A-B69C-4790-82F7-3882EDF23186}" type="slidenum">
              <a:rPr lang="en-US" smtClean="0"/>
              <a:pPr/>
              <a:t>18</a:t>
            </a:fld>
            <a:endParaRPr lang="en-US" dirty="0"/>
          </a:p>
        </p:txBody>
      </p:sp>
      <p:sp>
        <p:nvSpPr>
          <p:cNvPr id="7"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7504" y="540659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dirty="0">
              <a:solidFill>
                <a:srgbClr val="0066CC"/>
              </a:solidFill>
            </a:endParaRPr>
          </a:p>
        </p:txBody>
      </p:sp>
    </p:spTree>
    <p:extLst>
      <p:ext uri="{BB962C8B-B14F-4D97-AF65-F5344CB8AC3E}">
        <p14:creationId xmlns:p14="http://schemas.microsoft.com/office/powerpoint/2010/main" val="348274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rmAutofit/>
          </a:bodyPr>
          <a:lstStyle/>
          <a:p>
            <a:pPr>
              <a:tabLst>
                <a:tab pos="8429625" algn="r"/>
              </a:tabLst>
            </a:pPr>
            <a:r>
              <a:rPr lang="en-US" dirty="0"/>
              <a:t>3. Static Testing	</a:t>
            </a:r>
            <a:r>
              <a:rPr lang="en-US" dirty="0" smtClean="0"/>
              <a:t>FL-3.2.4 C (1/2)</a:t>
            </a:r>
            <a:endParaRPr lang="en-US" dirty="0"/>
          </a:p>
        </p:txBody>
      </p:sp>
      <p:sp>
        <p:nvSpPr>
          <p:cNvPr id="3" name="Inhaltsplatzhalter 2"/>
          <p:cNvSpPr>
            <a:spLocks noGrp="1"/>
          </p:cNvSpPr>
          <p:nvPr>
            <p:ph idx="1"/>
          </p:nvPr>
        </p:nvSpPr>
        <p:spPr/>
        <p:txBody>
          <a:bodyPr>
            <a:normAutofit fontScale="70000" lnSpcReduction="20000"/>
          </a:bodyPr>
          <a:lstStyle/>
          <a:p>
            <a:pPr marL="0" indent="0">
              <a:buNone/>
            </a:pPr>
            <a:r>
              <a:rPr lang="en-US" dirty="0"/>
              <a:t>You are working on a video game development project, using Agile methods. It is based on Greek mythology and history, and players can play key roles in scenarios such as the battles between the Greeks and </a:t>
            </a:r>
            <a:r>
              <a:rPr lang="en-US" dirty="0" smtClean="0"/>
              <a:t>Trojans. Consider the following user story and its associated acceptance criteria:</a:t>
            </a:r>
          </a:p>
          <a:p>
            <a:pPr marL="400050" lvl="1" indent="0">
              <a:buNone/>
            </a:pPr>
            <a:r>
              <a:rPr lang="en-US" sz="2700" dirty="0" smtClean="0"/>
              <a:t>As </a:t>
            </a:r>
            <a:r>
              <a:rPr lang="en-US" sz="2700" dirty="0"/>
              <a:t>a </a:t>
            </a:r>
            <a:r>
              <a:rPr lang="en-US" sz="2700" dirty="0" smtClean="0"/>
              <a:t>player, I </a:t>
            </a:r>
            <a:r>
              <a:rPr lang="en-US" sz="2700" dirty="0"/>
              <a:t>want to be able to acquire the Rod of Midas (a new magic object</a:t>
            </a:r>
            <a:r>
              <a:rPr lang="en-US" sz="2700" dirty="0" smtClean="0"/>
              <a:t>), so </a:t>
            </a:r>
            <a:r>
              <a:rPr lang="en-US" sz="2700" dirty="0"/>
              <a:t>that I can turn objects and other players into gold</a:t>
            </a:r>
          </a:p>
          <a:p>
            <a:pPr marL="981075" lvl="1" indent="-581025">
              <a:buNone/>
            </a:pPr>
            <a:r>
              <a:rPr lang="en-US" sz="2700" dirty="0"/>
              <a:t>AC1: The Rod must work on any object or player, no matter what size, which can be touched anywhere by the player holding the Rod</a:t>
            </a:r>
          </a:p>
          <a:p>
            <a:pPr marL="981075" lvl="1" indent="-581025">
              <a:buNone/>
            </a:pPr>
            <a:r>
              <a:rPr lang="en-US" sz="2700" dirty="0"/>
              <a:t>AC2: Holding the Rod does not change the player holding it into gold</a:t>
            </a:r>
          </a:p>
          <a:p>
            <a:pPr marL="981075" lvl="1" indent="-581025">
              <a:buNone/>
            </a:pPr>
            <a:r>
              <a:rPr lang="en-US" sz="2700" dirty="0"/>
              <a:t>AC3: Any object or player touched by the Rod transforms completely into gold within one millisecond</a:t>
            </a:r>
          </a:p>
          <a:p>
            <a:pPr marL="981075" lvl="1" indent="-581025">
              <a:buNone/>
            </a:pPr>
            <a:r>
              <a:rPr lang="en-US" sz="2700" dirty="0"/>
              <a:t>AC4: The Rod appears as shown in Prototype </a:t>
            </a:r>
            <a:r>
              <a:rPr lang="en-US" sz="2700" dirty="0" err="1"/>
              <a:t>O.W.RoM</a:t>
            </a:r>
            <a:endParaRPr lang="en-US" sz="2700" dirty="0"/>
          </a:p>
          <a:p>
            <a:pPr marL="981075" lvl="1" indent="-581025">
              <a:buNone/>
            </a:pPr>
            <a:r>
              <a:rPr lang="en-US" sz="2700" dirty="0"/>
              <a:t>AC5: The transformation starts at the point of contact with the Rod and moves at a rate of one meter per millisecond</a:t>
            </a:r>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Static Testing – Quiz</a:t>
            </a:r>
            <a:endParaRPr lang="en-US" dirty="0"/>
          </a:p>
        </p:txBody>
      </p:sp>
      <p:sp>
        <p:nvSpPr>
          <p:cNvPr id="6" name="Foliennummernplatzhalter 5"/>
          <p:cNvSpPr>
            <a:spLocks noGrp="1"/>
          </p:cNvSpPr>
          <p:nvPr>
            <p:ph type="sldNum" sz="quarter" idx="12"/>
          </p:nvPr>
        </p:nvSpPr>
        <p:spPr/>
        <p:txBody>
          <a:bodyPr/>
          <a:lstStyle/>
          <a:p>
            <a:r>
              <a:rPr lang="en-US" smtClean="0"/>
              <a:t> 03 - </a:t>
            </a:r>
            <a:fld id="{6C6AE60A-B69C-4790-82F7-3882EDF23186}" type="slidenum">
              <a:rPr lang="en-US" smtClean="0"/>
              <a:pPr/>
              <a:t>19</a:t>
            </a:fld>
            <a:endParaRPr lang="en-US" dirty="0"/>
          </a:p>
        </p:txBody>
      </p:sp>
    </p:spTree>
    <p:extLst>
      <p:ext uri="{BB962C8B-B14F-4D97-AF65-F5344CB8AC3E}">
        <p14:creationId xmlns:p14="http://schemas.microsoft.com/office/powerpoint/2010/main" val="1078097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Disclaimer</a:t>
            </a:r>
            <a:endParaRPr lang="en-US" dirty="0"/>
          </a:p>
        </p:txBody>
      </p:sp>
      <p:sp>
        <p:nvSpPr>
          <p:cNvPr id="3" name="Inhaltsplatzhalter 2"/>
          <p:cNvSpPr>
            <a:spLocks noGrp="1"/>
          </p:cNvSpPr>
          <p:nvPr>
            <p:ph idx="1"/>
          </p:nvPr>
        </p:nvSpPr>
        <p:spPr/>
        <p:txBody>
          <a:bodyPr/>
          <a:lstStyle/>
          <a:p>
            <a:r>
              <a:rPr lang="en-US" dirty="0"/>
              <a:t>All the questions collected in this presentation are based on sample exams provided by istqb.org, available at </a:t>
            </a:r>
            <a:r>
              <a:rPr lang="en-US" dirty="0">
                <a:hlinkClick r:id="rId2"/>
              </a:rPr>
              <a:t>https://www.istqb.org/downloads/</a:t>
            </a:r>
            <a:endParaRPr lang="en-US" dirty="0"/>
          </a:p>
          <a:p>
            <a:pPr lvl="1"/>
            <a:r>
              <a:rPr lang="fr-FR" dirty="0"/>
              <a:t>FL 2018 </a:t>
            </a:r>
            <a:r>
              <a:rPr lang="en-US" dirty="0"/>
              <a:t>Sample</a:t>
            </a:r>
            <a:r>
              <a:rPr lang="fr-FR" dirty="0"/>
              <a:t> Questions Exam A</a:t>
            </a:r>
            <a:endParaRPr lang="de-DE" dirty="0"/>
          </a:p>
          <a:p>
            <a:pPr lvl="1"/>
            <a:r>
              <a:rPr lang="fr-FR" dirty="0"/>
              <a:t>FL 2018 </a:t>
            </a:r>
            <a:r>
              <a:rPr lang="en-US" dirty="0"/>
              <a:t>Sample</a:t>
            </a:r>
            <a:r>
              <a:rPr lang="fr-FR" dirty="0"/>
              <a:t> Questions Exam B</a:t>
            </a:r>
            <a:endParaRPr lang="de-DE" dirty="0"/>
          </a:p>
          <a:p>
            <a:pPr lvl="1"/>
            <a:r>
              <a:rPr lang="fr-FR" dirty="0"/>
              <a:t>FL 2018 </a:t>
            </a:r>
            <a:r>
              <a:rPr lang="en-US" dirty="0"/>
              <a:t>Sample</a:t>
            </a:r>
            <a:r>
              <a:rPr lang="fr-FR"/>
              <a:t> Questions Exam C</a:t>
            </a:r>
            <a:endParaRPr lang="de-DE"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Static Testing – Quiz</a:t>
            </a:r>
            <a:endParaRPr lang="en-US" dirty="0"/>
          </a:p>
        </p:txBody>
      </p:sp>
      <p:sp>
        <p:nvSpPr>
          <p:cNvPr id="6" name="Foliennummernplatzhalter 5"/>
          <p:cNvSpPr>
            <a:spLocks noGrp="1"/>
          </p:cNvSpPr>
          <p:nvPr>
            <p:ph type="sldNum" sz="quarter" idx="12"/>
          </p:nvPr>
        </p:nvSpPr>
        <p:spPr/>
        <p:txBody>
          <a:bodyPr/>
          <a:lstStyle/>
          <a:p>
            <a:r>
              <a:rPr lang="en-US" smtClean="0"/>
              <a:t> 03 - </a:t>
            </a:r>
            <a:fld id="{6C6AE60A-B69C-4790-82F7-3882EDF23186}" type="slidenum">
              <a:rPr lang="en-US" smtClean="0"/>
              <a:pPr/>
              <a:t>2</a:t>
            </a:fld>
            <a:endParaRPr lang="en-US" dirty="0"/>
          </a:p>
        </p:txBody>
      </p:sp>
    </p:spTree>
    <p:extLst>
      <p:ext uri="{BB962C8B-B14F-4D97-AF65-F5344CB8AC3E}">
        <p14:creationId xmlns:p14="http://schemas.microsoft.com/office/powerpoint/2010/main" val="593217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rmAutofit/>
          </a:bodyPr>
          <a:lstStyle/>
          <a:p>
            <a:pPr>
              <a:tabLst>
                <a:tab pos="8429625" algn="r"/>
              </a:tabLst>
            </a:pPr>
            <a:r>
              <a:rPr lang="en-US" dirty="0"/>
              <a:t>3. Static Testing	</a:t>
            </a:r>
            <a:r>
              <a:rPr lang="en-US" dirty="0" smtClean="0"/>
              <a:t>FL-3.2.4 C (2/2)</a:t>
            </a:r>
            <a:endParaRPr lang="en-US" dirty="0"/>
          </a:p>
        </p:txBody>
      </p:sp>
      <p:sp>
        <p:nvSpPr>
          <p:cNvPr id="3" name="Inhaltsplatzhalter 2"/>
          <p:cNvSpPr>
            <a:spLocks noGrp="1"/>
          </p:cNvSpPr>
          <p:nvPr>
            <p:ph idx="1"/>
          </p:nvPr>
        </p:nvSpPr>
        <p:spPr/>
        <p:txBody>
          <a:bodyPr>
            <a:noAutofit/>
          </a:bodyPr>
          <a:lstStyle/>
          <a:p>
            <a:pPr marL="0" indent="0">
              <a:buNone/>
            </a:pPr>
            <a:r>
              <a:rPr lang="en-US" dirty="0"/>
              <a:t>You are participating in a checklist-based review session of this user story. </a:t>
            </a:r>
          </a:p>
          <a:p>
            <a:pPr marL="0" indent="0">
              <a:buNone/>
            </a:pPr>
            <a:r>
              <a:rPr lang="en-US" dirty="0"/>
              <a:t>This user story and its associated acceptance criteria contain which of the following typical defects identified by static testing in this type of work product? </a:t>
            </a:r>
          </a:p>
          <a:p>
            <a:pPr marL="531813" indent="-531813">
              <a:buFont typeface="Wingdings" pitchFamily="2" charset="2"/>
              <a:buAutoNum type="alphaLcParenR"/>
            </a:pPr>
            <a:r>
              <a:rPr lang="en-US" dirty="0"/>
              <a:t>Deviation from </a:t>
            </a:r>
            <a:r>
              <a:rPr lang="en-US" dirty="0" smtClean="0"/>
              <a:t>standards</a:t>
            </a:r>
            <a:endParaRPr lang="en-US" dirty="0"/>
          </a:p>
          <a:p>
            <a:pPr marL="531813" indent="-531813">
              <a:buFont typeface="Wingdings" pitchFamily="2" charset="2"/>
              <a:buAutoNum type="alphaLcParenR"/>
            </a:pPr>
            <a:r>
              <a:rPr lang="en-US" dirty="0" smtClean="0"/>
              <a:t>Contradiction</a:t>
            </a:r>
            <a:endParaRPr lang="en-US" dirty="0"/>
          </a:p>
          <a:p>
            <a:pPr marL="531813" indent="-531813">
              <a:buFont typeface="Wingdings" pitchFamily="2" charset="2"/>
              <a:buAutoNum type="alphaLcParenR"/>
            </a:pPr>
            <a:r>
              <a:rPr lang="en-US" dirty="0"/>
              <a:t>Security </a:t>
            </a:r>
            <a:r>
              <a:rPr lang="en-US" dirty="0" smtClean="0"/>
              <a:t>vulnerability</a:t>
            </a:r>
          </a:p>
          <a:p>
            <a:pPr marL="531813" indent="-531813">
              <a:buFont typeface="Wingdings" pitchFamily="2" charset="2"/>
              <a:buAutoNum type="alphaLcParenR"/>
            </a:pPr>
            <a:r>
              <a:rPr lang="en-US" dirty="0"/>
              <a:t>Coverage </a:t>
            </a:r>
            <a:r>
              <a:rPr lang="en-US" dirty="0" smtClean="0"/>
              <a:t>gaps</a:t>
            </a:r>
            <a:endParaRPr lang="en-US" dirty="0"/>
          </a:p>
        </p:txBody>
      </p:sp>
      <p:sp>
        <p:nvSpPr>
          <p:cNvPr id="4" name="Datumsplatzhalter 3"/>
          <p:cNvSpPr>
            <a:spLocks noGrp="1"/>
          </p:cNvSpPr>
          <p:nvPr>
            <p:ph type="dt" sz="half" idx="10"/>
          </p:nvPr>
        </p:nvSpPr>
        <p:spPr/>
        <p:txBody>
          <a:bodyPr/>
          <a:lstStyle/>
          <a:p>
            <a:r>
              <a:rPr lang="de-DE" dirty="0" smtClean="0"/>
              <a:t>Uwe Gühl, 2020</a:t>
            </a:r>
            <a:endParaRPr lang="en-US" dirty="0"/>
          </a:p>
        </p:txBody>
      </p:sp>
      <p:sp>
        <p:nvSpPr>
          <p:cNvPr id="5" name="Fußzeilenplatzhalter 4"/>
          <p:cNvSpPr>
            <a:spLocks noGrp="1"/>
          </p:cNvSpPr>
          <p:nvPr>
            <p:ph type="ftr" sz="quarter" idx="11"/>
          </p:nvPr>
        </p:nvSpPr>
        <p:spPr/>
        <p:txBody>
          <a:bodyPr/>
          <a:lstStyle/>
          <a:p>
            <a:r>
              <a:rPr lang="en-US" dirty="0" smtClean="0"/>
              <a:t>Software Testing – Foundation Level</a:t>
            </a:r>
          </a:p>
          <a:p>
            <a:r>
              <a:rPr lang="en-US" dirty="0" smtClean="0"/>
              <a:t>Static Testing – Quiz</a:t>
            </a:r>
            <a:endParaRPr lang="en-US" dirty="0"/>
          </a:p>
        </p:txBody>
      </p:sp>
      <p:sp>
        <p:nvSpPr>
          <p:cNvPr id="6" name="Foliennummernplatzhalter 5"/>
          <p:cNvSpPr>
            <a:spLocks noGrp="1"/>
          </p:cNvSpPr>
          <p:nvPr>
            <p:ph type="sldNum" sz="quarter" idx="12"/>
          </p:nvPr>
        </p:nvSpPr>
        <p:spPr/>
        <p:txBody>
          <a:bodyPr/>
          <a:lstStyle/>
          <a:p>
            <a:r>
              <a:rPr lang="en-US" dirty="0" smtClean="0"/>
              <a:t> 03 - </a:t>
            </a:r>
            <a:fld id="{6C6AE60A-B69C-4790-82F7-3882EDF23186}" type="slidenum">
              <a:rPr lang="en-US" smtClean="0"/>
              <a:pPr/>
              <a:t>20</a:t>
            </a:fld>
            <a:endParaRPr lang="en-US" dirty="0"/>
          </a:p>
        </p:txBody>
      </p:sp>
      <p:sp>
        <p:nvSpPr>
          <p:cNvPr id="7"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7504" y="498553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dirty="0">
              <a:solidFill>
                <a:srgbClr val="0066CC"/>
              </a:solidFill>
            </a:endParaRPr>
          </a:p>
        </p:txBody>
      </p:sp>
    </p:spTree>
    <p:extLst>
      <p:ext uri="{BB962C8B-B14F-4D97-AF65-F5344CB8AC3E}">
        <p14:creationId xmlns:p14="http://schemas.microsoft.com/office/powerpoint/2010/main" val="149355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9625" algn="r"/>
              </a:tabLst>
            </a:pPr>
            <a:r>
              <a:rPr lang="de-DE" dirty="0"/>
              <a:t>3. </a:t>
            </a:r>
            <a:r>
              <a:rPr lang="en-US" dirty="0" smtClean="0"/>
              <a:t>Static Testing</a:t>
            </a:r>
            <a:r>
              <a:rPr lang="de-DE" dirty="0"/>
              <a:t>	</a:t>
            </a:r>
            <a:r>
              <a:rPr lang="de-DE" dirty="0" smtClean="0"/>
              <a:t>FL-3.2.2 A</a:t>
            </a:r>
            <a:endParaRPr lang="de-DE" dirty="0"/>
          </a:p>
        </p:txBody>
      </p:sp>
      <p:sp>
        <p:nvSpPr>
          <p:cNvPr id="3" name="Inhaltsplatzhalter 2"/>
          <p:cNvSpPr>
            <a:spLocks noGrp="1"/>
          </p:cNvSpPr>
          <p:nvPr>
            <p:ph idx="1"/>
          </p:nvPr>
        </p:nvSpPr>
        <p:spPr/>
        <p:txBody>
          <a:bodyPr/>
          <a:lstStyle/>
          <a:p>
            <a:pPr marL="0" indent="0">
              <a:buNone/>
            </a:pPr>
            <a:r>
              <a:rPr lang="en-US" altLang="de-DE" dirty="0" smtClean="0"/>
              <a:t>Which </a:t>
            </a:r>
            <a:r>
              <a:rPr lang="en-US" altLang="de-DE" dirty="0"/>
              <a:t>of the following options are roles in a formal review</a:t>
            </a:r>
            <a:r>
              <a:rPr lang="en-US" altLang="de-DE" dirty="0" smtClean="0"/>
              <a:t>?</a:t>
            </a:r>
          </a:p>
          <a:p>
            <a:pPr marL="531813" indent="-531813">
              <a:buNone/>
            </a:pPr>
            <a:endParaRPr lang="de-DE" altLang="de-DE" dirty="0"/>
          </a:p>
          <a:p>
            <a:pPr marL="531813" indent="-531813">
              <a:buFont typeface="Wingdings" pitchFamily="2" charset="2"/>
              <a:buAutoNum type="alphaLcParenR"/>
            </a:pPr>
            <a:r>
              <a:rPr lang="en-US" altLang="de-DE" dirty="0"/>
              <a:t>Developer, Moderator, Review leader, Tester.</a:t>
            </a:r>
          </a:p>
          <a:p>
            <a:pPr marL="531813" indent="-531813">
              <a:buFont typeface="Wingdings" pitchFamily="2" charset="2"/>
              <a:buAutoNum type="alphaLcParenR"/>
            </a:pPr>
            <a:r>
              <a:rPr lang="en-US" altLang="de-DE" dirty="0" smtClean="0"/>
              <a:t>Author</a:t>
            </a:r>
            <a:r>
              <a:rPr lang="en-US" altLang="de-DE" dirty="0"/>
              <a:t>, Moderator, Manager, Developer.</a:t>
            </a:r>
          </a:p>
          <a:p>
            <a:pPr marL="531813" indent="-531813">
              <a:buFont typeface="Wingdings" pitchFamily="2" charset="2"/>
              <a:buAutoNum type="alphaLcParenR"/>
            </a:pPr>
            <a:r>
              <a:rPr lang="en-US" altLang="de-DE" dirty="0" smtClean="0"/>
              <a:t>Author</a:t>
            </a:r>
            <a:r>
              <a:rPr lang="en-US" altLang="de-DE" dirty="0"/>
              <a:t>, Manager, Review leader, Designer.</a:t>
            </a:r>
          </a:p>
          <a:p>
            <a:pPr marL="531813" indent="-531813">
              <a:buFont typeface="Wingdings" pitchFamily="2" charset="2"/>
              <a:buAutoNum type="alphaLcParenR"/>
            </a:pPr>
            <a:r>
              <a:rPr lang="en-US" altLang="de-DE" dirty="0" smtClean="0"/>
              <a:t>Author</a:t>
            </a:r>
            <a:r>
              <a:rPr lang="en-US" altLang="de-DE" dirty="0"/>
              <a:t>, Moderator, Review leader, Scribe.</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473192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3</a:t>
            </a:fld>
            <a:endParaRPr lang="en-US" dirty="0"/>
          </a:p>
        </p:txBody>
      </p:sp>
    </p:spTree>
    <p:extLst>
      <p:ext uri="{BB962C8B-B14F-4D97-AF65-F5344CB8AC3E}">
        <p14:creationId xmlns:p14="http://schemas.microsoft.com/office/powerpoint/2010/main" val="1561244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9625" algn="r"/>
              </a:tabLst>
            </a:pPr>
            <a:r>
              <a:rPr lang="en-US" dirty="0" smtClean="0"/>
              <a:t>3. Static Testing	FL-3.2.1 A</a:t>
            </a:r>
            <a:endParaRPr lang="en-US" dirty="0"/>
          </a:p>
        </p:txBody>
      </p:sp>
      <p:sp>
        <p:nvSpPr>
          <p:cNvPr id="3" name="Inhaltsplatzhalter 2"/>
          <p:cNvSpPr>
            <a:spLocks noGrp="1"/>
          </p:cNvSpPr>
          <p:nvPr>
            <p:ph idx="1"/>
          </p:nvPr>
        </p:nvSpPr>
        <p:spPr/>
        <p:txBody>
          <a:bodyPr>
            <a:normAutofit lnSpcReduction="10000"/>
          </a:bodyPr>
          <a:lstStyle/>
          <a:p>
            <a:pPr marL="0" indent="0">
              <a:buNone/>
            </a:pPr>
            <a:r>
              <a:rPr lang="en-US" altLang="de-DE" dirty="0" smtClean="0"/>
              <a:t>Which </a:t>
            </a:r>
            <a:r>
              <a:rPr lang="en-US" altLang="de-DE" dirty="0"/>
              <a:t>activities are carried out within the planning of a formal review</a:t>
            </a:r>
            <a:r>
              <a:rPr lang="en-US" altLang="de-DE" dirty="0" smtClean="0"/>
              <a:t>?</a:t>
            </a:r>
          </a:p>
          <a:p>
            <a:pPr marL="531813" indent="-531813">
              <a:buNone/>
            </a:pPr>
            <a:endParaRPr lang="de-DE" altLang="de-DE" dirty="0"/>
          </a:p>
          <a:p>
            <a:pPr marL="531813" indent="-531813">
              <a:buFont typeface="Wingdings" pitchFamily="2" charset="2"/>
              <a:buAutoNum type="alphaLcParenR"/>
            </a:pPr>
            <a:r>
              <a:rPr lang="en-US" altLang="de-DE" dirty="0"/>
              <a:t>Collection of metrics for the evaluation of the effectiveness of the review.</a:t>
            </a:r>
          </a:p>
          <a:p>
            <a:pPr marL="531813" indent="-531813">
              <a:buFont typeface="Wingdings" pitchFamily="2" charset="2"/>
              <a:buAutoNum type="alphaLcParenR"/>
            </a:pPr>
            <a:r>
              <a:rPr lang="en-US" altLang="de-DE" dirty="0" smtClean="0"/>
              <a:t>Answer </a:t>
            </a:r>
            <a:r>
              <a:rPr lang="en-US" altLang="de-DE" dirty="0"/>
              <a:t>any questions the participants may have.</a:t>
            </a:r>
          </a:p>
          <a:p>
            <a:pPr marL="531813" indent="-531813">
              <a:buFont typeface="Wingdings" pitchFamily="2" charset="2"/>
              <a:buAutoNum type="alphaLcParenR"/>
            </a:pPr>
            <a:r>
              <a:rPr lang="en-US" altLang="de-DE" dirty="0" smtClean="0"/>
              <a:t>Verification </a:t>
            </a:r>
            <a:r>
              <a:rPr lang="en-US" altLang="de-DE" dirty="0"/>
              <a:t>of input criteria for the review</a:t>
            </a:r>
            <a:r>
              <a:rPr lang="en-US" altLang="de-DE" dirty="0" smtClean="0"/>
              <a:t>.</a:t>
            </a:r>
            <a:endParaRPr lang="en-US" altLang="de-DE" dirty="0"/>
          </a:p>
          <a:p>
            <a:pPr marL="531813" indent="-531813">
              <a:buFont typeface="Wingdings" pitchFamily="2" charset="2"/>
              <a:buAutoNum type="alphaLcParenR"/>
            </a:pPr>
            <a:r>
              <a:rPr lang="en-US" altLang="de-DE" dirty="0" smtClean="0"/>
              <a:t>Evaluation </a:t>
            </a:r>
            <a:r>
              <a:rPr lang="en-US" altLang="de-DE" dirty="0"/>
              <a:t>of the review findings against the exit criteria.</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77392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4</a:t>
            </a:fld>
            <a:endParaRPr lang="en-US" dirty="0"/>
          </a:p>
        </p:txBody>
      </p:sp>
    </p:spTree>
    <p:extLst>
      <p:ext uri="{BB962C8B-B14F-4D97-AF65-F5344CB8AC3E}">
        <p14:creationId xmlns:p14="http://schemas.microsoft.com/office/powerpoint/2010/main" val="876697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9625" algn="r"/>
              </a:tabLst>
            </a:pPr>
            <a:r>
              <a:rPr lang="en-US" dirty="0" smtClean="0"/>
              <a:t>3. Static Testing	FL-3.2.3 A</a:t>
            </a:r>
            <a:endParaRPr lang="en-US" dirty="0"/>
          </a:p>
        </p:txBody>
      </p:sp>
      <p:sp>
        <p:nvSpPr>
          <p:cNvPr id="3" name="Inhaltsplatzhalter 2"/>
          <p:cNvSpPr>
            <a:spLocks noGrp="1"/>
          </p:cNvSpPr>
          <p:nvPr>
            <p:ph idx="1"/>
          </p:nvPr>
        </p:nvSpPr>
        <p:spPr/>
        <p:txBody>
          <a:bodyPr/>
          <a:lstStyle/>
          <a:p>
            <a:pPr marL="0" indent="0">
              <a:buNone/>
            </a:pPr>
            <a:r>
              <a:rPr lang="en-US" altLang="de-DE" dirty="0" smtClean="0"/>
              <a:t>Which </a:t>
            </a:r>
            <a:r>
              <a:rPr lang="en-US" altLang="de-DE" dirty="0"/>
              <a:t>of the review types below is the BEST option to choose when the review must follow a formal process based on rules and checklists</a:t>
            </a:r>
            <a:r>
              <a:rPr lang="en-US" altLang="de-DE" dirty="0" smtClean="0"/>
              <a:t>?</a:t>
            </a:r>
          </a:p>
          <a:p>
            <a:pPr marL="0" indent="0">
              <a:buNone/>
            </a:pPr>
            <a:endParaRPr lang="de-DE" altLang="de-DE" dirty="0"/>
          </a:p>
          <a:p>
            <a:pPr marL="531813" indent="-531813">
              <a:buFont typeface="Wingdings" pitchFamily="2" charset="2"/>
              <a:buAutoNum type="alphaLcParenR"/>
            </a:pPr>
            <a:r>
              <a:rPr lang="en-US" altLang="de-DE" dirty="0"/>
              <a:t>Informal Review.</a:t>
            </a:r>
          </a:p>
          <a:p>
            <a:pPr marL="531813" indent="-531813">
              <a:buFont typeface="Wingdings" pitchFamily="2" charset="2"/>
              <a:buAutoNum type="alphaLcParenR"/>
            </a:pPr>
            <a:r>
              <a:rPr lang="en-US" altLang="de-DE" dirty="0" smtClean="0"/>
              <a:t>Technical </a:t>
            </a:r>
            <a:r>
              <a:rPr lang="en-US" altLang="de-DE" dirty="0"/>
              <a:t>Review.</a:t>
            </a:r>
          </a:p>
          <a:p>
            <a:pPr marL="531813" indent="-531813">
              <a:buFont typeface="Wingdings" pitchFamily="2" charset="2"/>
              <a:buAutoNum type="alphaLcParenR"/>
            </a:pPr>
            <a:r>
              <a:rPr lang="en-US" altLang="de-DE" dirty="0" smtClean="0"/>
              <a:t>Inspection</a:t>
            </a:r>
            <a:r>
              <a:rPr lang="en-US" altLang="de-DE" dirty="0"/>
              <a:t>.</a:t>
            </a:r>
          </a:p>
          <a:p>
            <a:pPr marL="531813" indent="-531813">
              <a:buFont typeface="Wingdings" pitchFamily="2" charset="2"/>
              <a:buAutoNum type="alphaLcParenR"/>
            </a:pPr>
            <a:r>
              <a:rPr lang="en-US" altLang="de-DE" dirty="0" smtClean="0"/>
              <a:t>Walkthrough</a:t>
            </a:r>
            <a:r>
              <a:rPr lang="en-US" altLang="de-DE" dirty="0"/>
              <a:t>.</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68183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5</a:t>
            </a:fld>
            <a:endParaRPr lang="en-US" dirty="0"/>
          </a:p>
        </p:txBody>
      </p:sp>
    </p:spTree>
    <p:extLst>
      <p:ext uri="{BB962C8B-B14F-4D97-AF65-F5344CB8AC3E}">
        <p14:creationId xmlns:p14="http://schemas.microsoft.com/office/powerpoint/2010/main" val="3307185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9625" algn="r"/>
              </a:tabLst>
            </a:pPr>
            <a:r>
              <a:rPr lang="en-US" dirty="0" smtClean="0"/>
              <a:t>3. Static Testing	FL-3.1.2 A</a:t>
            </a:r>
            <a:endParaRPr lang="en-US" dirty="0"/>
          </a:p>
        </p:txBody>
      </p:sp>
      <p:sp>
        <p:nvSpPr>
          <p:cNvPr id="3" name="Inhaltsplatzhalter 2"/>
          <p:cNvSpPr>
            <a:spLocks noGrp="1"/>
          </p:cNvSpPr>
          <p:nvPr>
            <p:ph idx="1"/>
          </p:nvPr>
        </p:nvSpPr>
        <p:spPr/>
        <p:txBody>
          <a:bodyPr>
            <a:normAutofit fontScale="85000" lnSpcReduction="20000"/>
          </a:bodyPr>
          <a:lstStyle/>
          <a:p>
            <a:pPr marL="0" indent="0">
              <a:buNone/>
            </a:pPr>
            <a:r>
              <a:rPr lang="en-US" altLang="de-DE" dirty="0" smtClean="0"/>
              <a:t>Which </a:t>
            </a:r>
            <a:r>
              <a:rPr lang="en-US" altLang="de-DE" dirty="0"/>
              <a:t>TWO of the following statements about static testing are MOST true?</a:t>
            </a:r>
            <a:endParaRPr lang="de-DE" altLang="de-DE" dirty="0" smtClean="0"/>
          </a:p>
          <a:p>
            <a:pPr marL="531813" indent="-531813">
              <a:buNone/>
            </a:pPr>
            <a:endParaRPr lang="de-DE" altLang="de-DE" dirty="0"/>
          </a:p>
          <a:p>
            <a:pPr marL="531813" indent="-531813">
              <a:buFont typeface="Wingdings" pitchFamily="2" charset="2"/>
              <a:buAutoNum type="alphaLcParenR"/>
            </a:pPr>
            <a:r>
              <a:rPr lang="en-US" altLang="de-DE" dirty="0"/>
              <a:t>Static testing is a cheap way to detect and remove defects.</a:t>
            </a:r>
          </a:p>
          <a:p>
            <a:pPr marL="531813" indent="-531813">
              <a:buFont typeface="Wingdings" pitchFamily="2" charset="2"/>
              <a:buAutoNum type="alphaLcParenR"/>
            </a:pPr>
            <a:r>
              <a:rPr lang="en-US" altLang="de-DE" dirty="0" smtClean="0"/>
              <a:t>Static </a:t>
            </a:r>
            <a:r>
              <a:rPr lang="en-US" altLang="de-DE" dirty="0"/>
              <a:t>testing makes dynamic testing less challenging.</a:t>
            </a:r>
          </a:p>
          <a:p>
            <a:pPr marL="531813" indent="-531813">
              <a:buFont typeface="Wingdings" pitchFamily="2" charset="2"/>
              <a:buAutoNum type="alphaLcParenR"/>
            </a:pPr>
            <a:r>
              <a:rPr lang="en-US" altLang="de-DE" dirty="0" smtClean="0"/>
              <a:t>Static </a:t>
            </a:r>
            <a:r>
              <a:rPr lang="en-US" altLang="de-DE" dirty="0"/>
              <a:t>testing allows early validation of user requirements.</a:t>
            </a:r>
          </a:p>
          <a:p>
            <a:pPr marL="531813" indent="-531813">
              <a:buFont typeface="Wingdings" pitchFamily="2" charset="2"/>
              <a:buAutoNum type="alphaLcParenR"/>
            </a:pPr>
            <a:r>
              <a:rPr lang="en-US" altLang="de-DE" dirty="0" smtClean="0"/>
              <a:t>Static </a:t>
            </a:r>
            <a:r>
              <a:rPr lang="en-US" altLang="de-DE" dirty="0"/>
              <a:t>testing makes it possible to find run-time problems early in the lifecycle.</a:t>
            </a:r>
          </a:p>
          <a:p>
            <a:pPr marL="531813" indent="-531813">
              <a:buFont typeface="Wingdings" pitchFamily="2" charset="2"/>
              <a:buAutoNum type="alphaLcParenR"/>
            </a:pPr>
            <a:r>
              <a:rPr lang="en-US" altLang="de-DE" dirty="0" smtClean="0"/>
              <a:t>When </a:t>
            </a:r>
            <a:r>
              <a:rPr lang="en-US" altLang="de-DE" dirty="0"/>
              <a:t>testing safety-critical system, static testing has less value because dynamic testing finds the defects </a:t>
            </a:r>
            <a:r>
              <a:rPr lang="en-US" altLang="de-DE" dirty="0" smtClean="0"/>
              <a:t>better.</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270892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19077" y="371715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8"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10"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6</a:t>
            </a:fld>
            <a:endParaRPr lang="en-US" dirty="0"/>
          </a:p>
        </p:txBody>
      </p:sp>
    </p:spTree>
    <p:extLst>
      <p:ext uri="{BB962C8B-B14F-4D97-AF65-F5344CB8AC3E}">
        <p14:creationId xmlns:p14="http://schemas.microsoft.com/office/powerpoint/2010/main" val="3833140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en-US" dirty="0" smtClean="0"/>
              <a:t>3. Static Testing 	FL-3.2.4 A (1/2)</a:t>
            </a:r>
            <a:endParaRPr lang="en-US" dirty="0"/>
          </a:p>
        </p:txBody>
      </p:sp>
      <p:sp>
        <p:nvSpPr>
          <p:cNvPr id="3" name="Inhaltsplatzhalter 2"/>
          <p:cNvSpPr>
            <a:spLocks noGrp="1"/>
          </p:cNvSpPr>
          <p:nvPr>
            <p:ph idx="1"/>
          </p:nvPr>
        </p:nvSpPr>
        <p:spPr/>
        <p:txBody>
          <a:bodyPr>
            <a:normAutofit fontScale="77500" lnSpcReduction="20000"/>
          </a:bodyPr>
          <a:lstStyle/>
          <a:p>
            <a:pPr marL="0" indent="0">
              <a:buNone/>
            </a:pPr>
            <a:r>
              <a:rPr lang="en-US" altLang="de-DE" dirty="0" smtClean="0"/>
              <a:t>You </a:t>
            </a:r>
            <a:r>
              <a:rPr lang="en-US" altLang="de-DE" dirty="0"/>
              <a:t>will be invited to a review. The work product to be reviewed is a description of the in-house document creation process. </a:t>
            </a:r>
            <a:r>
              <a:rPr lang="en-US" altLang="de-DE" dirty="0" smtClean="0"/>
              <a:t/>
            </a:r>
            <a:br>
              <a:rPr lang="en-US" altLang="de-DE" dirty="0" smtClean="0"/>
            </a:br>
            <a:r>
              <a:rPr lang="en-US" altLang="de-DE" dirty="0" smtClean="0"/>
              <a:t>The </a:t>
            </a:r>
            <a:r>
              <a:rPr lang="en-US" altLang="de-DE" dirty="0"/>
              <a:t>aim of the description is to present the work distribution between the different roles involved in the process in a way that can be clearly understood by everyone.</a:t>
            </a:r>
          </a:p>
          <a:p>
            <a:pPr marL="0" indent="0">
              <a:buNone/>
            </a:pPr>
            <a:r>
              <a:rPr lang="en-US" altLang="de-DE" dirty="0"/>
              <a:t>You will be invited to a checklist-based review. The checklist will also be sent to you. It includes the following points:</a:t>
            </a:r>
          </a:p>
          <a:p>
            <a:pPr marL="571500" indent="-571500">
              <a:buFont typeface="+mj-lt"/>
              <a:buAutoNum type="romanLcPeriod"/>
            </a:pPr>
            <a:r>
              <a:rPr lang="en-US" altLang="de-DE" dirty="0" smtClean="0"/>
              <a:t>Is </a:t>
            </a:r>
            <a:r>
              <a:rPr lang="en-US" altLang="de-DE" dirty="0"/>
              <a:t>the person who performs the activity clearly identified for each activity?</a:t>
            </a:r>
          </a:p>
          <a:p>
            <a:pPr marL="571500" indent="-571500">
              <a:buFont typeface="+mj-lt"/>
              <a:buAutoNum type="romanLcPeriod"/>
            </a:pPr>
            <a:r>
              <a:rPr lang="en-US" altLang="de-DE" dirty="0" smtClean="0"/>
              <a:t>Is </a:t>
            </a:r>
            <a:r>
              <a:rPr lang="en-US" altLang="de-DE" dirty="0"/>
              <a:t>the entry criteria clearly defined for each activity?</a:t>
            </a:r>
          </a:p>
          <a:p>
            <a:pPr marL="571500" indent="-571500">
              <a:buFont typeface="+mj-lt"/>
              <a:buAutoNum type="romanLcPeriod"/>
            </a:pPr>
            <a:r>
              <a:rPr lang="en-US" altLang="de-DE" dirty="0" smtClean="0"/>
              <a:t>Is </a:t>
            </a:r>
            <a:r>
              <a:rPr lang="en-US" altLang="de-DE" dirty="0"/>
              <a:t>the exit criteria clearly defined for each activity?</a:t>
            </a:r>
          </a:p>
          <a:p>
            <a:pPr marL="571500" indent="-571500">
              <a:buFont typeface="+mj-lt"/>
              <a:buAutoNum type="romanLcPeriod"/>
            </a:pPr>
            <a:r>
              <a:rPr lang="en-US" altLang="de-DE" dirty="0" smtClean="0"/>
              <a:t>Are </a:t>
            </a:r>
            <a:r>
              <a:rPr lang="en-US" altLang="de-DE" dirty="0"/>
              <a:t>the supporting roles and their scope of work clearly defined for each activity?</a:t>
            </a:r>
          </a:p>
          <a:p>
            <a:pPr marL="0" indent="0">
              <a:buNone/>
            </a:pPr>
            <a:r>
              <a:rPr lang="en-US" altLang="de-DE" dirty="0"/>
              <a:t>In the following we show an excerpt of the work result to be reviewed, for which you should use the checklist above</a:t>
            </a:r>
            <a:r>
              <a:rPr lang="en-US" altLang="de-DE" dirty="0" smtClean="0"/>
              <a:t>:</a:t>
            </a:r>
            <a:endParaRPr lang="de-DE" altLang="de-DE" dirty="0"/>
          </a:p>
        </p:txBody>
      </p:sp>
      <p:sp>
        <p:nvSpPr>
          <p:cNvPr id="6"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8"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7</a:t>
            </a:fld>
            <a:endParaRPr lang="en-US" dirty="0"/>
          </a:p>
        </p:txBody>
      </p:sp>
    </p:spTree>
    <p:extLst>
      <p:ext uri="{BB962C8B-B14F-4D97-AF65-F5344CB8AC3E}">
        <p14:creationId xmlns:p14="http://schemas.microsoft.com/office/powerpoint/2010/main" val="2988395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en-US" dirty="0" smtClean="0"/>
              <a:t>3. Static Testing	FL-3.2.4 A (2/2)</a:t>
            </a:r>
            <a:endParaRPr lang="en-US" dirty="0"/>
          </a:p>
        </p:txBody>
      </p:sp>
      <p:sp>
        <p:nvSpPr>
          <p:cNvPr id="3" name="Inhaltsplatzhalter 2"/>
          <p:cNvSpPr>
            <a:spLocks noGrp="1"/>
          </p:cNvSpPr>
          <p:nvPr>
            <p:ph idx="1"/>
          </p:nvPr>
        </p:nvSpPr>
        <p:spPr/>
        <p:txBody>
          <a:bodyPr>
            <a:normAutofit fontScale="62500" lnSpcReduction="20000"/>
          </a:bodyPr>
          <a:lstStyle/>
          <a:p>
            <a:pPr marL="0" indent="0">
              <a:buNone/>
            </a:pPr>
            <a:r>
              <a:rPr lang="en-US" altLang="de-DE" sz="3200" dirty="0" smtClean="0"/>
              <a:t>"</a:t>
            </a:r>
            <a:r>
              <a:rPr lang="en-US" altLang="de-DE" sz="3200" dirty="0"/>
              <a:t>After checking the customer documentation for completeness and correctness, the software architect creates the system specification. Once the software architect has completed the system specification, </a:t>
            </a:r>
            <a:r>
              <a:rPr lang="en-US" altLang="de-DE" sz="3200" dirty="0" smtClean="0"/>
              <a:t/>
            </a:r>
            <a:br>
              <a:rPr lang="en-US" altLang="de-DE" sz="3200" dirty="0" smtClean="0"/>
            </a:br>
            <a:r>
              <a:rPr lang="en-US" altLang="de-DE" sz="3200" dirty="0" smtClean="0"/>
              <a:t>he </a:t>
            </a:r>
            <a:r>
              <a:rPr lang="en-US" altLang="de-DE" sz="3200" dirty="0"/>
              <a:t>invites testers and verifiers to the review. </a:t>
            </a:r>
            <a:endParaRPr lang="en-US" altLang="de-DE" sz="3200" dirty="0" smtClean="0"/>
          </a:p>
          <a:p>
            <a:pPr marL="0" indent="0">
              <a:buNone/>
            </a:pPr>
            <a:r>
              <a:rPr lang="en-US" altLang="de-DE" sz="3200" dirty="0" smtClean="0"/>
              <a:t>A </a:t>
            </a:r>
            <a:r>
              <a:rPr lang="en-US" altLang="de-DE" sz="3200" dirty="0"/>
              <a:t>checklist describes the scope of the review. Each invited reviewer creates review comments - if necessary - and concludes the review with an official review done-comment."</a:t>
            </a:r>
            <a:endParaRPr lang="de-DE" altLang="de-DE" sz="3200" dirty="0"/>
          </a:p>
          <a:p>
            <a:pPr marL="531813" indent="-531813">
              <a:buNone/>
            </a:pPr>
            <a:r>
              <a:rPr lang="en-US" sz="3200" dirty="0"/>
              <a:t>Which of the following statements about your review is correct</a:t>
            </a:r>
            <a:r>
              <a:rPr lang="en-US" sz="3200" dirty="0" smtClean="0"/>
              <a:t>?</a:t>
            </a:r>
            <a:endParaRPr lang="de-DE" altLang="de-DE" sz="3200" dirty="0"/>
          </a:p>
          <a:p>
            <a:pPr marL="531813" indent="-531813">
              <a:buFont typeface="Wingdings" pitchFamily="2" charset="2"/>
              <a:buAutoNum type="alphaLcParenR"/>
            </a:pPr>
            <a:r>
              <a:rPr lang="en-US" altLang="de-DE" dirty="0"/>
              <a:t>Point ii) of the checklist has been violated because it is not clear which condition must be fulfilled in order to invite to the review.</a:t>
            </a:r>
          </a:p>
          <a:p>
            <a:pPr marL="531813" indent="-531813">
              <a:buFont typeface="Wingdings" pitchFamily="2" charset="2"/>
              <a:buAutoNum type="alphaLcParenR"/>
            </a:pPr>
            <a:r>
              <a:rPr lang="en-US" altLang="de-DE" dirty="0" smtClean="0"/>
              <a:t>You </a:t>
            </a:r>
            <a:r>
              <a:rPr lang="en-US" altLang="de-DE" dirty="0"/>
              <a:t>notice that in addition to the tester and the verifier, the validator must also be invited. Since this item is not part of your checklist, you do not create a corresponding comment.</a:t>
            </a:r>
          </a:p>
          <a:p>
            <a:pPr marL="531813" indent="-531813">
              <a:buFont typeface="Wingdings" pitchFamily="2" charset="2"/>
              <a:buAutoNum type="alphaLcParenR"/>
            </a:pPr>
            <a:r>
              <a:rPr lang="en-US" altLang="de-DE" dirty="0" smtClean="0"/>
              <a:t>Point </a:t>
            </a:r>
            <a:r>
              <a:rPr lang="en-US" altLang="de-DE" dirty="0"/>
              <a:t>iii) of the checklist has been violated as it is not clear what marks the review as completed.</a:t>
            </a:r>
          </a:p>
          <a:p>
            <a:pPr marL="531813" indent="-531813">
              <a:buFont typeface="Wingdings" pitchFamily="2" charset="2"/>
              <a:buAutoNum type="alphaLcParenR"/>
            </a:pPr>
            <a:r>
              <a:rPr lang="en-US" altLang="de-DE" dirty="0" smtClean="0"/>
              <a:t>Point </a:t>
            </a:r>
            <a:r>
              <a:rPr lang="en-US" altLang="de-DE" dirty="0" err="1"/>
              <a:t>i</a:t>
            </a:r>
            <a:r>
              <a:rPr lang="en-US" altLang="de-DE" dirty="0"/>
              <a:t>) of the checklist has been violated because it is not clear who is providing the checklist for the invitation to the review</a:t>
            </a:r>
            <a:r>
              <a:rPr lang="en-US" altLang="de-DE" dirty="0" smtClean="0"/>
              <a:t>.</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7843" y="543984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8</a:t>
            </a:fld>
            <a:endParaRPr lang="en-US" dirty="0"/>
          </a:p>
        </p:txBody>
      </p:sp>
    </p:spTree>
    <p:extLst>
      <p:ext uri="{BB962C8B-B14F-4D97-AF65-F5344CB8AC3E}">
        <p14:creationId xmlns:p14="http://schemas.microsoft.com/office/powerpoint/2010/main" val="761958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9625" algn="r"/>
              </a:tabLst>
            </a:pPr>
            <a:r>
              <a:rPr lang="en-US" dirty="0" smtClean="0"/>
              <a:t>3. Static Testing 	FL-3.1.2 B</a:t>
            </a:r>
            <a:endParaRPr lang="en-US" dirty="0"/>
          </a:p>
        </p:txBody>
      </p:sp>
      <p:sp>
        <p:nvSpPr>
          <p:cNvPr id="3" name="Inhaltsplatzhalter 2"/>
          <p:cNvSpPr>
            <a:spLocks noGrp="1"/>
          </p:cNvSpPr>
          <p:nvPr>
            <p:ph idx="1"/>
          </p:nvPr>
        </p:nvSpPr>
        <p:spPr/>
        <p:txBody>
          <a:bodyPr>
            <a:normAutofit fontScale="77500" lnSpcReduction="20000"/>
          </a:bodyPr>
          <a:lstStyle/>
          <a:p>
            <a:pPr marL="0" indent="0">
              <a:buNone/>
            </a:pPr>
            <a:r>
              <a:rPr lang="en-US" altLang="de-DE" dirty="0" smtClean="0"/>
              <a:t>Which </a:t>
            </a:r>
            <a:r>
              <a:rPr lang="en-US" altLang="de-DE" dirty="0"/>
              <a:t>of the following statements CORRECTLY reflects the value of static testing</a:t>
            </a:r>
            <a:r>
              <a:rPr lang="en-US" altLang="de-DE" dirty="0" smtClean="0"/>
              <a:t>?</a:t>
            </a:r>
            <a:endParaRPr lang="de-DE" altLang="de-DE" dirty="0"/>
          </a:p>
          <a:p>
            <a:pPr marL="531813" indent="-531813">
              <a:buNone/>
            </a:pPr>
            <a:endParaRPr lang="de-DE" altLang="de-DE" dirty="0"/>
          </a:p>
          <a:p>
            <a:pPr marL="531813" indent="-531813">
              <a:buFont typeface="Wingdings" pitchFamily="2" charset="2"/>
              <a:buAutoNum type="alphaLcParenR"/>
            </a:pPr>
            <a:r>
              <a:rPr lang="en-US" altLang="de-DE" dirty="0"/>
              <a:t>By introducing reviews, we have found that both the quality of specifications and the time required for development and testing have increased.</a:t>
            </a:r>
          </a:p>
          <a:p>
            <a:pPr marL="531813" indent="-531813">
              <a:buFont typeface="Wingdings" pitchFamily="2" charset="2"/>
              <a:buAutoNum type="alphaLcParenR"/>
            </a:pPr>
            <a:r>
              <a:rPr lang="en-US" altLang="de-DE" dirty="0" smtClean="0"/>
              <a:t>Using </a:t>
            </a:r>
            <a:r>
              <a:rPr lang="en-US" altLang="de-DE" dirty="0"/>
              <a:t>static testing means we have better control and cheaper defect management due to the ease of removing defects later in the lifecycle.</a:t>
            </a:r>
          </a:p>
          <a:p>
            <a:pPr marL="531813" indent="-531813">
              <a:buFont typeface="Wingdings" pitchFamily="2" charset="2"/>
              <a:buAutoNum type="alphaLcParenR"/>
            </a:pPr>
            <a:r>
              <a:rPr lang="en-US" altLang="de-DE" dirty="0" smtClean="0"/>
              <a:t>Now </a:t>
            </a:r>
            <a:r>
              <a:rPr lang="en-US" altLang="de-DE" dirty="0"/>
              <a:t>that we require the use of static analysis, missed requirements have decreased and communication between testers and developers has improved.</a:t>
            </a:r>
          </a:p>
          <a:p>
            <a:pPr marL="531813" indent="-531813">
              <a:buFont typeface="Wingdings" pitchFamily="2" charset="2"/>
              <a:buAutoNum type="alphaLcParenR"/>
            </a:pPr>
            <a:r>
              <a:rPr lang="en-US" altLang="de-DE" dirty="0" smtClean="0"/>
              <a:t>Since </a:t>
            </a:r>
            <a:r>
              <a:rPr lang="en-US" altLang="de-DE" dirty="0"/>
              <a:t>we started using static analysis, we </a:t>
            </a:r>
            <a:r>
              <a:rPr lang="en-US" altLang="de-DE" dirty="0" smtClean="0"/>
              <a:t>find </a:t>
            </a:r>
            <a:r>
              <a:rPr lang="en-US" altLang="de-DE" dirty="0"/>
              <a:t>coding defects that might have not been found by performing only dynamic </a:t>
            </a:r>
            <a:r>
              <a:rPr lang="en-US" altLang="de-DE"/>
              <a:t>testing</a:t>
            </a:r>
            <a:r>
              <a:rPr lang="en-US" altLang="de-DE" smtClean="0"/>
              <a:t>.</a:t>
            </a:r>
            <a:endParaRPr lang="de-DE" altLang="de-DE" dirty="0"/>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7843" y="520995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Static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03 - </a:t>
            </a:r>
            <a:fld id="{6C6AE60A-B69C-4790-82F7-3882EDF23186}" type="slidenum">
              <a:rPr lang="en-US" smtClean="0"/>
              <a:pPr/>
              <a:t>9</a:t>
            </a:fld>
            <a:endParaRPr lang="en-US" dirty="0"/>
          </a:p>
        </p:txBody>
      </p:sp>
    </p:spTree>
    <p:extLst>
      <p:ext uri="{BB962C8B-B14F-4D97-AF65-F5344CB8AC3E}">
        <p14:creationId xmlns:p14="http://schemas.microsoft.com/office/powerpoint/2010/main" val="2248384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txDef>
      <a:spPr>
        <a:noFill/>
      </a:spPr>
      <a:bodyPr wrap="none" rtlCol="0">
        <a:spAutoFit/>
      </a:bodyPr>
      <a:lstStyle>
        <a:defPPr>
          <a:defRPr sz="28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1890</Words>
  <Application>Microsoft Office PowerPoint</Application>
  <PresentationFormat>Bildschirmpräsentation (4:3)</PresentationFormat>
  <Paragraphs>395</Paragraphs>
  <Slides>20</Slides>
  <Notes>19</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Larissa-Design</vt:lpstr>
      <vt:lpstr>Software Testing  Foundation Level</vt:lpstr>
      <vt:lpstr>Disclaimer</vt:lpstr>
      <vt:lpstr>3. Static Testing FL-3.2.2 A</vt:lpstr>
      <vt:lpstr>3. Static Testing FL-3.2.1 A</vt:lpstr>
      <vt:lpstr>3. Static Testing FL-3.2.3 A</vt:lpstr>
      <vt:lpstr>3. Static Testing FL-3.1.2 A</vt:lpstr>
      <vt:lpstr>3. Static Testing  FL-3.2.4 A (1/2)</vt:lpstr>
      <vt:lpstr>3. Static Testing FL-3.2.4 A (2/2)</vt:lpstr>
      <vt:lpstr>3. Static Testing  FL-3.1.2 B</vt:lpstr>
      <vt:lpstr>3. Static Testing  FL-3.2.1 B</vt:lpstr>
      <vt:lpstr>3. Static Testing  FL-3.2.2 B</vt:lpstr>
      <vt:lpstr>3. Static Testing  FL-3.2.3 B</vt:lpstr>
      <vt:lpstr>3. Static Testing  FL-3.2.4 B (1/2)</vt:lpstr>
      <vt:lpstr>3. Static Testing FL-3.2.4 B (2/2)</vt:lpstr>
      <vt:lpstr>3. Static Testing FL-3.2.2 C</vt:lpstr>
      <vt:lpstr>3. Static Testing FL-3.1.3 C</vt:lpstr>
      <vt:lpstr>3. Static Testing FL-3.2.5 C</vt:lpstr>
      <vt:lpstr>3. Static Testing FL-3.1.2 C</vt:lpstr>
      <vt:lpstr>3. Static Testing FL-3.2.4 C (1/2)</vt:lpstr>
      <vt:lpstr>3. Static Testing FL-3.2.4 C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Uwe Gühl</dc:creator>
  <cp:lastModifiedBy>Uwe</cp:lastModifiedBy>
  <cp:revision>462</cp:revision>
  <cp:lastPrinted>2016-01-22T05:47:29Z</cp:lastPrinted>
  <dcterms:created xsi:type="dcterms:W3CDTF">2016-01-15T03:23:03Z</dcterms:created>
  <dcterms:modified xsi:type="dcterms:W3CDTF">2020-03-16T04:18:15Z</dcterms:modified>
</cp:coreProperties>
</file>