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sldIdLst>
    <p:sldId id="256" r:id="rId2"/>
    <p:sldId id="493" r:id="rId3"/>
    <p:sldId id="494" r:id="rId4"/>
    <p:sldId id="495" r:id="rId5"/>
    <p:sldId id="496" r:id="rId6"/>
    <p:sldId id="497" r:id="rId7"/>
    <p:sldId id="498" r:id="rId8"/>
    <p:sldId id="499" r:id="rId9"/>
    <p:sldId id="500" r:id="rId10"/>
    <p:sldId id="501" r:id="rId11"/>
    <p:sldId id="502" r:id="rId12"/>
    <p:sldId id="504" r:id="rId13"/>
    <p:sldId id="505" r:id="rId14"/>
    <p:sldId id="506" r:id="rId15"/>
    <p:sldId id="507" r:id="rId16"/>
    <p:sldId id="508" r:id="rId17"/>
    <p:sldId id="509" r:id="rId18"/>
    <p:sldId id="510" r:id="rId19"/>
    <p:sldId id="511" r:id="rId20"/>
    <p:sldId id="512" r:id="rId21"/>
    <p:sldId id="513" r:id="rId22"/>
    <p:sldId id="514" r:id="rId23"/>
    <p:sldId id="515" r:id="rId24"/>
    <p:sldId id="516" r:id="rId25"/>
    <p:sldId id="517" r:id="rId26"/>
    <p:sldId id="518" r:id="rId27"/>
    <p:sldId id="519" r:id="rId28"/>
    <p:sldId id="520" r:id="rId29"/>
    <p:sldId id="521" r:id="rId30"/>
    <p:sldId id="522" r:id="rId31"/>
    <p:sldId id="523" r:id="rId32"/>
    <p:sldId id="524" r:id="rId33"/>
    <p:sldId id="525" r:id="rId34"/>
    <p:sldId id="526" r:id="rId35"/>
    <p:sldId id="527" r:id="rId36"/>
    <p:sldId id="528" r:id="rId37"/>
    <p:sldId id="529" r:id="rId38"/>
    <p:sldId id="530" r:id="rId3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0429D4B2-23F0-4528-BC61-F0AE8B356CE4}">
          <p14:sldIdLst>
            <p14:sldId id="256"/>
            <p14:sldId id="493"/>
            <p14:sldId id="494"/>
            <p14:sldId id="495"/>
            <p14:sldId id="496"/>
            <p14:sldId id="497"/>
            <p14:sldId id="498"/>
            <p14:sldId id="499"/>
            <p14:sldId id="500"/>
            <p14:sldId id="501"/>
            <p14:sldId id="502"/>
            <p14:sldId id="504"/>
            <p14:sldId id="505"/>
            <p14:sldId id="506"/>
            <p14:sldId id="507"/>
            <p14:sldId id="508"/>
            <p14:sldId id="509"/>
            <p14:sldId id="510"/>
            <p14:sldId id="511"/>
            <p14:sldId id="512"/>
            <p14:sldId id="513"/>
            <p14:sldId id="514"/>
            <p14:sldId id="515"/>
            <p14:sldId id="516"/>
            <p14:sldId id="517"/>
            <p14:sldId id="518"/>
            <p14:sldId id="519"/>
            <p14:sldId id="520"/>
            <p14:sldId id="521"/>
            <p14:sldId id="522"/>
            <p14:sldId id="523"/>
            <p14:sldId id="524"/>
            <p14:sldId id="525"/>
            <p14:sldId id="526"/>
            <p14:sldId id="527"/>
            <p14:sldId id="528"/>
            <p14:sldId id="529"/>
            <p14:sldId id="530"/>
          </p14:sldIdLst>
        </p14:section>
        <p14:section name="4.1 Categories of Test Techniques" id="{1008AB88-5258-46BB-A3A2-7B17B6429AAB}">
          <p14:sldIdLst/>
        </p14:section>
        <p14:section name="4.2 Black-box Test Techniques" id="{B4884DC0-7107-418F-A2BA-BDAD19D3302C}">
          <p14:sldIdLst/>
        </p14:section>
        <p14:section name="4.3 White-box Test Techniques" id="{66E07ACD-5A16-4C14-9589-04E88781F609}">
          <p14:sldIdLst/>
        </p14:section>
        <p14:section name="4.4 Experience-based Test Techniques" id="{06800B27-AAF1-426C-8AC1-787F4744CAE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99"/>
    <a:srgbClr val="008000"/>
    <a:srgbClr val="385D8A"/>
    <a:srgbClr val="FFD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84526" autoAdjust="0"/>
  </p:normalViewPr>
  <p:slideViewPr>
    <p:cSldViewPr>
      <p:cViewPr varScale="1">
        <p:scale>
          <a:sx n="62" d="100"/>
          <a:sy n="62" d="100"/>
        </p:scale>
        <p:origin x="-1596" y="-90"/>
      </p:cViewPr>
      <p:guideLst>
        <p:guide orient="horz" pos="3294"/>
        <p:guide pos="2880"/>
      </p:guideLst>
    </p:cSldViewPr>
  </p:slideViewPr>
  <p:outlineViewPr>
    <p:cViewPr>
      <p:scale>
        <a:sx n="33" d="100"/>
        <a:sy n="33" d="100"/>
      </p:scale>
      <p:origin x="0" y="11154"/>
    </p:cViewPr>
  </p:outlineViewPr>
  <p:notesTextViewPr>
    <p:cViewPr>
      <p:scale>
        <a:sx n="100" d="100"/>
        <a:sy n="100" d="100"/>
      </p:scale>
      <p:origin x="0" y="0"/>
    </p:cViewPr>
  </p:notesTextViewPr>
  <p:sorterViewPr>
    <p:cViewPr>
      <p:scale>
        <a:sx n="30" d="100"/>
        <a:sy n="30" d="100"/>
      </p:scale>
      <p:origin x="0" y="0"/>
    </p:cViewPr>
  </p:sorterViewPr>
  <p:notesViewPr>
    <p:cSldViewPr showGuides="1">
      <p:cViewPr varScale="1">
        <p:scale>
          <a:sx n="57" d="100"/>
          <a:sy n="57" d="100"/>
        </p:scale>
        <p:origin x="-277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1D99F-A720-4A87-8F8B-FD9637942DD7}" type="datetimeFigureOut">
              <a:rPr lang="de-DE" smtClean="0"/>
              <a:t>03.03.2020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A6938-F0B6-4DD8-9FF0-174F12E7D97F}" type="slidenum">
              <a:rPr lang="de-DE" smtClean="0"/>
              <a:t>‹Nr.›</a:t>
            </a:fld>
            <a:endParaRPr lang="de-DE" dirty="0"/>
          </a:p>
        </p:txBody>
      </p:sp>
    </p:spTree>
    <p:extLst>
      <p:ext uri="{BB962C8B-B14F-4D97-AF65-F5344CB8AC3E}">
        <p14:creationId xmlns:p14="http://schemas.microsoft.com/office/powerpoint/2010/main" val="144600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19 	c 	FL-4.x 	K1 	1</a:t>
            </a:r>
          </a:p>
          <a:p>
            <a:endParaRPr lang="en-US" sz="1600" b="0" i="0" u="none" strike="noStrike" kern="1200" baseline="0" smtClean="0">
              <a:solidFill>
                <a:schemeClr val="tx1"/>
              </a:solidFill>
              <a:latin typeface="Arial" charset="0"/>
              <a:ea typeface="+mn-ea"/>
              <a:cs typeface="+mn-cs"/>
            </a:endParaRPr>
          </a:p>
          <a:p>
            <a:r>
              <a:rPr lang="en-US" sz="1600" b="0" i="0" u="none" strike="noStrike" kern="1200" baseline="0" smtClean="0">
                <a:solidFill>
                  <a:schemeClr val="tx1"/>
                </a:solidFill>
                <a:latin typeface="Arial" charset="0"/>
                <a:ea typeface="+mn-ea"/>
                <a:cs typeface="+mn-cs"/>
              </a:rPr>
              <a:t>a</a:t>
            </a:r>
            <a:r>
              <a:rPr lang="en-US" sz="1600" b="0" i="0" u="none" strike="noStrike" kern="1200" baseline="0" dirty="0" smtClean="0">
                <a:solidFill>
                  <a:schemeClr val="tx1"/>
                </a:solidFill>
                <a:latin typeface="Arial" charset="0"/>
                <a:ea typeface="+mn-ea"/>
                <a:cs typeface="+mn-cs"/>
              </a:rPr>
              <a:t>) Is not correct: This is error guessing, defined in glossary V.3.2. </a:t>
            </a:r>
          </a:p>
          <a:p>
            <a:r>
              <a:rPr lang="en-US" sz="1600" b="0" i="0" u="none" strike="noStrike" kern="1200" baseline="0" dirty="0" smtClean="0">
                <a:solidFill>
                  <a:schemeClr val="tx1"/>
                </a:solidFill>
                <a:latin typeface="Arial" charset="0"/>
                <a:ea typeface="+mn-ea"/>
                <a:cs typeface="+mn-cs"/>
              </a:rPr>
              <a:t>b) Is not correct: This is black-box test technique, defined in glossary V.3.2. </a:t>
            </a:r>
          </a:p>
          <a:p>
            <a:r>
              <a:rPr lang="en-US" sz="1600" b="0" i="0" u="none" strike="noStrike" kern="1200" baseline="0" dirty="0" smtClean="0">
                <a:solidFill>
                  <a:schemeClr val="tx1"/>
                </a:solidFill>
                <a:latin typeface="Arial" charset="0"/>
                <a:ea typeface="+mn-ea"/>
                <a:cs typeface="+mn-cs"/>
              </a:rPr>
              <a:t>c) Is correct: Defined in glossary V.3.2. </a:t>
            </a:r>
          </a:p>
          <a:p>
            <a:r>
              <a:rPr lang="en-US" sz="1600" b="0" i="0" u="none" strike="noStrike" kern="1200" baseline="0" dirty="0" smtClean="0">
                <a:solidFill>
                  <a:schemeClr val="tx1"/>
                </a:solidFill>
                <a:latin typeface="Arial" charset="0"/>
                <a:ea typeface="+mn-ea"/>
                <a:cs typeface="+mn-cs"/>
              </a:rPr>
              <a:t>d) Is not correct: This is exploratory testing, defined in Glossary V.3.2. </a:t>
            </a:r>
          </a:p>
          <a:p>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27 	d 	FL-4.2.3 	K3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If there was no agreement on targets, it is impossible to reach the targets. Since this situation can´t occur, this is not a scenario happening in reality. </a:t>
            </a:r>
          </a:p>
          <a:p>
            <a:r>
              <a:rPr lang="en-US" sz="1600" b="0" i="0" u="none" strike="noStrike" kern="1200" baseline="0" dirty="0" smtClean="0">
                <a:solidFill>
                  <a:schemeClr val="tx1"/>
                </a:solidFill>
                <a:latin typeface="Arial" charset="0"/>
                <a:ea typeface="+mn-ea"/>
                <a:cs typeface="+mn-cs"/>
              </a:rPr>
              <a:t>b) Is not correct: The test case is objectively wrong, since under these conditions no bonus is paid because the agreed target was not reached. </a:t>
            </a:r>
          </a:p>
          <a:p>
            <a:r>
              <a:rPr lang="en-US" sz="1600" b="0" i="0" u="none" strike="noStrike" kern="1200" baseline="0" dirty="0" smtClean="0">
                <a:solidFill>
                  <a:schemeClr val="tx1"/>
                </a:solidFill>
                <a:latin typeface="Arial" charset="0"/>
                <a:ea typeface="+mn-ea"/>
                <a:cs typeface="+mn-cs"/>
              </a:rPr>
              <a:t>c) Is not correct: There was no agreement on targets, it is impossible to reach the targets. Since this situation can´t occur, this is not a scenario happening in reality. </a:t>
            </a:r>
          </a:p>
          <a:p>
            <a:r>
              <a:rPr lang="en-US" sz="1600" b="0" i="0" u="none" strike="noStrike" kern="1200" baseline="0" dirty="0" smtClean="0">
                <a:solidFill>
                  <a:schemeClr val="tx1"/>
                </a:solidFill>
                <a:latin typeface="Arial" charset="0"/>
                <a:ea typeface="+mn-ea"/>
                <a:cs typeface="+mn-cs"/>
              </a:rPr>
              <a:t>d) Is correct: The test case describes the situation that the too short period of employment and the non-fulfilment of the agreed target leads to non-payment of the bonus. This situation can occur in practice, but is missing in the decision table.</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28 	b 	FL-4.2.4 	K3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Proposed test case covers all five possible single valid transitions in the given state diagram (S1-&gt;S2, S2-&gt;S1, S2-&gt;S3, S3-&gt;S2, and S3-&gt;S1). </a:t>
            </a:r>
          </a:p>
          <a:p>
            <a:r>
              <a:rPr lang="en-US" sz="1600" b="0" i="0" u="none" strike="noStrike" kern="1200" baseline="0" dirty="0" smtClean="0">
                <a:solidFill>
                  <a:schemeClr val="tx1"/>
                </a:solidFill>
                <a:latin typeface="Arial" charset="0"/>
                <a:ea typeface="+mn-ea"/>
                <a:cs typeface="+mn-cs"/>
              </a:rPr>
              <a:t>a) Is not correct: Because no invalid transitions are covered. </a:t>
            </a:r>
          </a:p>
          <a:p>
            <a:r>
              <a:rPr lang="en-US" sz="1600" b="0" i="0" u="none" strike="noStrike" kern="1200" baseline="0" dirty="0" smtClean="0">
                <a:solidFill>
                  <a:schemeClr val="tx1"/>
                </a:solidFill>
                <a:latin typeface="Arial" charset="0"/>
                <a:ea typeface="+mn-ea"/>
                <a:cs typeface="+mn-cs"/>
              </a:rPr>
              <a:t>b) Is correct: Because all valid transitions are covered. </a:t>
            </a:r>
          </a:p>
          <a:p>
            <a:r>
              <a:rPr lang="en-US" sz="1600" b="0" i="0" u="none" strike="noStrike" kern="1200" baseline="0" dirty="0" smtClean="0">
                <a:solidFill>
                  <a:schemeClr val="tx1"/>
                </a:solidFill>
                <a:latin typeface="Arial" charset="0"/>
                <a:ea typeface="+mn-ea"/>
                <a:cs typeface="+mn-cs"/>
              </a:rPr>
              <a:t>c) Is not correct: Because all valid transitions are covered. </a:t>
            </a:r>
          </a:p>
          <a:p>
            <a:r>
              <a:rPr lang="en-US" sz="1600" b="0" i="0" u="none" strike="noStrike" kern="1200" baseline="0" dirty="0" smtClean="0">
                <a:solidFill>
                  <a:schemeClr val="tx1"/>
                </a:solidFill>
                <a:latin typeface="Arial" charset="0"/>
                <a:ea typeface="+mn-ea"/>
                <a:cs typeface="+mn-cs"/>
              </a:rPr>
              <a:t>d) Is not correct: Because the test cases do not have pairs of transitions specified.</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29 	c 	FL-4.2.1 	K3 	1</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See correct answer c). </a:t>
            </a:r>
          </a:p>
          <a:p>
            <a:r>
              <a:rPr lang="en-US" sz="1600" b="0" i="0" u="none" strike="noStrike" kern="1200" baseline="0" dirty="0" smtClean="0">
                <a:solidFill>
                  <a:schemeClr val="tx1"/>
                </a:solidFill>
                <a:latin typeface="Arial" charset="0"/>
                <a:ea typeface="+mn-ea"/>
                <a:cs typeface="+mn-cs"/>
              </a:rPr>
              <a:t>b) Is not correct: See correct answer c). </a:t>
            </a:r>
          </a:p>
          <a:p>
            <a:r>
              <a:rPr lang="en-US" sz="1600" b="0" i="0" u="none" strike="noStrike" kern="1200" baseline="0" dirty="0" smtClean="0">
                <a:solidFill>
                  <a:schemeClr val="tx1"/>
                </a:solidFill>
                <a:latin typeface="Arial" charset="0"/>
                <a:ea typeface="+mn-ea"/>
                <a:cs typeface="+mn-cs"/>
              </a:rPr>
              <a:t>c) Is correct: This is a case where the requirement gives an enumeration of discrete values. Each enumeration value is an equivalence class by itself; therefore, each will be tested when using equivalence partitioning test technique. </a:t>
            </a:r>
          </a:p>
          <a:p>
            <a:r>
              <a:rPr lang="en-US" sz="1600" b="0" i="0" u="none" strike="noStrike" kern="1200" baseline="0" dirty="0" smtClean="0">
                <a:solidFill>
                  <a:schemeClr val="tx1"/>
                </a:solidFill>
                <a:latin typeface="Arial" charset="0"/>
                <a:ea typeface="+mn-ea"/>
                <a:cs typeface="+mn-cs"/>
              </a:rPr>
              <a:t>d) Is not correct: See correct answer c).</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19 	b 	Keywords 	K1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Exploratory testing is often carried out when timescales are short, so making in-depth investigations of the background of the test object is unlikely. </a:t>
            </a:r>
          </a:p>
          <a:p>
            <a:r>
              <a:rPr lang="de-DE" sz="1600" b="0" i="0" u="none" strike="noStrike" kern="1200" baseline="0" dirty="0" smtClean="0">
                <a:solidFill>
                  <a:schemeClr val="tx1"/>
                </a:solidFill>
                <a:latin typeface="Arial" charset="0"/>
                <a:ea typeface="+mn-ea"/>
                <a:cs typeface="+mn-cs"/>
              </a:rPr>
              <a:t>b) </a:t>
            </a:r>
            <a:r>
              <a:rPr lang="de-DE" sz="1600" b="0" i="0" u="none" strike="noStrike" kern="1200" baseline="0" dirty="0" err="1" smtClean="0">
                <a:solidFill>
                  <a:schemeClr val="tx1"/>
                </a:solidFill>
                <a:latin typeface="Arial" charset="0"/>
                <a:ea typeface="+mn-ea"/>
                <a:cs typeface="+mn-cs"/>
              </a:rPr>
              <a:t>Correct</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Glossary</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definition</a:t>
            </a:r>
            <a:r>
              <a:rPr lang="de-DE" sz="1600" b="0" i="0" u="none" strike="noStrike" kern="1200" baseline="0" dirty="0" smtClean="0">
                <a:solidFill>
                  <a:schemeClr val="tx1"/>
                </a:solidFill>
                <a:latin typeface="Arial" charset="0"/>
                <a:ea typeface="+mn-ea"/>
                <a:cs typeface="+mn-cs"/>
              </a:rPr>
              <a:t>. </a:t>
            </a:r>
          </a:p>
          <a:p>
            <a:r>
              <a:rPr lang="en-US" sz="1600" b="0" i="0" u="none" strike="noStrike" kern="1200" baseline="0" dirty="0" smtClean="0">
                <a:solidFill>
                  <a:schemeClr val="tx1"/>
                </a:solidFill>
                <a:latin typeface="Arial" charset="0"/>
                <a:ea typeface="+mn-ea"/>
                <a:cs typeface="+mn-cs"/>
              </a:rPr>
              <a:t>c) Is not correct: Based on the Glossary definition of session-based testing, but with test execution replaced by test analysis. </a:t>
            </a:r>
          </a:p>
          <a:p>
            <a:r>
              <a:rPr lang="en-US" sz="1600" b="0" i="0" u="none" strike="noStrike" kern="1200" baseline="0" dirty="0" smtClean="0">
                <a:solidFill>
                  <a:schemeClr val="tx1"/>
                </a:solidFill>
                <a:latin typeface="Arial" charset="0"/>
                <a:ea typeface="+mn-ea"/>
                <a:cs typeface="+mn-cs"/>
              </a:rPr>
              <a:t>d) Is not correct: Glossary definition of experience-based testing.</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20 	a 	FL-4.1.1 	K2</a:t>
            </a:r>
            <a:endParaRPr lang="en-US"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correct pairing of descriptions with the different categories of test techniques, according to the syllabus (4.1.1) is: </a:t>
            </a:r>
          </a:p>
          <a:p>
            <a:r>
              <a:rPr lang="en-US" sz="1600" b="0" i="0" u="none" strike="noStrike" kern="1200" baseline="0" dirty="0" smtClean="0">
                <a:solidFill>
                  <a:schemeClr val="tx1"/>
                </a:solidFill>
                <a:latin typeface="Arial" charset="0"/>
                <a:ea typeface="+mn-ea"/>
                <a:cs typeface="+mn-cs"/>
              </a:rPr>
              <a:t> Black-box test techniques Deviations from the requirements are checked (4) User stories are used as the test basis (5) </a:t>
            </a:r>
          </a:p>
          <a:p>
            <a:r>
              <a:rPr lang="en-US" sz="1600" b="0" i="0" u="none" strike="noStrike" kern="1200" baseline="0" dirty="0" smtClean="0">
                <a:solidFill>
                  <a:schemeClr val="tx1"/>
                </a:solidFill>
                <a:latin typeface="Arial" charset="0"/>
                <a:ea typeface="+mn-ea"/>
                <a:cs typeface="+mn-cs"/>
              </a:rPr>
              <a:t> White-box test techniques Coverage is measured based on a selected structure of the test object (1) The processing within the test object is checked (2) </a:t>
            </a:r>
          </a:p>
          <a:p>
            <a:r>
              <a:rPr lang="en-US" sz="1600" b="0" i="0" u="none" strike="noStrike" kern="1200" baseline="0" dirty="0" smtClean="0">
                <a:solidFill>
                  <a:schemeClr val="tx1"/>
                </a:solidFill>
                <a:latin typeface="Arial" charset="0"/>
                <a:ea typeface="+mn-ea"/>
                <a:cs typeface="+mn-cs"/>
              </a:rPr>
              <a:t> Experience-based test techniques Tests are based on defects’ likelihood and their distribution (3)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A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21 	d 	FL-4.2.1 	K3</a:t>
            </a:r>
            <a:endParaRPr lang="en-US"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following valid equivalence partitions can be identified: </a:t>
            </a:r>
          </a:p>
          <a:p>
            <a:r>
              <a:rPr lang="en-US" sz="1600" b="0" i="0" u="none" strike="noStrike" kern="1200" baseline="0" dirty="0" smtClean="0">
                <a:solidFill>
                  <a:schemeClr val="tx1"/>
                </a:solidFill>
                <a:latin typeface="Arial" charset="0"/>
                <a:ea typeface="+mn-ea"/>
                <a:cs typeface="+mn-cs"/>
              </a:rPr>
              <a:t>1) Up to 1000 - Couch Potato! </a:t>
            </a:r>
          </a:p>
          <a:p>
            <a:r>
              <a:rPr lang="en-US" sz="1600" b="0" i="0" u="none" strike="noStrike" kern="1200" baseline="0" dirty="0" smtClean="0">
                <a:solidFill>
                  <a:schemeClr val="tx1"/>
                </a:solidFill>
                <a:latin typeface="Arial" charset="0"/>
                <a:ea typeface="+mn-ea"/>
                <a:cs typeface="+mn-cs"/>
              </a:rPr>
              <a:t>2) Above 1000, up to 2000 - Lazy Bones! </a:t>
            </a:r>
          </a:p>
          <a:p>
            <a:r>
              <a:rPr lang="en-US" sz="1600" b="0" i="0" u="none" strike="noStrike" kern="1200" baseline="0" dirty="0" smtClean="0">
                <a:solidFill>
                  <a:schemeClr val="tx1"/>
                </a:solidFill>
                <a:latin typeface="Arial" charset="0"/>
                <a:ea typeface="+mn-ea"/>
                <a:cs typeface="+mn-cs"/>
              </a:rPr>
              <a:t>3) Above 2000, up to 4000 - Getting There! </a:t>
            </a:r>
          </a:p>
          <a:p>
            <a:r>
              <a:rPr lang="en-US" sz="1600" b="0" i="0" u="none" strike="noStrike" kern="1200" baseline="0" dirty="0" smtClean="0">
                <a:solidFill>
                  <a:schemeClr val="tx1"/>
                </a:solidFill>
                <a:latin typeface="Arial" charset="0"/>
                <a:ea typeface="+mn-ea"/>
                <a:cs typeface="+mn-cs"/>
              </a:rPr>
              <a:t>4) Above 4000, up to 6000 - Not Bad! </a:t>
            </a:r>
          </a:p>
          <a:p>
            <a:r>
              <a:rPr lang="en-US" sz="1600" b="0" i="0" u="none" strike="noStrike" kern="1200" baseline="0" dirty="0" smtClean="0">
                <a:solidFill>
                  <a:schemeClr val="tx1"/>
                </a:solidFill>
                <a:latin typeface="Arial" charset="0"/>
                <a:ea typeface="+mn-ea"/>
                <a:cs typeface="+mn-cs"/>
              </a:rPr>
              <a:t>5) Above 6000 - Way to Go!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sets of test inputs therefore cover the following partitions:</a:t>
            </a:r>
          </a:p>
          <a:p>
            <a:r>
              <a:rPr lang="en-US" sz="1600" b="0" i="0" u="none" strike="noStrike" kern="1200" baseline="0" dirty="0" smtClean="0">
                <a:solidFill>
                  <a:schemeClr val="tx1"/>
                </a:solidFill>
                <a:latin typeface="Arial" charset="0"/>
                <a:ea typeface="+mn-ea"/>
                <a:cs typeface="+mn-cs"/>
              </a:rPr>
              <a:t>a) 0 (1), 1000 (1), 2000 (2), 3000 (3), 4000 (3) – 3 partitions (out of 5)</a:t>
            </a:r>
          </a:p>
          <a:p>
            <a:r>
              <a:rPr lang="en-US" sz="1600" b="0" i="0" u="none" strike="noStrike" kern="1200" baseline="0" dirty="0" smtClean="0">
                <a:solidFill>
                  <a:schemeClr val="tx1"/>
                </a:solidFill>
                <a:latin typeface="Arial" charset="0"/>
                <a:ea typeface="+mn-ea"/>
                <a:cs typeface="+mn-cs"/>
              </a:rPr>
              <a:t>b) 1000 (1), 2001 (3), 4000 (3), 4001 (4), 6000 (4) – 3 partitions (out of 5) </a:t>
            </a:r>
          </a:p>
          <a:p>
            <a:r>
              <a:rPr lang="en-US" sz="1600" b="0" i="0" u="none" strike="noStrike" kern="1200" baseline="0" dirty="0" smtClean="0">
                <a:solidFill>
                  <a:schemeClr val="tx1"/>
                </a:solidFill>
                <a:latin typeface="Arial" charset="0"/>
                <a:ea typeface="+mn-ea"/>
                <a:cs typeface="+mn-cs"/>
              </a:rPr>
              <a:t>c) 123 (1), 2345 (3), 3456 (3), 4567 (4), 5678 (4) – 3 partitions (out of 5)</a:t>
            </a:r>
          </a:p>
          <a:p>
            <a:r>
              <a:rPr lang="en-US" sz="1600" b="0" i="0" u="none" strike="noStrike" kern="1200" baseline="0" dirty="0" smtClean="0">
                <a:solidFill>
                  <a:schemeClr val="tx1"/>
                </a:solidFill>
                <a:latin typeface="Arial" charset="0"/>
                <a:ea typeface="+mn-ea"/>
                <a:cs typeface="+mn-cs"/>
              </a:rPr>
              <a:t>d) 666 (1), 999 (1), 2222 (3), 5555 (4), 6666 (5) – 4 partitions (out of 5)</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D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22 	b 	FL-4.2.1 	K3</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following valid input equivalence partitions can be identified: </a:t>
            </a:r>
          </a:p>
          <a:p>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Hours</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  1. </a:t>
            </a:r>
            <a:r>
              <a:rPr lang="de-DE" sz="1600" b="0" i="0" u="none" strike="noStrike" kern="1200" baseline="0" dirty="0" err="1" smtClean="0">
                <a:solidFill>
                  <a:schemeClr val="tx1"/>
                </a:solidFill>
                <a:latin typeface="Arial" charset="0"/>
                <a:ea typeface="+mn-ea"/>
                <a:cs typeface="+mn-cs"/>
              </a:rPr>
              <a:t>below</a:t>
            </a:r>
            <a:r>
              <a:rPr lang="de-DE" sz="1600" b="0" i="0" u="none" strike="noStrike" kern="1200" baseline="0" dirty="0" smtClean="0">
                <a:solidFill>
                  <a:schemeClr val="tx1"/>
                </a:solidFill>
                <a:latin typeface="Arial" charset="0"/>
                <a:ea typeface="+mn-ea"/>
                <a:cs typeface="+mn-cs"/>
              </a:rPr>
              <a:t> 3 </a:t>
            </a:r>
            <a:r>
              <a:rPr lang="de-DE" sz="1600" b="0" i="0" u="none" strike="noStrike" kern="1200" baseline="0" dirty="0" err="1" smtClean="0">
                <a:solidFill>
                  <a:schemeClr val="tx1"/>
                </a:solidFill>
                <a:latin typeface="Arial" charset="0"/>
                <a:ea typeface="+mn-ea"/>
                <a:cs typeface="+mn-cs"/>
              </a:rPr>
              <a:t>hours</a:t>
            </a:r>
            <a:r>
              <a:rPr lang="de-DE" sz="1600" b="0" i="0" u="none" strike="noStrike" kern="1200" baseline="0" dirty="0" smtClean="0">
                <a:solidFill>
                  <a:schemeClr val="tx1"/>
                </a:solidFill>
                <a:latin typeface="Arial" charset="0"/>
                <a:ea typeface="+mn-ea"/>
                <a:cs typeface="+mn-cs"/>
              </a:rPr>
              <a:t> </a:t>
            </a:r>
          </a:p>
          <a:p>
            <a:r>
              <a:rPr lang="en-US" sz="1600" b="0" i="0" u="none" strike="noStrike" kern="1200" baseline="0" dirty="0" smtClean="0">
                <a:solidFill>
                  <a:schemeClr val="tx1"/>
                </a:solidFill>
                <a:latin typeface="Arial" charset="0"/>
                <a:ea typeface="+mn-ea"/>
                <a:cs typeface="+mn-cs"/>
              </a:rPr>
              <a:t>  2. 3 to 6 hours </a:t>
            </a:r>
          </a:p>
          <a:p>
            <a:r>
              <a:rPr lang="de-DE" sz="1600" b="0" i="0" u="none" strike="noStrike" kern="1200" baseline="0" dirty="0" smtClean="0">
                <a:solidFill>
                  <a:schemeClr val="tx1"/>
                </a:solidFill>
                <a:latin typeface="Arial" charset="0"/>
                <a:ea typeface="+mn-ea"/>
                <a:cs typeface="+mn-cs"/>
              </a:rPr>
              <a:t>  3. </a:t>
            </a:r>
            <a:r>
              <a:rPr lang="de-DE" sz="1600" b="0" i="0" u="none" strike="noStrike" kern="1200" baseline="0" dirty="0" err="1" smtClean="0">
                <a:solidFill>
                  <a:schemeClr val="tx1"/>
                </a:solidFill>
                <a:latin typeface="Arial" charset="0"/>
                <a:ea typeface="+mn-ea"/>
                <a:cs typeface="+mn-cs"/>
              </a:rPr>
              <a:t>above</a:t>
            </a:r>
            <a:r>
              <a:rPr lang="de-DE" sz="1600" b="0" i="0" u="none" strike="noStrike" kern="1200" baseline="0" dirty="0" smtClean="0">
                <a:solidFill>
                  <a:schemeClr val="tx1"/>
                </a:solidFill>
                <a:latin typeface="Arial" charset="0"/>
                <a:ea typeface="+mn-ea"/>
                <a:cs typeface="+mn-cs"/>
              </a:rPr>
              <a:t> 6 </a:t>
            </a:r>
            <a:r>
              <a:rPr lang="de-DE" sz="1600" b="0" i="0" u="none" strike="noStrike" kern="1200" baseline="0" dirty="0" err="1" smtClean="0">
                <a:solidFill>
                  <a:schemeClr val="tx1"/>
                </a:solidFill>
                <a:latin typeface="Arial" charset="0"/>
                <a:ea typeface="+mn-ea"/>
                <a:cs typeface="+mn-cs"/>
              </a:rPr>
              <a:t>hours</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Intensity</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  4. </a:t>
            </a:r>
            <a:r>
              <a:rPr lang="de-DE" sz="1600" b="0" i="0" u="none" strike="noStrike" kern="1200" baseline="0" dirty="0" err="1" smtClean="0">
                <a:solidFill>
                  <a:schemeClr val="tx1"/>
                </a:solidFill>
                <a:latin typeface="Arial" charset="0"/>
                <a:ea typeface="+mn-ea"/>
                <a:cs typeface="+mn-cs"/>
              </a:rPr>
              <a:t>very</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low</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  5. </a:t>
            </a:r>
            <a:r>
              <a:rPr lang="de-DE" sz="1600" b="0" i="0" u="none" strike="noStrike" kern="1200" baseline="0" dirty="0" err="1" smtClean="0">
                <a:solidFill>
                  <a:schemeClr val="tx1"/>
                </a:solidFill>
                <a:latin typeface="Arial" charset="0"/>
                <a:ea typeface="+mn-ea"/>
                <a:cs typeface="+mn-cs"/>
              </a:rPr>
              <a:t>low</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  6. medium </a:t>
            </a:r>
          </a:p>
          <a:p>
            <a:r>
              <a:rPr lang="de-DE" sz="1600" b="0" i="0" u="none" strike="noStrike" kern="1200" baseline="0" dirty="0" smtClean="0">
                <a:solidFill>
                  <a:schemeClr val="tx1"/>
                </a:solidFill>
                <a:latin typeface="Arial" charset="0"/>
                <a:ea typeface="+mn-ea"/>
                <a:cs typeface="+mn-cs"/>
              </a:rPr>
              <a:t>  7. high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given test cases cover the following valid input equivalence partitions: </a:t>
            </a:r>
          </a:p>
          <a:p>
            <a:r>
              <a:rPr lang="en-US" sz="1600" b="0" i="0" u="none" strike="noStrike" kern="1200" baseline="0" dirty="0" smtClean="0">
                <a:solidFill>
                  <a:schemeClr val="tx1"/>
                </a:solidFill>
                <a:latin typeface="Arial" charset="0"/>
                <a:ea typeface="+mn-ea"/>
                <a:cs typeface="+mn-cs"/>
              </a:rPr>
              <a:t>T1 </a:t>
            </a:r>
            <a:r>
              <a:rPr lang="de-DE" sz="1600" b="0" i="0" u="none" strike="noStrike" kern="1200" baseline="0" dirty="0" smtClean="0">
                <a:solidFill>
                  <a:schemeClr val="tx1"/>
                </a:solidFill>
                <a:latin typeface="Arial" charset="0"/>
                <a:ea typeface="+mn-ea"/>
                <a:cs typeface="+mn-cs"/>
              </a:rPr>
              <a:t> 1.5 (1)  </a:t>
            </a:r>
            <a:r>
              <a:rPr lang="de-DE" sz="1600" b="0" i="0" u="none" strike="noStrike" kern="1200" baseline="0" dirty="0" err="1" smtClean="0">
                <a:solidFill>
                  <a:schemeClr val="tx1"/>
                </a:solidFill>
                <a:latin typeface="Arial" charset="0"/>
                <a:ea typeface="+mn-ea"/>
                <a:cs typeface="+mn-cs"/>
              </a:rPr>
              <a:t>Very</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low</a:t>
            </a:r>
            <a:r>
              <a:rPr lang="de-DE" sz="1600" b="0" i="0" u="none" strike="noStrike" kern="1200" baseline="0" dirty="0" smtClean="0">
                <a:solidFill>
                  <a:schemeClr val="tx1"/>
                </a:solidFill>
                <a:latin typeface="Arial" charset="0"/>
                <a:ea typeface="+mn-ea"/>
                <a:cs typeface="+mn-cs"/>
              </a:rPr>
              <a:t> (4)</a:t>
            </a:r>
          </a:p>
          <a:p>
            <a:r>
              <a:rPr lang="de-DE" sz="1600" b="0" i="0" u="none" strike="noStrike" kern="1200" baseline="0" dirty="0" smtClean="0">
                <a:solidFill>
                  <a:schemeClr val="tx1"/>
                </a:solidFill>
                <a:latin typeface="Arial" charset="0"/>
                <a:ea typeface="+mn-ea"/>
                <a:cs typeface="+mn-cs"/>
              </a:rPr>
              <a:t>T2  7.0 (3)  Medium (6)</a:t>
            </a:r>
          </a:p>
          <a:p>
            <a:r>
              <a:rPr lang="de-DE" sz="1600" b="0" i="0" u="none" strike="noStrike" kern="1200" baseline="0" dirty="0" smtClean="0">
                <a:solidFill>
                  <a:schemeClr val="tx1"/>
                </a:solidFill>
                <a:latin typeface="Arial" charset="0"/>
                <a:ea typeface="+mn-ea"/>
                <a:cs typeface="+mn-cs"/>
              </a:rPr>
              <a:t>T3  0.5 (1)  </a:t>
            </a:r>
            <a:r>
              <a:rPr lang="de-DE" sz="1600" b="0" i="0" u="none" strike="noStrike" kern="1200" baseline="0" dirty="0" err="1" smtClean="0">
                <a:solidFill>
                  <a:schemeClr val="tx1"/>
                </a:solidFill>
                <a:latin typeface="Arial" charset="0"/>
                <a:ea typeface="+mn-ea"/>
                <a:cs typeface="+mn-cs"/>
              </a:rPr>
              <a:t>Very</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low</a:t>
            </a:r>
            <a:r>
              <a:rPr lang="de-DE" sz="1600" b="0" i="0" u="none" strike="noStrike" kern="1200" baseline="0" dirty="0" smtClean="0">
                <a:solidFill>
                  <a:schemeClr val="tx1"/>
                </a:solidFill>
                <a:latin typeface="Arial" charset="0"/>
                <a:ea typeface="+mn-ea"/>
                <a:cs typeface="+mn-cs"/>
              </a:rPr>
              <a:t> (4)</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the missing valid input equivalence partitions are: (2), (5) and (7). These can be covered by two test cases, as (2) can be combined with either (5) or (7). </a:t>
            </a:r>
          </a:p>
          <a:p>
            <a:r>
              <a:rPr lang="en-US" sz="1600" b="0" i="0" u="none" strike="noStrike" kern="1200" baseline="0" dirty="0" smtClean="0">
                <a:solidFill>
                  <a:schemeClr val="tx1"/>
                </a:solidFill>
                <a:latin typeface="Arial" charset="0"/>
                <a:ea typeface="+mn-ea"/>
                <a:cs typeface="+mn-cs"/>
              </a:rPr>
              <a:t>Thus, option B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23 	c 	FL-4.2.2 	K3</a:t>
            </a:r>
            <a:endParaRPr lang="en-US"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input equivalence partitions, with two-point boundary values, can be represented as the number of boundary values covered by the test inputs is therefore:</a:t>
            </a:r>
          </a:p>
          <a:p>
            <a:r>
              <a:rPr lang="en-US" sz="1600" b="0" i="0" u="none" strike="noStrike" kern="1200" baseline="0" dirty="0" smtClean="0">
                <a:solidFill>
                  <a:schemeClr val="tx1"/>
                </a:solidFill>
                <a:latin typeface="Arial" charset="0"/>
                <a:ea typeface="+mn-ea"/>
                <a:cs typeface="+mn-cs"/>
              </a:rPr>
              <a:t>a) </a:t>
            </a:r>
            <a:r>
              <a:rPr lang="de-DE" sz="1600" b="0" i="0" u="none" strike="noStrike" kern="1200" baseline="0" dirty="0" smtClean="0">
                <a:solidFill>
                  <a:schemeClr val="tx1"/>
                </a:solidFill>
                <a:latin typeface="Arial" charset="0"/>
                <a:ea typeface="+mn-ea"/>
                <a:cs typeface="+mn-cs"/>
              </a:rPr>
              <a:t> 0°C  11°C  20°C   22°C   23°C	→ </a:t>
            </a:r>
            <a:r>
              <a:rPr lang="en-US" sz="1600" b="0" i="0" u="none" strike="noStrike" kern="1200" baseline="0" dirty="0" smtClean="0">
                <a:solidFill>
                  <a:schemeClr val="tx1"/>
                </a:solidFill>
                <a:latin typeface="Arial" charset="0"/>
                <a:ea typeface="+mn-ea"/>
                <a:cs typeface="+mn-cs"/>
              </a:rPr>
              <a:t>4 (11, 20, 22 and 23)</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b)  9°C  15°C  19°C  23°C  100°C 	→ </a:t>
            </a:r>
            <a:r>
              <a:rPr lang="en-US" sz="1600" b="0" i="0" u="none" strike="noStrike" kern="1200" baseline="0" dirty="0" smtClean="0">
                <a:solidFill>
                  <a:schemeClr val="tx1"/>
                </a:solidFill>
                <a:latin typeface="Arial" charset="0"/>
                <a:ea typeface="+mn-ea"/>
                <a:cs typeface="+mn-cs"/>
              </a:rPr>
              <a:t>3 (15, 19 and 23)</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c)  10°C  16°C  19°C  22°C  23°C	→ </a:t>
            </a:r>
            <a:r>
              <a:rPr lang="en-US" sz="1600" b="0" i="0" u="none" strike="noStrike" kern="1200" baseline="0" dirty="0" smtClean="0">
                <a:solidFill>
                  <a:schemeClr val="tx1"/>
                </a:solidFill>
                <a:latin typeface="Arial" charset="0"/>
                <a:ea typeface="+mn-ea"/>
                <a:cs typeface="+mn-cs"/>
              </a:rPr>
              <a:t>5 (10, 16, 19, 22 and 23)</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d) 14°C  15°C  18°C  19°C  21°C  22°C	→ </a:t>
            </a:r>
            <a:r>
              <a:rPr lang="en-US" sz="1600" b="0" i="0" u="none" strike="noStrike" kern="1200" baseline="0" dirty="0" smtClean="0">
                <a:solidFill>
                  <a:schemeClr val="tx1"/>
                </a:solidFill>
                <a:latin typeface="Arial" charset="0"/>
                <a:ea typeface="+mn-ea"/>
                <a:cs typeface="+mn-cs"/>
              </a:rPr>
              <a:t>3 (15, 19 and 22)</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600" b="0" i="0" u="none" strike="noStrike" kern="1200" baseline="0" dirty="0" smtClean="0">
                <a:solidFill>
                  <a:schemeClr val="tx1"/>
                </a:solidFill>
                <a:latin typeface="Arial" charset="0"/>
                <a:ea typeface="+mn-ea"/>
                <a:cs typeface="+mn-cs"/>
              </a:rPr>
              <a:t>Thus, option C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24 	c 	FL-4.2.3 	K3</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complete decision table is shown below:</a:t>
            </a:r>
          </a:p>
          <a:p>
            <a:endParaRPr lang="en-US" sz="1600" b="1" i="0" u="none" strike="noStrike" kern="1200" baseline="0" dirty="0" smtClean="0">
              <a:solidFill>
                <a:schemeClr val="tx1"/>
              </a:solidFill>
              <a:latin typeface="Arial" charset="0"/>
              <a:ea typeface="+mn-ea"/>
              <a:cs typeface="+mn-cs"/>
            </a:endParaRPr>
          </a:p>
          <a:p>
            <a:r>
              <a:rPr lang="en-US" sz="1600" b="1" i="0" u="none" strike="noStrike" kern="1200" baseline="0" dirty="0" smtClean="0">
                <a:solidFill>
                  <a:schemeClr val="tx1"/>
                </a:solidFill>
                <a:latin typeface="Arial" charset="0"/>
                <a:ea typeface="+mn-ea"/>
                <a:cs typeface="+mn-cs"/>
              </a:rPr>
              <a:t>Rules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R1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R2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R3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R4</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Inputs 	Speed &gt; 50	T    </a:t>
            </a:r>
            <a:r>
              <a:rPr lang="de-DE" sz="1600" b="0" i="0" u="none" strike="noStrike" kern="1200" baseline="0" dirty="0" err="1" smtClean="0">
                <a:solidFill>
                  <a:schemeClr val="tx1"/>
                </a:solidFill>
                <a:latin typeface="Arial" charset="0"/>
                <a:ea typeface="+mn-ea"/>
                <a:cs typeface="+mn-cs"/>
              </a:rPr>
              <a:t>T</a:t>
            </a:r>
            <a:r>
              <a:rPr lang="de-DE" sz="1600" b="0" i="0" u="none" strike="noStrike" kern="1200" baseline="0" dirty="0" smtClean="0">
                <a:solidFill>
                  <a:schemeClr val="tx1"/>
                </a:solidFill>
                <a:latin typeface="Arial" charset="0"/>
                <a:ea typeface="+mn-ea"/>
                <a:cs typeface="+mn-cs"/>
              </a:rPr>
              <a:t>     F    </a:t>
            </a:r>
            <a:r>
              <a:rPr lang="de-DE" sz="1600" b="0" i="0" u="none" strike="noStrike" kern="1200" baseline="0" dirty="0" err="1" smtClean="0">
                <a:solidFill>
                  <a:schemeClr val="tx1"/>
                </a:solidFill>
                <a:latin typeface="Arial" charset="0"/>
                <a:ea typeface="+mn-ea"/>
                <a:cs typeface="+mn-cs"/>
              </a:rPr>
              <a:t>F</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	School Zone	T    F     T    F</a:t>
            </a:r>
          </a:p>
          <a:p>
            <a:r>
              <a:rPr lang="de-DE" sz="1600" b="0" i="0" u="none" strike="noStrike" kern="1200" baseline="0" dirty="0" smtClean="0">
                <a:solidFill>
                  <a:schemeClr val="tx1"/>
                </a:solidFill>
                <a:latin typeface="Arial" charset="0"/>
                <a:ea typeface="+mn-ea"/>
                <a:cs typeface="+mn-cs"/>
              </a:rPr>
              <a:t>Outputs	$250 Fine	F    T     F    </a:t>
            </a:r>
            <a:r>
              <a:rPr lang="de-DE" sz="1600" b="0" i="0" u="none" strike="noStrike" kern="1200" baseline="0" dirty="0" err="1" smtClean="0">
                <a:solidFill>
                  <a:schemeClr val="tx1"/>
                </a:solidFill>
                <a:latin typeface="Arial" charset="0"/>
                <a:ea typeface="+mn-ea"/>
                <a:cs typeface="+mn-cs"/>
              </a:rPr>
              <a:t>F</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Jail</a:t>
            </a:r>
            <a:r>
              <a:rPr lang="de-DE" sz="1600" b="0" i="0" u="none" strike="noStrike" kern="1200" baseline="0" dirty="0" smtClean="0">
                <a:solidFill>
                  <a:schemeClr val="tx1"/>
                </a:solidFill>
                <a:latin typeface="Arial" charset="0"/>
                <a:ea typeface="+mn-ea"/>
                <a:cs typeface="+mn-cs"/>
              </a:rPr>
              <a:t>	T    F     </a:t>
            </a:r>
            <a:r>
              <a:rPr lang="de-DE" sz="1600" b="0" i="0" u="none" strike="noStrike" kern="1200" baseline="0" dirty="0" err="1" smtClean="0">
                <a:solidFill>
                  <a:schemeClr val="tx1"/>
                </a:solidFill>
                <a:latin typeface="Arial" charset="0"/>
                <a:ea typeface="+mn-ea"/>
                <a:cs typeface="+mn-cs"/>
              </a:rPr>
              <a:t>F</a:t>
            </a:r>
            <a:r>
              <a:rPr lang="de-DE" sz="1600" b="0" i="0" u="none" strike="noStrike" kern="1200" baseline="0" dirty="0" smtClean="0">
                <a:solidFill>
                  <a:schemeClr val="tx1"/>
                </a:solidFill>
                <a:latin typeface="Arial" charset="0"/>
                <a:ea typeface="+mn-ea"/>
                <a:cs typeface="+mn-cs"/>
              </a:rPr>
              <a:t>    F </a:t>
            </a:r>
          </a:p>
          <a:p>
            <a:r>
              <a:rPr lang="de-DE" sz="1600" b="0" i="0" u="none" strike="noStrike" kern="1200" baseline="0" dirty="0" smtClean="0">
                <a:solidFill>
                  <a:schemeClr val="tx1"/>
                </a:solidFill>
                <a:latin typeface="Arial" charset="0"/>
                <a:ea typeface="+mn-ea"/>
                <a:cs typeface="+mn-cs"/>
              </a:rPr>
              <a:t>  </a:t>
            </a:r>
          </a:p>
          <a:p>
            <a:r>
              <a:rPr lang="en-US" sz="1600" b="0" i="0" u="none" strike="noStrike" kern="1200" baseline="0" dirty="0" smtClean="0">
                <a:solidFill>
                  <a:schemeClr val="tx1"/>
                </a:solidFill>
                <a:latin typeface="Arial" charset="0"/>
                <a:ea typeface="+mn-ea"/>
                <a:cs typeface="+mn-cs"/>
              </a:rPr>
              <a:t>To achieve full coverage, test cases covering rules 2 and 3 are needed. DT4 satisfies the constraints of rule 2, while DT2 satisfies the constraints of rule 3. </a:t>
            </a:r>
          </a:p>
          <a:p>
            <a:r>
              <a:rPr lang="en-US" sz="1600" b="0" i="0" u="none" strike="noStrike" kern="1200" baseline="0" dirty="0" smtClean="0">
                <a:solidFill>
                  <a:schemeClr val="tx1"/>
                </a:solidFill>
                <a:latin typeface="Arial" charset="0"/>
                <a:ea typeface="+mn-ea"/>
                <a:cs typeface="+mn-cs"/>
              </a:rPr>
              <a:t>Thus, option C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24 	c 	FL-4.2.3 	K3</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complete decision table is shown below:</a:t>
            </a:r>
          </a:p>
          <a:p>
            <a:endParaRPr lang="en-US" sz="1600" b="1" i="0" u="none" strike="noStrike" kern="1200" baseline="0" dirty="0" smtClean="0">
              <a:solidFill>
                <a:schemeClr val="tx1"/>
              </a:solidFill>
              <a:latin typeface="Arial" charset="0"/>
              <a:ea typeface="+mn-ea"/>
              <a:cs typeface="+mn-cs"/>
            </a:endParaRPr>
          </a:p>
          <a:p>
            <a:r>
              <a:rPr lang="en-US" sz="1600" b="1" i="0" u="none" strike="noStrike" kern="1200" baseline="0" dirty="0" smtClean="0">
                <a:solidFill>
                  <a:schemeClr val="tx1"/>
                </a:solidFill>
                <a:latin typeface="Arial" charset="0"/>
                <a:ea typeface="+mn-ea"/>
                <a:cs typeface="+mn-cs"/>
              </a:rPr>
              <a:t>Rules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R1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R2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R3 </a:t>
            </a:r>
            <a:r>
              <a:rPr lang="de-DE" sz="1600" b="0" i="0" u="none" strike="noStrike" kern="1200" baseline="0" dirty="0" smtClean="0">
                <a:solidFill>
                  <a:schemeClr val="tx1"/>
                </a:solidFill>
                <a:latin typeface="Arial" charset="0"/>
                <a:ea typeface="+mn-ea"/>
                <a:cs typeface="+mn-cs"/>
              </a:rPr>
              <a:t> </a:t>
            </a:r>
            <a:r>
              <a:rPr lang="de-DE" sz="1600" b="1" i="0" u="none" strike="noStrike" kern="1200" baseline="0" dirty="0" smtClean="0">
                <a:solidFill>
                  <a:schemeClr val="tx1"/>
                </a:solidFill>
                <a:latin typeface="Arial" charset="0"/>
                <a:ea typeface="+mn-ea"/>
                <a:cs typeface="+mn-cs"/>
              </a:rPr>
              <a:t>R4</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Inputs 	Speed &gt; 50	T    </a:t>
            </a:r>
            <a:r>
              <a:rPr lang="de-DE" sz="1600" b="0" i="0" u="none" strike="noStrike" kern="1200" baseline="0" dirty="0" err="1" smtClean="0">
                <a:solidFill>
                  <a:schemeClr val="tx1"/>
                </a:solidFill>
                <a:latin typeface="Arial" charset="0"/>
                <a:ea typeface="+mn-ea"/>
                <a:cs typeface="+mn-cs"/>
              </a:rPr>
              <a:t>T</a:t>
            </a:r>
            <a:r>
              <a:rPr lang="de-DE" sz="1600" b="0" i="0" u="none" strike="noStrike" kern="1200" baseline="0" dirty="0" smtClean="0">
                <a:solidFill>
                  <a:schemeClr val="tx1"/>
                </a:solidFill>
                <a:latin typeface="Arial" charset="0"/>
                <a:ea typeface="+mn-ea"/>
                <a:cs typeface="+mn-cs"/>
              </a:rPr>
              <a:t>     F    </a:t>
            </a:r>
            <a:r>
              <a:rPr lang="de-DE" sz="1600" b="0" i="0" u="none" strike="noStrike" kern="1200" baseline="0" dirty="0" err="1" smtClean="0">
                <a:solidFill>
                  <a:schemeClr val="tx1"/>
                </a:solidFill>
                <a:latin typeface="Arial" charset="0"/>
                <a:ea typeface="+mn-ea"/>
                <a:cs typeface="+mn-cs"/>
              </a:rPr>
              <a:t>F</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	School Zone	T    F     T    F</a:t>
            </a:r>
          </a:p>
          <a:p>
            <a:r>
              <a:rPr lang="de-DE" sz="1600" b="0" i="0" u="none" strike="noStrike" kern="1200" baseline="0" dirty="0" smtClean="0">
                <a:solidFill>
                  <a:schemeClr val="tx1"/>
                </a:solidFill>
                <a:latin typeface="Arial" charset="0"/>
                <a:ea typeface="+mn-ea"/>
                <a:cs typeface="+mn-cs"/>
              </a:rPr>
              <a:t>Outputs	$250 Fine	F    T     F    </a:t>
            </a:r>
            <a:r>
              <a:rPr lang="de-DE" sz="1600" b="0" i="0" u="none" strike="noStrike" kern="1200" baseline="0" dirty="0" err="1" smtClean="0">
                <a:solidFill>
                  <a:schemeClr val="tx1"/>
                </a:solidFill>
                <a:latin typeface="Arial" charset="0"/>
                <a:ea typeface="+mn-ea"/>
                <a:cs typeface="+mn-cs"/>
              </a:rPr>
              <a:t>F</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Jail</a:t>
            </a:r>
            <a:r>
              <a:rPr lang="de-DE" sz="1600" b="0" i="0" u="none" strike="noStrike" kern="1200" baseline="0" dirty="0" smtClean="0">
                <a:solidFill>
                  <a:schemeClr val="tx1"/>
                </a:solidFill>
                <a:latin typeface="Arial" charset="0"/>
                <a:ea typeface="+mn-ea"/>
                <a:cs typeface="+mn-cs"/>
              </a:rPr>
              <a:t>	T    F     </a:t>
            </a:r>
            <a:r>
              <a:rPr lang="de-DE" sz="1600" b="0" i="0" u="none" strike="noStrike" kern="1200" baseline="0" dirty="0" err="1" smtClean="0">
                <a:solidFill>
                  <a:schemeClr val="tx1"/>
                </a:solidFill>
                <a:latin typeface="Arial" charset="0"/>
                <a:ea typeface="+mn-ea"/>
                <a:cs typeface="+mn-cs"/>
              </a:rPr>
              <a:t>F</a:t>
            </a:r>
            <a:r>
              <a:rPr lang="de-DE" sz="1600" b="0" i="0" u="none" strike="noStrike" kern="1200" baseline="0" dirty="0" smtClean="0">
                <a:solidFill>
                  <a:schemeClr val="tx1"/>
                </a:solidFill>
                <a:latin typeface="Arial" charset="0"/>
                <a:ea typeface="+mn-ea"/>
                <a:cs typeface="+mn-cs"/>
              </a:rPr>
              <a:t>    F </a:t>
            </a:r>
          </a:p>
          <a:p>
            <a:r>
              <a:rPr lang="de-DE" sz="1600" b="0" i="0" u="none" strike="noStrike" kern="1200" baseline="0" dirty="0" smtClean="0">
                <a:solidFill>
                  <a:schemeClr val="tx1"/>
                </a:solidFill>
                <a:latin typeface="Arial" charset="0"/>
                <a:ea typeface="+mn-ea"/>
                <a:cs typeface="+mn-cs"/>
              </a:rPr>
              <a:t>  </a:t>
            </a:r>
          </a:p>
          <a:p>
            <a:r>
              <a:rPr lang="en-US" sz="1600" b="0" i="0" u="none" strike="noStrike" kern="1200" baseline="0" dirty="0" smtClean="0">
                <a:solidFill>
                  <a:schemeClr val="tx1"/>
                </a:solidFill>
                <a:latin typeface="Arial" charset="0"/>
                <a:ea typeface="+mn-ea"/>
                <a:cs typeface="+mn-cs"/>
              </a:rPr>
              <a:t>To achieve full coverage, test cases covering rules 2 and 3 are needed. </a:t>
            </a:r>
          </a:p>
          <a:p>
            <a:r>
              <a:rPr lang="en-US" sz="1600" b="0" i="0" u="none" strike="noStrike" kern="1200" baseline="0" dirty="0" smtClean="0">
                <a:solidFill>
                  <a:schemeClr val="tx1"/>
                </a:solidFill>
                <a:latin typeface="Arial" charset="0"/>
                <a:ea typeface="+mn-ea"/>
                <a:cs typeface="+mn-cs"/>
              </a:rPr>
              <a:t>DT4 satisfies the constraints of rule 2, while </a:t>
            </a:r>
          </a:p>
          <a:p>
            <a:r>
              <a:rPr lang="en-US" sz="1600" b="0" i="0" u="none" strike="noStrike" kern="1200" baseline="0" dirty="0" smtClean="0">
                <a:solidFill>
                  <a:schemeClr val="tx1"/>
                </a:solidFill>
                <a:latin typeface="Arial" charset="0"/>
                <a:ea typeface="+mn-ea"/>
                <a:cs typeface="+mn-cs"/>
              </a:rPr>
              <a:t>DT2 satisfies the constraints of rule 3. </a:t>
            </a:r>
          </a:p>
          <a:p>
            <a:endParaRPr lang="en-US" sz="1600" b="0" i="0" u="none" strike="noStrike" kern="1200" baseline="0" smtClean="0">
              <a:solidFill>
                <a:schemeClr val="tx1"/>
              </a:solidFill>
              <a:latin typeface="Arial" charset="0"/>
              <a:ea typeface="+mn-ea"/>
              <a:cs typeface="+mn-cs"/>
            </a:endParaRPr>
          </a:p>
          <a:p>
            <a:r>
              <a:rPr lang="en-US" sz="1600" b="0" i="0" u="none" strike="noStrike" kern="1200" baseline="0" smtClean="0">
                <a:solidFill>
                  <a:schemeClr val="tx1"/>
                </a:solidFill>
                <a:latin typeface="Arial" charset="0"/>
                <a:ea typeface="+mn-ea"/>
                <a:cs typeface="+mn-cs"/>
              </a:rPr>
              <a:t>Thus</a:t>
            </a:r>
            <a:r>
              <a:rPr lang="en-US" sz="1600" b="0" i="0" u="none" strike="noStrike" kern="1200" baseline="0" dirty="0" smtClean="0">
                <a:solidFill>
                  <a:schemeClr val="tx1"/>
                </a:solidFill>
                <a:latin typeface="Arial" charset="0"/>
                <a:ea typeface="+mn-ea"/>
                <a:cs typeface="+mn-cs"/>
              </a:rPr>
              <a:t>, option C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20 	d 	FL-4.1.1 	K2 	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This is a white-box test technique (syllabus chapter 2.2.2 and 4.1.2). </a:t>
            </a:r>
          </a:p>
          <a:p>
            <a:r>
              <a:rPr lang="en-US" sz="1600" b="0" i="0" u="none" strike="noStrike" kern="1200" baseline="0" dirty="0" smtClean="0">
                <a:solidFill>
                  <a:schemeClr val="tx1"/>
                </a:solidFill>
                <a:latin typeface="Arial" charset="0"/>
                <a:ea typeface="+mn-ea"/>
                <a:cs typeface="+mn-cs"/>
              </a:rPr>
              <a:t>b) Is not correct: This is a white-box test technique (syllabus chapter 4.1.2). </a:t>
            </a:r>
          </a:p>
          <a:p>
            <a:r>
              <a:rPr lang="en-US" sz="1600" b="0" i="0" u="none" strike="noStrike" kern="1200" baseline="0" dirty="0" smtClean="0">
                <a:solidFill>
                  <a:schemeClr val="tx1"/>
                </a:solidFill>
                <a:latin typeface="Arial" charset="0"/>
                <a:ea typeface="+mn-ea"/>
                <a:cs typeface="+mn-cs"/>
              </a:rPr>
              <a:t>c) Is not correct: This is an experience-based test technique (syllabus chapter 4.4). </a:t>
            </a:r>
          </a:p>
          <a:p>
            <a:r>
              <a:rPr lang="en-US" sz="1600" b="0" i="0" u="none" strike="noStrike" kern="1200" baseline="0" dirty="0" smtClean="0">
                <a:solidFill>
                  <a:schemeClr val="tx1"/>
                </a:solidFill>
                <a:latin typeface="Arial" charset="0"/>
                <a:ea typeface="+mn-ea"/>
                <a:cs typeface="+mn-cs"/>
              </a:rPr>
              <a:t>d) Is correct: Syllabus 4.1.2: Black-box test techniques are based on an analysis of the appropriate test basis (e.g. formal requirements documents, specifications, use cases, user stories).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25 	d 	FL-4.2.4 	K3</a:t>
            </a:r>
          </a:p>
          <a:p>
            <a:endParaRPr lang="en-US" sz="1600" b="0" i="0" u="none" strike="noStrike" kern="1200" baseline="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600" b="0" i="0" u="none" strike="noStrike" kern="1200" baseline="0" dirty="0" smtClean="0">
                <a:solidFill>
                  <a:schemeClr val="tx1"/>
                </a:solidFill>
                <a:latin typeface="Arial" charset="0"/>
                <a:ea typeface="+mn-ea"/>
                <a:cs typeface="+mn-cs"/>
              </a:rPr>
              <a:t>Given the annotated state model below:</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600" b="0" i="0" u="none" strike="noStrike" kern="1200" baseline="0" dirty="0" smtClean="0">
                <a:solidFill>
                  <a:schemeClr val="tx1"/>
                </a:solidFill>
                <a:latin typeface="Arial" charset="0"/>
                <a:ea typeface="+mn-ea"/>
                <a:cs typeface="+mn-cs"/>
              </a:rPr>
              <a:t>	</a:t>
            </a:r>
          </a:p>
          <a:p>
            <a:r>
              <a:rPr lang="en-US" sz="1600" b="0" i="0" u="none" strike="noStrike" kern="1200" baseline="0" dirty="0" smtClean="0">
                <a:solidFill>
                  <a:schemeClr val="tx1"/>
                </a:solidFill>
                <a:latin typeface="Arial" charset="0"/>
                <a:ea typeface="+mn-ea"/>
                <a:cs typeface="+mn-cs"/>
              </a:rPr>
              <a:t>The options achieve the following transition coverage: </a:t>
            </a:r>
          </a:p>
          <a:p>
            <a:r>
              <a:rPr lang="en-US" sz="1600" b="0" i="0" u="none" strike="noStrike" kern="1200" baseline="0" dirty="0" smtClean="0">
                <a:solidFill>
                  <a:schemeClr val="tx1"/>
                </a:solidFill>
                <a:latin typeface="Arial" charset="0"/>
                <a:ea typeface="+mn-ea"/>
                <a:cs typeface="+mn-cs"/>
              </a:rPr>
              <a:t>a) OFF (2) WAIT (1) OFF (2) WAIT (3) TRICKLE (5) CHARGE (9) HIGH (10) CHARGE (7) LOW = 7 transitions (out of 10) </a:t>
            </a:r>
          </a:p>
          <a:p>
            <a:r>
              <a:rPr lang="en-US" sz="1600" b="0" i="0" u="none" strike="noStrike" kern="1200" baseline="0" dirty="0" smtClean="0">
                <a:solidFill>
                  <a:schemeClr val="tx1"/>
                </a:solidFill>
                <a:latin typeface="Arial" charset="0"/>
                <a:ea typeface="+mn-ea"/>
                <a:cs typeface="+mn-cs"/>
              </a:rPr>
              <a:t>b) WAIT (3) TRICKLE (4) WAIT (1) OFF (2) WAIT (3) TRICKLE (5) CHARGE (7) LOW (8) CHARGE = 7 transitions (out of 10) </a:t>
            </a:r>
          </a:p>
          <a:p>
            <a:r>
              <a:rPr lang="en-US" sz="1600" b="0" i="0" u="none" strike="noStrike" kern="1200" baseline="0" dirty="0" smtClean="0">
                <a:solidFill>
                  <a:schemeClr val="tx1"/>
                </a:solidFill>
                <a:latin typeface="Arial" charset="0"/>
                <a:ea typeface="+mn-ea"/>
                <a:cs typeface="+mn-cs"/>
              </a:rPr>
              <a:t>c) HIGH (10) CHARGE (7) LOW (8) CHARGE (6) TRICKLE (4) WAIT (3) TRICKLE (4) WAIT (3) TRICKLE (5) = 7 transitions (out of 10) </a:t>
            </a:r>
          </a:p>
          <a:p>
            <a:r>
              <a:rPr lang="en-US" sz="1600" b="0" i="0" u="none" strike="noStrike" kern="1200" baseline="0" dirty="0" smtClean="0">
                <a:solidFill>
                  <a:schemeClr val="tx1"/>
                </a:solidFill>
                <a:latin typeface="Arial" charset="0"/>
                <a:ea typeface="+mn-ea"/>
                <a:cs typeface="+mn-cs"/>
              </a:rPr>
              <a:t>d) WAIT (3) TRICKLE (5) CHARGE (9) HIGH (10) CHARGE (6) TRICKLE (4) WAIT (1) OFF (2) WAIT = 8 transitions (out of 10)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D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26 	a 	FL-4.2.5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The syllabus (4.2.5) explains that each use case specifies some behavior that a subject can perform in collaboration with one or more actors. It also (later) explains that tests are designed to exercise the defined behaviors (basic, exceptional and errors). </a:t>
            </a:r>
          </a:p>
          <a:p>
            <a:r>
              <a:rPr lang="en-US" sz="1600" b="0" i="0" u="none" strike="noStrike" kern="1200" baseline="0" dirty="0" smtClean="0">
                <a:solidFill>
                  <a:schemeClr val="tx1"/>
                </a:solidFill>
                <a:latin typeface="Arial" charset="0"/>
                <a:ea typeface="+mn-ea"/>
                <a:cs typeface="+mn-cs"/>
              </a:rPr>
              <a:t>b) Is not correct: Use cases normally specify requirements, and so do not ‘include’ the components that will implement them. </a:t>
            </a:r>
          </a:p>
          <a:p>
            <a:r>
              <a:rPr lang="en-US" sz="1600" b="0" i="0" u="none" strike="noStrike" kern="1200" baseline="0" dirty="0" smtClean="0">
                <a:solidFill>
                  <a:schemeClr val="tx1"/>
                </a:solidFill>
                <a:latin typeface="Arial" charset="0"/>
                <a:ea typeface="+mn-ea"/>
                <a:cs typeface="+mn-cs"/>
              </a:rPr>
              <a:t>c) Is not correct: Tests based on use cases do exercise interactions between the actor and the system, but they are focused on the functionality and do not consider the ease of use of user interfaces. </a:t>
            </a:r>
          </a:p>
          <a:p>
            <a:r>
              <a:rPr lang="en-US" sz="1600" b="0" i="0" u="none" strike="noStrike" kern="1200" baseline="0" dirty="0" smtClean="0">
                <a:solidFill>
                  <a:schemeClr val="tx1"/>
                </a:solidFill>
                <a:latin typeface="Arial" charset="0"/>
                <a:ea typeface="+mn-ea"/>
                <a:cs typeface="+mn-cs"/>
              </a:rPr>
              <a:t>d) Is not correct: Tests do cover the use case paths through the use case, but there is no concept of decision coverage of these paths, and certainly not of business process flows. </a:t>
            </a:r>
          </a:p>
          <a:p>
            <a:r>
              <a:rPr lang="de-DE" sz="1600" b="0" i="0" u="none" strike="noStrike" kern="1200" baseline="0" dirty="0" smtClean="0">
                <a:solidFill>
                  <a:schemeClr val="tx1"/>
                </a:solidFill>
                <a:latin typeface="Arial" charset="0"/>
                <a:ea typeface="+mn-ea"/>
                <a:cs typeface="+mn-cs"/>
              </a:rPr>
              <a:t>	</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27 	b 	FL-4.3.1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Statement coverage is a measure of the proportion of executable statements exercised. The number of executable statements is often close to the number of lines of code minus the comments, but this option only talks about the number of lines of code exercised and not the proportion exercised. </a:t>
            </a:r>
          </a:p>
          <a:p>
            <a:r>
              <a:rPr lang="en-US" sz="1600" b="0" i="0" u="none" strike="noStrike" kern="1200" baseline="0" dirty="0" smtClean="0">
                <a:solidFill>
                  <a:schemeClr val="tx1"/>
                </a:solidFill>
                <a:latin typeface="Arial" charset="0"/>
                <a:ea typeface="+mn-ea"/>
                <a:cs typeface="+mn-cs"/>
              </a:rPr>
              <a:t>b) Correct: Statement coverage is a measure of the proportion of executable statements exercised (normally presented as a percentage), per syllabus (4.3.1). </a:t>
            </a:r>
          </a:p>
          <a:p>
            <a:r>
              <a:rPr lang="en-US" sz="1600" b="0" i="0" u="none" strike="noStrike" kern="1200" baseline="0" dirty="0" smtClean="0">
                <a:solidFill>
                  <a:schemeClr val="tx1"/>
                </a:solidFill>
                <a:latin typeface="Arial" charset="0"/>
                <a:ea typeface="+mn-ea"/>
                <a:cs typeface="+mn-cs"/>
              </a:rPr>
              <a:t>c) Is not correct: Statement coverage is a measure of the percentage of executable statements exercised, however many of the lines of source code are not executable (e.g. comments). </a:t>
            </a:r>
          </a:p>
          <a:p>
            <a:r>
              <a:rPr lang="en-US" sz="1600" b="0" i="0" u="none" strike="noStrike" kern="1200" baseline="0" dirty="0" smtClean="0">
                <a:solidFill>
                  <a:schemeClr val="tx1"/>
                </a:solidFill>
                <a:latin typeface="Arial" charset="0"/>
                <a:ea typeface="+mn-ea"/>
                <a:cs typeface="+mn-cs"/>
              </a:rPr>
              <a:t>d) Is not correct: Statement coverage is a measure of the proportion of executable statements exercised. This option only talks about the number of executable statements exercised and not the proportion (or percentage) exercised.</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28 	d 	FL-4.3.2 	K2</a:t>
            </a:r>
            <a:r>
              <a:rPr lang="nn-NO" sz="1600" b="0" i="0" u="none" strike="noStrike" kern="1200" baseline="0" dirty="0" smtClean="0">
                <a:solidFill>
                  <a:schemeClr val="tx1"/>
                </a:solidFill>
                <a:latin typeface="Arial" charset="0"/>
                <a:ea typeface="+mn-ea"/>
                <a:cs typeface="+mn-cs"/>
              </a:rPr>
              <a:t>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A path through source code is one potential route through the code from the entry point to the exit point that could exercise a range of decision outcomes. Two different paths may exercise all but one of the same decision outcomes, and by just changing a single decision outcome a new path is followed. Test cases that would achieve decision coverage are typically a tiny subset of the test cases that would achieve path coverage. In practice, most non-trivial programs (and all programs with unconstrained loops, such as ‘while’ loops) have a potentially infinite number of possible paths through them and so measuring the percentage covered is practically infeasible. </a:t>
            </a:r>
          </a:p>
          <a:p>
            <a:r>
              <a:rPr lang="en-US" sz="1600" b="0" i="0" u="none" strike="noStrike" kern="1200" baseline="0" dirty="0" smtClean="0">
                <a:solidFill>
                  <a:schemeClr val="tx1"/>
                </a:solidFill>
                <a:latin typeface="Arial" charset="0"/>
                <a:ea typeface="+mn-ea"/>
                <a:cs typeface="+mn-cs"/>
              </a:rPr>
              <a:t>b) Is not correct: Coverage of business flows can be a focus of use case testing, but use cases rarely cover a single component. It may be possible to cover the decisions within business flows, but only if they were specified in enough detail, however this option only suggests coverage of “business flows” as a whole. </a:t>
            </a:r>
          </a:p>
          <a:p>
            <a:r>
              <a:rPr lang="en-US" sz="1600" b="0" i="0" u="none" strike="noStrike" kern="1200" baseline="0" dirty="0" smtClean="0">
                <a:solidFill>
                  <a:schemeClr val="tx1"/>
                </a:solidFill>
                <a:latin typeface="Arial" charset="0"/>
                <a:ea typeface="+mn-ea"/>
                <a:cs typeface="+mn-cs"/>
              </a:rPr>
              <a:t>c) Is not correct: Achieving full decision coverage does require all ‘if’ statements to be exercised with both true and false outcomes, however, there are typically several other decision points in the code (e.g. ‘case’ statements and the code controlling loops) that also need to be taken into consideration when measuring decision coverage. </a:t>
            </a:r>
          </a:p>
          <a:p>
            <a:r>
              <a:rPr lang="en-US" sz="1600" b="0" i="0" u="none" strike="noStrike" kern="1200" baseline="0" dirty="0" smtClean="0">
                <a:solidFill>
                  <a:schemeClr val="tx1"/>
                </a:solidFill>
                <a:latin typeface="Arial" charset="0"/>
                <a:ea typeface="+mn-ea"/>
                <a:cs typeface="+mn-cs"/>
              </a:rPr>
              <a:t>d) Correct: Decision coverage is a measure of the proportion of decision outcomes exercised (normally presented as a percentage), as per syllabus (4.3.2).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29 	c 	FL-4.4.1 </a:t>
            </a:r>
            <a:r>
              <a:rPr lang="nn-NO" sz="1600" b="0" i="0" u="none" strike="noStrike" kern="1200" baseline="0" smtClean="0">
                <a:solidFill>
                  <a:schemeClr val="tx1"/>
                </a:solidFill>
                <a:latin typeface="Arial" charset="0"/>
                <a:ea typeface="+mn-ea"/>
                <a:cs typeface="+mn-cs"/>
              </a:rPr>
              <a:t>	K2</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error guessing is not a usability technique for guessing how users may fail to interact with the test object. </a:t>
            </a:r>
          </a:p>
          <a:p>
            <a:r>
              <a:rPr lang="en-US" sz="1600" b="0" i="0" u="none" strike="noStrike" kern="1200" baseline="0" dirty="0" smtClean="0">
                <a:solidFill>
                  <a:schemeClr val="tx1"/>
                </a:solidFill>
                <a:latin typeface="Arial" charset="0"/>
                <a:ea typeface="+mn-ea"/>
                <a:cs typeface="+mn-cs"/>
              </a:rPr>
              <a:t>b) Is not correct: Although a tester who used to be a developer may use their personal experience to help them when performing error guessing, the technique is not based on prior knowledge of development. </a:t>
            </a:r>
          </a:p>
          <a:p>
            <a:r>
              <a:rPr lang="en-US" sz="1600" b="0" i="0" u="none" strike="noStrike" kern="1200" baseline="0" dirty="0" smtClean="0">
                <a:solidFill>
                  <a:schemeClr val="tx1"/>
                </a:solidFill>
                <a:latin typeface="Arial" charset="0"/>
                <a:ea typeface="+mn-ea"/>
                <a:cs typeface="+mn-cs"/>
              </a:rPr>
              <a:t>c) Correct: The basic concept behind error guessing is that the tester tries to guess what mistakes may have been made by the developer and what defects may be in the test object based on past-experience (and sometimes checklists). </a:t>
            </a:r>
          </a:p>
          <a:p>
            <a:r>
              <a:rPr lang="en-US" sz="1600" b="0" i="0" u="none" strike="noStrike" kern="1200" baseline="0" dirty="0" smtClean="0">
                <a:solidFill>
                  <a:schemeClr val="tx1"/>
                </a:solidFill>
                <a:latin typeface="Arial" charset="0"/>
                <a:ea typeface="+mn-ea"/>
                <a:cs typeface="+mn-cs"/>
              </a:rPr>
              <a:t>d) Is not correct: Duplicating the development task has several flaws that make it impractical, such as the requirement for the tester to have equivalent skills to the developer and the time involved in performing the development. It is not error guessing.</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19 	d 	Keywords 	K1</a:t>
            </a:r>
            <a:r>
              <a:rPr lang="de-DE" sz="1600" b="0" i="0" u="none" strike="noStrike" kern="1200" baseline="0" dirty="0" smtClean="0">
                <a:solidFill>
                  <a:schemeClr val="tx1"/>
                </a:solidFill>
                <a:latin typeface="Arial" charset="0"/>
                <a:ea typeface="+mn-ea"/>
                <a:cs typeface="+mn-cs"/>
              </a:rPr>
              <a:t>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this is the Glossary definition of condition coverage.</a:t>
            </a:r>
          </a:p>
          <a:p>
            <a:r>
              <a:rPr lang="en-US" sz="1600" b="0" i="0" u="none" strike="noStrike" kern="1200" baseline="0" dirty="0" smtClean="0">
                <a:solidFill>
                  <a:schemeClr val="tx1"/>
                </a:solidFill>
                <a:latin typeface="Arial" charset="0"/>
                <a:ea typeface="+mn-ea"/>
                <a:cs typeface="+mn-cs"/>
              </a:rPr>
              <a:t>b) Is not correct: decision coverage is a higher level of coverage per section 4.3 and the two terms are not defined as synonyms in the Glossary. </a:t>
            </a:r>
          </a:p>
          <a:p>
            <a:r>
              <a:rPr lang="en-US" sz="1600" b="0" i="0" u="none" strike="noStrike" kern="1200" baseline="0" dirty="0" smtClean="0">
                <a:solidFill>
                  <a:schemeClr val="tx1"/>
                </a:solidFill>
                <a:latin typeface="Arial" charset="0"/>
                <a:ea typeface="+mn-ea"/>
                <a:cs typeface="+mn-cs"/>
              </a:rPr>
              <a:t>c) Is not correct: this is the Glossary definition of statement coverage.</a:t>
            </a:r>
          </a:p>
          <a:p>
            <a:r>
              <a:rPr lang="en-US" sz="1600" b="0" i="0" u="none" strike="noStrike" kern="1200" baseline="0" dirty="0" smtClean="0">
                <a:solidFill>
                  <a:schemeClr val="tx1"/>
                </a:solidFill>
                <a:latin typeface="Arial" charset="0"/>
                <a:ea typeface="+mn-ea"/>
                <a:cs typeface="+mn-cs"/>
              </a:rPr>
              <a:t>d) Is correct: this is the Glossary definition of coverage as applied to decisions.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20 	b 	FL-4.1.1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per section 4.1.2, structure-based or white-box techniques are based on an analysis of the architecture, detailed design, internal structure, or the code of the test object. </a:t>
            </a:r>
          </a:p>
          <a:p>
            <a:r>
              <a:rPr lang="en-US" sz="1600" b="0" i="0" u="none" strike="noStrike" kern="1200" baseline="0" dirty="0" smtClean="0">
                <a:solidFill>
                  <a:schemeClr val="tx1"/>
                </a:solidFill>
                <a:latin typeface="Arial" charset="0"/>
                <a:ea typeface="+mn-ea"/>
                <a:cs typeface="+mn-cs"/>
              </a:rPr>
              <a:t>b) Is correct: per section 4.1.2, behavior-based or black-box techniques are based on an analysis of the appropriate test basis (e.g., formal requirements documents, specifications, use cases, user stories, or business processes), which describe functional and non-functional behavior. </a:t>
            </a:r>
          </a:p>
          <a:p>
            <a:r>
              <a:rPr lang="en-US" sz="1600" b="0" i="0" u="none" strike="noStrike" kern="1200" baseline="0" dirty="0" smtClean="0">
                <a:solidFill>
                  <a:schemeClr val="tx1"/>
                </a:solidFill>
                <a:latin typeface="Arial" charset="0"/>
                <a:ea typeface="+mn-ea"/>
                <a:cs typeface="+mn-cs"/>
              </a:rPr>
              <a:t>c) Is not correct: per section 4.1.2, experience-based techniques leverage the experience of developers, testers, and users to determine what should be tested.</a:t>
            </a:r>
          </a:p>
          <a:p>
            <a:r>
              <a:rPr lang="en-US" sz="1600" b="0" i="0" u="none" strike="noStrike" kern="1200" baseline="0" dirty="0" smtClean="0">
                <a:solidFill>
                  <a:schemeClr val="tx1"/>
                </a:solidFill>
                <a:latin typeface="Arial" charset="0"/>
                <a:ea typeface="+mn-ea"/>
                <a:cs typeface="+mn-cs"/>
              </a:rPr>
              <a:t>d) Is not correct: per section 4.4.1, error guessing is a type of experience-based testing, which is not black-box.</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21 	a 	FL-4.4.2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exploratory testing is a form of experience-based testing, which benefits from the skills and experience of the tester, per section 4.4.</a:t>
            </a:r>
          </a:p>
          <a:p>
            <a:r>
              <a:rPr lang="en-US" sz="1600" b="0" i="0" u="none" strike="noStrike" kern="1200" baseline="0" dirty="0" smtClean="0">
                <a:solidFill>
                  <a:schemeClr val="tx1"/>
                </a:solidFill>
                <a:latin typeface="Arial" charset="0"/>
                <a:ea typeface="+mn-ea"/>
                <a:cs typeface="+mn-cs"/>
              </a:rPr>
              <a:t>b) Is not correct: per section 4.4.2, exploratory testing is useful to complement formal testing techniques. </a:t>
            </a:r>
          </a:p>
          <a:p>
            <a:r>
              <a:rPr lang="en-US" sz="1600" b="0" i="0" u="none" strike="noStrike" kern="1200" baseline="0" dirty="0" smtClean="0">
                <a:solidFill>
                  <a:schemeClr val="tx1"/>
                </a:solidFill>
                <a:latin typeface="Arial" charset="0"/>
                <a:ea typeface="+mn-ea"/>
                <a:cs typeface="+mn-cs"/>
              </a:rPr>
              <a:t>c) Is not correct: per section 4.4.2, in session-based test management, exploratory testing is conducted within a defined time-box, and the tester uses a test charter containing test objectives to guide the testing. </a:t>
            </a:r>
          </a:p>
          <a:p>
            <a:r>
              <a:rPr lang="en-US" sz="1600" b="0" i="0" u="none" strike="noStrike" kern="1200" baseline="0" dirty="0" smtClean="0">
                <a:solidFill>
                  <a:schemeClr val="tx1"/>
                </a:solidFill>
                <a:latin typeface="Arial" charset="0"/>
                <a:ea typeface="+mn-ea"/>
                <a:cs typeface="+mn-cs"/>
              </a:rPr>
              <a:t>d) Is not correct: per section 4.4.2, exploratory testing can incorporate the use of other black-box, white-box, and experience-based techniques referenced in this syllabus.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22 	c 	FL-4.4.3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book provides general guidance, and is not a formal requirements document, a specification, or a set of use cases, user stories, or business processes as described in section 4.1.2 </a:t>
            </a:r>
          </a:p>
          <a:p>
            <a:r>
              <a:rPr lang="en-US" sz="1600" b="0" i="0" u="none" strike="noStrike" kern="1200" baseline="0" dirty="0" smtClean="0">
                <a:solidFill>
                  <a:schemeClr val="tx1"/>
                </a:solidFill>
                <a:latin typeface="Arial" charset="0"/>
                <a:ea typeface="+mn-ea"/>
                <a:cs typeface="+mn-cs"/>
              </a:rPr>
              <a:t>b) Is not correct: while you could consider the list as a set of test charters per section 4.4.2, it more closely resembles the list of test conditions described in section 4.4.3. </a:t>
            </a:r>
          </a:p>
          <a:p>
            <a:r>
              <a:rPr lang="en-US" sz="1600" b="0" i="0" u="none" strike="noStrike" kern="1200" baseline="0" dirty="0" smtClean="0">
                <a:solidFill>
                  <a:schemeClr val="tx1"/>
                </a:solidFill>
                <a:latin typeface="Arial" charset="0"/>
                <a:ea typeface="+mn-ea"/>
                <a:cs typeface="+mn-cs"/>
              </a:rPr>
              <a:t>c) Is correct: the list of user interface best practices is the list of test conditions described in section 4.4.3. </a:t>
            </a:r>
          </a:p>
          <a:p>
            <a:r>
              <a:rPr lang="en-US" sz="1600" b="0" i="0" u="none" strike="noStrike" kern="1200" baseline="0" dirty="0" smtClean="0">
                <a:solidFill>
                  <a:schemeClr val="tx1"/>
                </a:solidFill>
                <a:latin typeface="Arial" charset="0"/>
                <a:ea typeface="+mn-ea"/>
                <a:cs typeface="+mn-cs"/>
              </a:rPr>
              <a:t>d) Is not correct: the tests are not focused on failures that could occur, as described in section 4.4.1, but rather on knowledge about what is important for the user, in terms of usability. </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23 	d 	FL-4.3.2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per section 4.3.1, statement testing exercises the executable statements in the code, which might result in the absence of certain greetings not being tested. </a:t>
            </a:r>
          </a:p>
          <a:p>
            <a:r>
              <a:rPr lang="en-US" sz="1600" b="0" i="0" u="none" strike="noStrike" kern="1200" baseline="0" dirty="0" smtClean="0">
                <a:solidFill>
                  <a:schemeClr val="tx1"/>
                </a:solidFill>
                <a:latin typeface="Arial" charset="0"/>
                <a:ea typeface="+mn-ea"/>
                <a:cs typeface="+mn-cs"/>
              </a:rPr>
              <a:t>b) Is not correct: unless the test charter specifically mentioned testing both the presence and the absence of each type of greeting, coverage can be difficult to assess for an exploratory test, per section 4.4. </a:t>
            </a:r>
          </a:p>
          <a:p>
            <a:r>
              <a:rPr lang="en-US" sz="1600" b="0" i="0" u="none" strike="noStrike" kern="1200" baseline="0" dirty="0" smtClean="0">
                <a:solidFill>
                  <a:schemeClr val="tx1"/>
                </a:solidFill>
                <a:latin typeface="Arial" charset="0"/>
                <a:ea typeface="+mn-ea"/>
                <a:cs typeface="+mn-cs"/>
              </a:rPr>
              <a:t>c) Is not correct: per section 4.2.4, state transition testing is useful for situations where the test object responds differently to an input depending on current conditions or previous history, but in this case the test object has to decide whether the current date matches a particular milestone and thus whether to display the relevant greeting. </a:t>
            </a:r>
          </a:p>
          <a:p>
            <a:r>
              <a:rPr lang="en-US" sz="1600" b="0" i="0" u="none" strike="noStrike" kern="1200" baseline="0" dirty="0" smtClean="0">
                <a:solidFill>
                  <a:schemeClr val="tx1"/>
                </a:solidFill>
                <a:latin typeface="Arial" charset="0"/>
                <a:ea typeface="+mn-ea"/>
                <a:cs typeface="+mn-cs"/>
              </a:rPr>
              <a:t>d) Is correct: per section 4.3.2, decision testing involves test cases that follow the control flows that occur from a decision point, which in this case would be deciding whether a greeting should or should not be given. </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21 	b 	FL-4.3.2 	K2 	1</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While the given statement is true, the explanation is not. The relationship between statement and decision coverage is misrepresented (syllabus chapter 4.3). </a:t>
            </a:r>
          </a:p>
          <a:p>
            <a:r>
              <a:rPr lang="en-US" sz="1600" b="0" i="0" u="none" strike="noStrike" kern="1200" baseline="0" dirty="0" smtClean="0">
                <a:solidFill>
                  <a:schemeClr val="tx1"/>
                </a:solidFill>
                <a:latin typeface="Arial" charset="0"/>
                <a:ea typeface="+mn-ea"/>
                <a:cs typeface="+mn-cs"/>
              </a:rPr>
              <a:t>b) Is correct: Since any test case will cause the outcome of the “if” statement to be either TRUE or FALSE, by definition we achieved 50% decision coverage (syllabus chapter 4.3). </a:t>
            </a:r>
          </a:p>
          <a:p>
            <a:r>
              <a:rPr lang="en-US" sz="1600" b="0" i="0" u="none" strike="noStrike" kern="1200" baseline="0" dirty="0" smtClean="0">
                <a:solidFill>
                  <a:schemeClr val="tx1"/>
                </a:solidFill>
                <a:latin typeface="Arial" charset="0"/>
                <a:ea typeface="+mn-ea"/>
                <a:cs typeface="+mn-cs"/>
              </a:rPr>
              <a:t>c) Is not correct: A single test case can give more than 25% decision coverage, this means according to the statement above always 50 % decision coverage (syllabus chapter 4.3). </a:t>
            </a:r>
          </a:p>
          <a:p>
            <a:r>
              <a:rPr lang="en-US" sz="1600" b="0" i="0" u="none" strike="noStrike" kern="1200" baseline="0" dirty="0" smtClean="0">
                <a:solidFill>
                  <a:schemeClr val="tx1"/>
                </a:solidFill>
                <a:latin typeface="Arial" charset="0"/>
                <a:ea typeface="+mn-ea"/>
                <a:cs typeface="+mn-cs"/>
              </a:rPr>
              <a:t>d) Is not correct: The statement is specific and always true, because each test case achieves 50 % decision coverage (syllabus chapter 4.3).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24 	a 	FL-4.3.3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per section 4.3.3, for a loop construct, statement coverage only requires that all statements within the loop are executed, but decision coverage requires testing of both the conditions where the loop is executed and when it is bypassed.</a:t>
            </a:r>
          </a:p>
          <a:p>
            <a:r>
              <a:rPr lang="en-US" sz="1600" b="0" i="0" u="none" strike="noStrike" kern="1200" baseline="0" dirty="0" smtClean="0">
                <a:solidFill>
                  <a:schemeClr val="tx1"/>
                </a:solidFill>
                <a:latin typeface="Arial" charset="0"/>
                <a:ea typeface="+mn-ea"/>
                <a:cs typeface="+mn-cs"/>
              </a:rPr>
              <a:t>b) Is not correct: per section 4.3.3, for a loop construct, statement coverage only requires that all statements within the loop are executed, but decision coverage requires testing of both the conditions where the loop is executed and when it is bypassed.</a:t>
            </a:r>
          </a:p>
          <a:p>
            <a:r>
              <a:rPr lang="en-US" sz="1600" b="0" i="0" u="none" strike="noStrike" kern="1200" baseline="0" dirty="0" smtClean="0">
                <a:solidFill>
                  <a:schemeClr val="tx1"/>
                </a:solidFill>
                <a:latin typeface="Arial" charset="0"/>
                <a:ea typeface="+mn-ea"/>
                <a:cs typeface="+mn-cs"/>
              </a:rPr>
              <a:t>c) Is not correct: per section 4.4.3, checklists are based on experience, defect and failure data, knowledge about what is important for the user, and an understanding of why and how software fails, none of which is likely to have led to the inclusion of such a test condition.</a:t>
            </a:r>
          </a:p>
          <a:p>
            <a:r>
              <a:rPr lang="en-US" sz="1600" b="0" i="0" u="none" strike="noStrike" kern="1200" baseline="0" dirty="0" smtClean="0">
                <a:solidFill>
                  <a:schemeClr val="tx1"/>
                </a:solidFill>
                <a:latin typeface="Arial" charset="0"/>
                <a:ea typeface="+mn-ea"/>
                <a:cs typeface="+mn-cs"/>
              </a:rPr>
              <a:t>d) Is not correct: while, per section 4.4.1, it’s possible that someone might anticipate a developer making the mistaken assumption that there would always be at least one transaction in a month for every account, only decision testing, per 4.4.3, guarantees testing of that condition.</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25 	a 	FL-4.2.1 	K3</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Per 4.2.1, there are three equivalence partitions: </a:t>
            </a:r>
          </a:p>
          <a:p>
            <a:r>
              <a:rPr lang="de-DE" sz="1600" b="0" i="0" u="none" strike="noStrike" kern="1200" baseline="0" dirty="0" smtClean="0">
                <a:solidFill>
                  <a:schemeClr val="tx1"/>
                </a:solidFill>
                <a:latin typeface="Arial" charset="0"/>
                <a:ea typeface="+mn-ea"/>
                <a:cs typeface="+mn-cs"/>
              </a:rPr>
              <a:t>- </a:t>
            </a:r>
            <a:r>
              <a:rPr lang="en-US" sz="1600" b="0" i="0" u="none" strike="noStrike" kern="1200" baseline="0" noProof="0" dirty="0" smtClean="0">
                <a:solidFill>
                  <a:schemeClr val="tx1"/>
                </a:solidFill>
                <a:latin typeface="Arial" charset="0"/>
                <a:ea typeface="+mn-ea"/>
                <a:cs typeface="+mn-cs"/>
              </a:rPr>
              <a:t>No sale completed (0.0 gallons)</a:t>
            </a:r>
          </a:p>
          <a:p>
            <a:r>
              <a:rPr lang="en-US" sz="1600" b="0" i="0" u="none" strike="noStrike" kern="1200" baseline="0" dirty="0" smtClean="0">
                <a:solidFill>
                  <a:schemeClr val="tx1"/>
                </a:solidFill>
                <a:latin typeface="Arial" charset="0"/>
                <a:ea typeface="+mn-ea"/>
                <a:cs typeface="+mn-cs"/>
              </a:rPr>
              <a:t>- A valid sale occurs (0.1 to 50.0 gallons)</a:t>
            </a:r>
          </a:p>
          <a:p>
            <a:r>
              <a:rPr lang="en-US" sz="1600" b="0" i="0" u="none" strike="noStrike" kern="1200" baseline="0" dirty="0" smtClean="0">
                <a:solidFill>
                  <a:schemeClr val="tx1"/>
                </a:solidFill>
                <a:latin typeface="Arial" charset="0"/>
                <a:ea typeface="+mn-ea"/>
                <a:cs typeface="+mn-cs"/>
              </a:rPr>
              <a:t>- An invalid amount is selected (50.1 or more gallons)</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So, the correct and incorrect answers are as follows: </a:t>
            </a:r>
          </a:p>
          <a:p>
            <a:r>
              <a:rPr lang="en-US" sz="1600" b="0" i="0" u="none" strike="noStrike" kern="1200" baseline="0" dirty="0" smtClean="0">
                <a:solidFill>
                  <a:schemeClr val="tx1"/>
                </a:solidFill>
                <a:latin typeface="Arial" charset="0"/>
                <a:ea typeface="+mn-ea"/>
                <a:cs typeface="+mn-cs"/>
              </a:rPr>
              <a:t>a) Is correct: this set of input values has exactly one test per equivalence partition. </a:t>
            </a:r>
          </a:p>
          <a:p>
            <a:r>
              <a:rPr lang="en-US" sz="1600" b="0" i="0" u="none" strike="noStrike" kern="1200" baseline="0" dirty="0" smtClean="0">
                <a:solidFill>
                  <a:schemeClr val="tx1"/>
                </a:solidFill>
                <a:latin typeface="Arial" charset="0"/>
                <a:ea typeface="+mn-ea"/>
                <a:cs typeface="+mn-cs"/>
              </a:rPr>
              <a:t>b) Is not correct: this set of input values has does not cover the invalid amount partition. </a:t>
            </a:r>
          </a:p>
          <a:p>
            <a:r>
              <a:rPr lang="en-US" sz="1600" b="0" i="0" u="none" strike="noStrike" kern="1200" baseline="0" dirty="0" smtClean="0">
                <a:solidFill>
                  <a:schemeClr val="tx1"/>
                </a:solidFill>
                <a:latin typeface="Arial" charset="0"/>
                <a:ea typeface="+mn-ea"/>
                <a:cs typeface="+mn-cs"/>
              </a:rPr>
              <a:t>c) Is not correct: this set of input values has two tests for the valid sale equivalence partition, which is not the minimum. </a:t>
            </a:r>
          </a:p>
          <a:p>
            <a:r>
              <a:rPr lang="en-US" sz="1600" b="0" i="0" u="none" strike="noStrike" kern="1200" baseline="0" dirty="0" smtClean="0">
                <a:solidFill>
                  <a:schemeClr val="tx1"/>
                </a:solidFill>
                <a:latin typeface="Arial" charset="0"/>
                <a:ea typeface="+mn-ea"/>
                <a:cs typeface="+mn-cs"/>
              </a:rPr>
              <a:t>d) Is not correct: this set of input values covers the three-point boundary values for the two boundaries, not the minimum number required to cover the equivalence partitions.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26 	c 	FL-4.2.2 	K3</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Per 4.2.2, there are three equivalence partitions, with the boundaries as shown: </a:t>
            </a:r>
          </a:p>
          <a:p>
            <a:r>
              <a:rPr lang="en-US" sz="1600" b="0" i="0" u="none" strike="noStrike" kern="1200" baseline="0" dirty="0" smtClean="0">
                <a:solidFill>
                  <a:schemeClr val="tx1"/>
                </a:solidFill>
                <a:latin typeface="Arial" charset="0"/>
                <a:ea typeface="+mn-ea"/>
                <a:cs typeface="+mn-cs"/>
              </a:rPr>
              <a:t>- Invalid too low (0.4 and below) </a:t>
            </a:r>
          </a:p>
          <a:p>
            <a:r>
              <a:rPr lang="de-DE" sz="1600" b="0" i="0" u="none" strike="noStrike" kern="1200" baseline="0" dirty="0" smtClean="0">
                <a:solidFill>
                  <a:schemeClr val="tx1"/>
                </a:solidFill>
                <a:latin typeface="Arial" charset="0"/>
                <a:ea typeface="+mn-ea"/>
                <a:cs typeface="+mn-cs"/>
              </a:rPr>
              <a:t>- Valid (0.5 </a:t>
            </a:r>
            <a:r>
              <a:rPr lang="en-US" sz="1600" b="0" i="0" u="none" strike="noStrike" kern="1200" baseline="0" noProof="0" dirty="0" smtClean="0">
                <a:solidFill>
                  <a:schemeClr val="tx1"/>
                </a:solidFill>
                <a:latin typeface="Arial" charset="0"/>
                <a:ea typeface="+mn-ea"/>
                <a:cs typeface="+mn-cs"/>
              </a:rPr>
              <a:t>to</a:t>
            </a:r>
            <a:r>
              <a:rPr lang="de-DE" sz="1600" b="0" i="0" u="none" strike="noStrike" kern="1200" baseline="0" dirty="0" smtClean="0">
                <a:solidFill>
                  <a:schemeClr val="tx1"/>
                </a:solidFill>
                <a:latin typeface="Arial" charset="0"/>
                <a:ea typeface="+mn-ea"/>
                <a:cs typeface="+mn-cs"/>
              </a:rPr>
              <a:t> 25.0)</a:t>
            </a:r>
          </a:p>
          <a:p>
            <a:r>
              <a:rPr lang="en-US" sz="1600" b="0" i="0" u="none" strike="noStrike" kern="1200" baseline="0" dirty="0" smtClean="0">
                <a:solidFill>
                  <a:schemeClr val="tx1"/>
                </a:solidFill>
                <a:latin typeface="Arial" charset="0"/>
                <a:ea typeface="+mn-ea"/>
                <a:cs typeface="+mn-cs"/>
              </a:rPr>
              <a:t>- Invalid too high (25.1 and above)</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So, the correct and incorrect answers are as follows:</a:t>
            </a:r>
          </a:p>
          <a:p>
            <a:r>
              <a:rPr lang="en-US" sz="1600" b="0" i="0" u="none" strike="noStrike" kern="1200" baseline="0" dirty="0" smtClean="0">
                <a:solidFill>
                  <a:schemeClr val="tx1"/>
                </a:solidFill>
                <a:latin typeface="Arial" charset="0"/>
                <a:ea typeface="+mn-ea"/>
                <a:cs typeface="+mn-cs"/>
              </a:rPr>
              <a:t>a) Is not correct: none of those four boundary values are included in this set of tests. These tests do cover the equivalence partitions. </a:t>
            </a:r>
          </a:p>
          <a:p>
            <a:r>
              <a:rPr lang="en-US" sz="1600" b="0" i="0" u="none" strike="noStrike" kern="1200" baseline="0" dirty="0" smtClean="0">
                <a:solidFill>
                  <a:schemeClr val="tx1"/>
                </a:solidFill>
                <a:latin typeface="Arial" charset="0"/>
                <a:ea typeface="+mn-ea"/>
                <a:cs typeface="+mn-cs"/>
              </a:rPr>
              <a:t>b) Is not correct: all of these four boundary values are included in this set of tests, but two additional values are included, one for each boundary. These are the values associated with three-point boundary value analysis.</a:t>
            </a:r>
          </a:p>
          <a:p>
            <a:r>
              <a:rPr lang="en-US" sz="1600" b="0" i="0" u="none" strike="noStrike" kern="1200" baseline="0" dirty="0" smtClean="0">
                <a:solidFill>
                  <a:schemeClr val="tx1"/>
                </a:solidFill>
                <a:latin typeface="Arial" charset="0"/>
                <a:ea typeface="+mn-ea"/>
                <a:cs typeface="+mn-cs"/>
              </a:rPr>
              <a:t>c) Is correct: each of those four two-point boundary values are included in this set of tests.</a:t>
            </a:r>
          </a:p>
          <a:p>
            <a:r>
              <a:rPr lang="en-US" sz="1600" b="0" i="0" u="none" strike="noStrike" kern="1200" baseline="0" dirty="0" smtClean="0">
                <a:solidFill>
                  <a:schemeClr val="tx1"/>
                </a:solidFill>
                <a:latin typeface="Arial" charset="0"/>
                <a:ea typeface="+mn-ea"/>
                <a:cs typeface="+mn-cs"/>
              </a:rPr>
              <a:t>d) Is not correct: these four values are all included in the valid partition.</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27 	c 	FL-4.2.3 	K3</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Per section 4.2.3, there is at least one test for each column in the decision table. However, column one requires two tests, one where the account is invalid and another where the account is valid but the password is invalid, so the minimum number of tests is four.</a:t>
            </a:r>
          </a:p>
          <a:p>
            <a:r>
              <a:rPr lang="en-US" sz="1600" b="0" i="0" u="none" strike="noStrike" kern="1200" baseline="0" dirty="0" smtClean="0">
                <a:solidFill>
                  <a:schemeClr val="tx1"/>
                </a:solidFill>
                <a:latin typeface="Arial" charset="0"/>
                <a:ea typeface="+mn-ea"/>
                <a:cs typeface="+mn-cs"/>
              </a:rPr>
              <a:t>Therefore, the answer is c.</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27 	c 	FL-4.2.3 	K3</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Per section 4.2.3, there is at least one test for each column in the decision table. However, column one requires two tests, one where the account is invalid and another where the account is valid but the password is invalid, so the minimum number of tests is four.</a:t>
            </a:r>
          </a:p>
          <a:p>
            <a:r>
              <a:rPr lang="en-US" sz="1600" b="0" i="0" u="none" strike="noStrike" kern="1200" baseline="0" dirty="0" smtClean="0">
                <a:solidFill>
                  <a:schemeClr val="tx1"/>
                </a:solidFill>
                <a:latin typeface="Arial" charset="0"/>
                <a:ea typeface="+mn-ea"/>
                <a:cs typeface="+mn-cs"/>
              </a:rPr>
              <a:t>Therefore, the answer is c.</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28 	a 	FL-4.2.4 	K3</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Per 4.2.4 and this question, each transition must be traversed at least once. To do so, the first test can cover the happy path, a successful purchase, the next test cancel or timeout from waiting for pumping, the next test cancel or timeout from waiting for fuel type, and the last test the insertion of an invalid credit card. While the order is immaterial, fewer than four tests fails to cover one of the transitions inbound to waiting for customer or violates the rules about where a test starts or ends. More than four tests includes tests that re-traverse already-covered transitions.</a:t>
            </a:r>
          </a:p>
          <a:p>
            <a:r>
              <a:rPr lang="en-US" sz="1600" b="0" i="0" u="none" strike="noStrike" kern="1200" baseline="0" dirty="0" smtClean="0">
                <a:solidFill>
                  <a:schemeClr val="tx1"/>
                </a:solidFill>
                <a:latin typeface="Arial" charset="0"/>
                <a:ea typeface="+mn-ea"/>
                <a:cs typeface="+mn-cs"/>
              </a:rPr>
              <a:t>Therefore, the answer is a.</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28 	a 	FL-4.2.4 	K3</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smtClean="0">
              <a:solidFill>
                <a:schemeClr val="tx1"/>
              </a:solidFill>
              <a:latin typeface="Arial" charset="0"/>
              <a:ea typeface="+mn-ea"/>
              <a:cs typeface="+mn-cs"/>
            </a:endParaRPr>
          </a:p>
          <a:p>
            <a:r>
              <a:rPr lang="en-US" sz="1600" b="0" i="0" u="none" strike="noStrike" kern="1200" baseline="0" smtClean="0">
                <a:solidFill>
                  <a:schemeClr val="tx1"/>
                </a:solidFill>
                <a:latin typeface="Arial" charset="0"/>
                <a:ea typeface="+mn-ea"/>
                <a:cs typeface="+mn-cs"/>
              </a:rPr>
              <a:t>Per </a:t>
            </a:r>
            <a:r>
              <a:rPr lang="en-US" sz="1600" b="0" i="0" u="none" strike="noStrike" kern="1200" baseline="0" dirty="0" smtClean="0">
                <a:solidFill>
                  <a:schemeClr val="tx1"/>
                </a:solidFill>
                <a:latin typeface="Arial" charset="0"/>
                <a:ea typeface="+mn-ea"/>
                <a:cs typeface="+mn-cs"/>
              </a:rPr>
              <a:t>4.2.4 and this question, each transition must be traversed at least once. To do so, the first test can cover the happy path, a successful purchase, the next test cancel or timeout from waiting for pumping, the next test cancel or timeout from waiting for fuel type, and the last test the insertion of an invalid credit card. While the order is immaterial, fewer than four tests fails to cover one of the transitions inbound to waiting for customer or violates the rules about where a test starts or ends. More than four tests includes tests that re-traverse already-covered transitions.</a:t>
            </a:r>
          </a:p>
          <a:p>
            <a:r>
              <a:rPr lang="en-US" sz="1600" b="0" i="0" u="none" strike="noStrike" kern="1200" baseline="0" dirty="0" smtClean="0">
                <a:solidFill>
                  <a:schemeClr val="tx1"/>
                </a:solidFill>
                <a:latin typeface="Arial" charset="0"/>
                <a:ea typeface="+mn-ea"/>
                <a:cs typeface="+mn-cs"/>
              </a:rPr>
              <a:t>Therefore, the answer is a.</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29 	c 	FL-4.2.1 	K3</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Per 4.2.2, there are three equivalence partitions, with the boundaries as shown: </a:t>
            </a:r>
          </a:p>
          <a:p>
            <a:r>
              <a:rPr lang="en-US" sz="1600" b="0" i="0" u="none" strike="noStrike" kern="1200" baseline="0" dirty="0" smtClean="0">
                <a:solidFill>
                  <a:schemeClr val="tx1"/>
                </a:solidFill>
                <a:latin typeface="Arial" charset="0"/>
                <a:ea typeface="+mn-ea"/>
                <a:cs typeface="+mn-cs"/>
              </a:rPr>
              <a:t>- Invalid too low (0.4 and below) </a:t>
            </a:r>
          </a:p>
          <a:p>
            <a:r>
              <a:rPr lang="de-DE" sz="1600" b="0" i="0" u="none" strike="noStrike" kern="1200" baseline="0" dirty="0" smtClean="0">
                <a:solidFill>
                  <a:schemeClr val="tx1"/>
                </a:solidFill>
                <a:latin typeface="Arial" charset="0"/>
                <a:ea typeface="+mn-ea"/>
                <a:cs typeface="+mn-cs"/>
              </a:rPr>
              <a:t>- Valid (0.5 </a:t>
            </a:r>
            <a:r>
              <a:rPr lang="de-DE" sz="1600" b="0" i="0" u="none" strike="noStrike" kern="1200" baseline="0" dirty="0" err="1" smtClean="0">
                <a:solidFill>
                  <a:schemeClr val="tx1"/>
                </a:solidFill>
                <a:latin typeface="Arial" charset="0"/>
                <a:ea typeface="+mn-ea"/>
                <a:cs typeface="+mn-cs"/>
              </a:rPr>
              <a:t>to</a:t>
            </a:r>
            <a:r>
              <a:rPr lang="de-DE" sz="1600" b="0" i="0" u="none" strike="noStrike" kern="1200" baseline="0" dirty="0" smtClean="0">
                <a:solidFill>
                  <a:schemeClr val="tx1"/>
                </a:solidFill>
                <a:latin typeface="Arial" charset="0"/>
                <a:ea typeface="+mn-ea"/>
                <a:cs typeface="+mn-cs"/>
              </a:rPr>
              <a:t> 25.0)</a:t>
            </a:r>
          </a:p>
          <a:p>
            <a:r>
              <a:rPr lang="en-US" sz="1600" b="0" i="0" u="none" strike="noStrike" kern="1200" baseline="0" dirty="0" smtClean="0">
                <a:solidFill>
                  <a:schemeClr val="tx1"/>
                </a:solidFill>
                <a:latin typeface="Arial" charset="0"/>
                <a:ea typeface="+mn-ea"/>
                <a:cs typeface="+mn-cs"/>
              </a:rPr>
              <a:t>- Invalid too high (25.1 and above)</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So, the correct and incorrect answers are as follows:</a:t>
            </a:r>
          </a:p>
          <a:p>
            <a:r>
              <a:rPr lang="en-US" sz="1600" b="0" i="0" u="none" strike="noStrike" kern="1200" baseline="0" dirty="0" smtClean="0">
                <a:solidFill>
                  <a:schemeClr val="tx1"/>
                </a:solidFill>
                <a:latin typeface="Arial" charset="0"/>
                <a:ea typeface="+mn-ea"/>
                <a:cs typeface="+mn-cs"/>
              </a:rPr>
              <a:t>a) Is not correct: only two of the equivalence partitions are covered in this set of tests. </a:t>
            </a:r>
          </a:p>
          <a:p>
            <a:r>
              <a:rPr lang="en-US" sz="1600" b="0" i="0" u="none" strike="noStrike" kern="1200" baseline="0" dirty="0" smtClean="0">
                <a:solidFill>
                  <a:schemeClr val="tx1"/>
                </a:solidFill>
                <a:latin typeface="Arial" charset="0"/>
                <a:ea typeface="+mn-ea"/>
                <a:cs typeface="+mn-cs"/>
              </a:rPr>
              <a:t>b) Is not correct: each of those four boundary values are included in this set of tests, but the question asked for equivalence partition coverage with minimal tests, so either 0.5 or 25.0 should be dropped.</a:t>
            </a:r>
          </a:p>
          <a:p>
            <a:r>
              <a:rPr lang="en-US" sz="1600" b="0" i="0" u="none" strike="noStrike" kern="1200" baseline="0" dirty="0" smtClean="0">
                <a:solidFill>
                  <a:schemeClr val="tx1"/>
                </a:solidFill>
                <a:latin typeface="Arial" charset="0"/>
                <a:ea typeface="+mn-ea"/>
                <a:cs typeface="+mn-cs"/>
              </a:rPr>
              <a:t>c) Is correct: each of these three equivalence partitions are covered in this set of tests. </a:t>
            </a:r>
          </a:p>
          <a:p>
            <a:r>
              <a:rPr lang="en-US" sz="1600" b="0" i="0" u="none" strike="noStrike" kern="1200" baseline="0" dirty="0" smtClean="0">
                <a:solidFill>
                  <a:schemeClr val="tx1"/>
                </a:solidFill>
                <a:latin typeface="Arial" charset="0"/>
                <a:ea typeface="+mn-ea"/>
                <a:cs typeface="+mn-cs"/>
              </a:rPr>
              <a:t>d) Is not correct: only one of those equivalence partitions is covered by this test.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22 	b 	FL-4.3.1 	K2 	1</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Statement coverage measures the percentage of statements exercised by test cases. </a:t>
            </a:r>
          </a:p>
          <a:p>
            <a:r>
              <a:rPr lang="en-US" sz="1600" b="0" i="0" u="none" strike="noStrike" kern="1200" baseline="0" dirty="0" smtClean="0">
                <a:solidFill>
                  <a:schemeClr val="tx1"/>
                </a:solidFill>
                <a:latin typeface="Arial" charset="0"/>
                <a:ea typeface="+mn-ea"/>
                <a:cs typeface="+mn-cs"/>
              </a:rPr>
              <a:t>b) Is correct: Syllabus 4.3.1: statement testing exercises the executable statements in the code. Statement coverage is measured as the number of statements executed by the tests divided by the total number of executable statements in the test object, normally expressed as a percentage. </a:t>
            </a:r>
          </a:p>
          <a:p>
            <a:r>
              <a:rPr lang="en-US" sz="1600" b="0" i="0" u="none" strike="noStrike" kern="1200" baseline="0" dirty="0" smtClean="0">
                <a:solidFill>
                  <a:schemeClr val="tx1"/>
                </a:solidFill>
                <a:latin typeface="Arial" charset="0"/>
                <a:ea typeface="+mn-ea"/>
                <a:cs typeface="+mn-cs"/>
              </a:rPr>
              <a:t>c) Is not correct: The coverage does not measure pass/fail. </a:t>
            </a:r>
          </a:p>
          <a:p>
            <a:r>
              <a:rPr lang="en-US" sz="1600" b="0" i="0" u="none" strike="noStrike" kern="1200" baseline="0" dirty="0" smtClean="0">
                <a:solidFill>
                  <a:schemeClr val="tx1"/>
                </a:solidFill>
                <a:latin typeface="Arial" charset="0"/>
                <a:ea typeface="+mn-ea"/>
                <a:cs typeface="+mn-cs"/>
              </a:rPr>
              <a:t>d) Is not correct: It is a metric and does not provide true/false statements.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23 	a 	FL-4.3.3 	K2 	1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The statement is true. Achieving 100% decision coverage guarantees 100% statement coverage (syllabus chapter 4.3.3 third paragraph). </a:t>
            </a:r>
          </a:p>
          <a:p>
            <a:r>
              <a:rPr lang="en-US" sz="1600" b="0" i="0" u="none" strike="noStrike" kern="1200" baseline="0" dirty="0" smtClean="0">
                <a:solidFill>
                  <a:schemeClr val="tx1"/>
                </a:solidFill>
                <a:latin typeface="Arial" charset="0"/>
                <a:ea typeface="+mn-ea"/>
                <a:cs typeface="+mn-cs"/>
              </a:rPr>
              <a:t>b) Is not correct: The statement is false because achieving 100 % statement coverage does not in any case mean that the decision coverage is 100% (syllabus chapter 4.3.3 third paragraph). </a:t>
            </a:r>
          </a:p>
          <a:p>
            <a:r>
              <a:rPr lang="en-US" sz="1600" b="0" i="0" u="none" strike="noStrike" kern="1200" baseline="0" dirty="0" smtClean="0">
                <a:solidFill>
                  <a:schemeClr val="tx1"/>
                </a:solidFill>
                <a:latin typeface="Arial" charset="0"/>
                <a:ea typeface="+mn-ea"/>
                <a:cs typeface="+mn-cs"/>
              </a:rPr>
              <a:t>c) Is not correct: The statement is false, because we can only do statements about 100% values (syllabus chapter 4.3.3 third paragraph). </a:t>
            </a:r>
          </a:p>
          <a:p>
            <a:r>
              <a:rPr lang="en-US" sz="1600" b="0" i="0" u="none" strike="noStrike" kern="1200" baseline="0" dirty="0" smtClean="0">
                <a:solidFill>
                  <a:schemeClr val="tx1"/>
                </a:solidFill>
                <a:latin typeface="Arial" charset="0"/>
                <a:ea typeface="+mn-ea"/>
                <a:cs typeface="+mn-cs"/>
              </a:rPr>
              <a:t>d) Is not correct: The statement is false (syllabus chapter 4.3.3).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24 	c 	FL-4.4.2 	K2 	1</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Exploratory testing is not suitable to speed up tests, which are already specified. It is most useful when there are few or inappropriate specified requirements or significant time pressure on testing (syllabus chapter 4.4.2). </a:t>
            </a:r>
          </a:p>
          <a:p>
            <a:r>
              <a:rPr lang="en-US" sz="1600" b="0" i="0" u="none" strike="noStrike" kern="1200" baseline="0" dirty="0" smtClean="0">
                <a:solidFill>
                  <a:schemeClr val="tx1"/>
                </a:solidFill>
                <a:latin typeface="Arial" charset="0"/>
                <a:ea typeface="+mn-ea"/>
                <a:cs typeface="+mn-cs"/>
              </a:rPr>
              <a:t>b) Is not correct: The absence of a test charter, which may have been derived from the test analysis, is a poor precondition for the use of exploratory testing (syllabus chapter 1.4.3 and 4.4.2). </a:t>
            </a:r>
          </a:p>
          <a:p>
            <a:r>
              <a:rPr lang="en-US" sz="1600" b="0" i="0" u="none" strike="noStrike" kern="1200" baseline="0" dirty="0" smtClean="0">
                <a:solidFill>
                  <a:schemeClr val="tx1"/>
                </a:solidFill>
                <a:latin typeface="Arial" charset="0"/>
                <a:ea typeface="+mn-ea"/>
                <a:cs typeface="+mn-cs"/>
              </a:rPr>
              <a:t>c) Is correct: Exploratory tests should be performed by experienced testers with knowledge of similar applications and technologies (syllabus chapter 4.4 and 1.4.2). </a:t>
            </a:r>
          </a:p>
          <a:p>
            <a:r>
              <a:rPr lang="en-US" sz="1600" b="0" i="0" u="none" strike="noStrike" kern="1200" baseline="0" dirty="0" smtClean="0">
                <a:solidFill>
                  <a:schemeClr val="tx1"/>
                </a:solidFill>
                <a:latin typeface="Arial" charset="0"/>
                <a:ea typeface="+mn-ea"/>
                <a:cs typeface="+mn-cs"/>
              </a:rPr>
              <a:t>d) Is not correct: Explorative testing alone is not suitable to provide evidence that the test was very intensive, instead the evidence is provided in combination with other test methods (syllabus chapter 4.4.2).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25 	d 	FL-4.2.1 	K3 	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one too few (see the four correct partitions in d). </a:t>
            </a:r>
          </a:p>
          <a:p>
            <a:r>
              <a:rPr lang="en-US" sz="1600" b="0" i="0" u="none" strike="noStrike" kern="1200" baseline="0" dirty="0" smtClean="0">
                <a:solidFill>
                  <a:schemeClr val="tx1"/>
                </a:solidFill>
                <a:latin typeface="Arial" charset="0"/>
                <a:ea typeface="+mn-ea"/>
                <a:cs typeface="+mn-cs"/>
              </a:rPr>
              <a:t>b) Is not correct: one too much (see the four correct partitions in d). </a:t>
            </a:r>
          </a:p>
          <a:p>
            <a:r>
              <a:rPr lang="en-US" sz="1600" b="0" i="0" u="none" strike="noStrike" kern="1200" baseline="0" dirty="0" smtClean="0">
                <a:solidFill>
                  <a:schemeClr val="tx1"/>
                </a:solidFill>
                <a:latin typeface="Arial" charset="0"/>
                <a:ea typeface="+mn-ea"/>
                <a:cs typeface="+mn-cs"/>
              </a:rPr>
              <a:t>c) Is not correct: two too few (see the four correct partitions in d).</a:t>
            </a:r>
          </a:p>
          <a:p>
            <a:r>
              <a:rPr lang="en-US" sz="1600" b="0" i="0" u="none" strike="noStrike" kern="1200" baseline="0" dirty="0" smtClean="0">
                <a:solidFill>
                  <a:schemeClr val="tx1"/>
                </a:solidFill>
                <a:latin typeface="Arial" charset="0"/>
                <a:ea typeface="+mn-ea"/>
                <a:cs typeface="+mn-cs"/>
              </a:rPr>
              <a:t>d) Is correct: The 4 equivalence partitions correspond to the description in the question; i.e. at least one test case must be created for each equivalence partition </a:t>
            </a:r>
          </a:p>
          <a:p>
            <a:r>
              <a:rPr lang="en-US" sz="1600" b="0" i="0" u="none" strike="noStrike" kern="1200" baseline="0" dirty="0" smtClean="0">
                <a:solidFill>
                  <a:schemeClr val="tx1"/>
                </a:solidFill>
                <a:latin typeface="Arial" charset="0"/>
                <a:ea typeface="+mn-ea"/>
                <a:cs typeface="+mn-cs"/>
              </a:rPr>
              <a:t>1. Equivalence partition: 0 ≤ employment time ≤ 2. </a:t>
            </a:r>
          </a:p>
          <a:p>
            <a:r>
              <a:rPr lang="en-US" sz="1600" b="0" i="0" u="none" strike="noStrike" kern="1200" baseline="0" dirty="0" smtClean="0">
                <a:solidFill>
                  <a:schemeClr val="tx1"/>
                </a:solidFill>
                <a:latin typeface="Arial" charset="0"/>
                <a:ea typeface="+mn-ea"/>
                <a:cs typeface="+mn-cs"/>
              </a:rPr>
              <a:t>2. Equivalence partition: 2 &lt; employment time &lt; 5. </a:t>
            </a:r>
          </a:p>
          <a:p>
            <a:r>
              <a:rPr lang="en-US" sz="1600" b="0" i="0" u="none" strike="noStrike" kern="1200" baseline="0" dirty="0" smtClean="0">
                <a:solidFill>
                  <a:schemeClr val="tx1"/>
                </a:solidFill>
                <a:latin typeface="Arial" charset="0"/>
                <a:ea typeface="+mn-ea"/>
                <a:cs typeface="+mn-cs"/>
              </a:rPr>
              <a:t>3. Equivalence partition: 5 ≤ employment time ≤ 10. </a:t>
            </a:r>
          </a:p>
          <a:p>
            <a:r>
              <a:rPr lang="en-US" sz="1600" b="0" i="0" u="none" strike="noStrike" kern="1200" baseline="0" dirty="0" smtClean="0">
                <a:solidFill>
                  <a:schemeClr val="tx1"/>
                </a:solidFill>
                <a:latin typeface="Arial" charset="0"/>
                <a:ea typeface="+mn-ea"/>
                <a:cs typeface="+mn-cs"/>
              </a:rPr>
              <a:t>4. Equivalence partition: 10 &lt; employment time.</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26 	d 	FL-4.2.2 	K3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following partitions can be identified: </a:t>
            </a:r>
          </a:p>
          <a:p>
            <a:r>
              <a:rPr lang="en-US" sz="1600" b="0" i="0" u="none" strike="noStrike" kern="1200" baseline="0" dirty="0" smtClean="0">
                <a:solidFill>
                  <a:schemeClr val="tx1"/>
                </a:solidFill>
                <a:latin typeface="Arial" charset="0"/>
                <a:ea typeface="+mn-ea"/>
                <a:cs typeface="+mn-cs"/>
              </a:rPr>
              <a:t>1. &lt;= 50, boundary value 50 </a:t>
            </a:r>
          </a:p>
          <a:p>
            <a:r>
              <a:rPr lang="en-US" sz="1600" b="0" i="0" u="none" strike="noStrike" kern="1200" baseline="0" dirty="0" smtClean="0">
                <a:solidFill>
                  <a:schemeClr val="tx1"/>
                </a:solidFill>
                <a:latin typeface="Arial" charset="0"/>
                <a:ea typeface="+mn-ea"/>
                <a:cs typeface="+mn-cs"/>
              </a:rPr>
              <a:t>2. 51 – 55 boundary values 51, 55 </a:t>
            </a:r>
          </a:p>
          <a:p>
            <a:r>
              <a:rPr lang="en-US" sz="1600" b="0" i="0" u="none" strike="noStrike" kern="1200" baseline="0" dirty="0" smtClean="0">
                <a:solidFill>
                  <a:schemeClr val="tx1"/>
                </a:solidFill>
                <a:latin typeface="Arial" charset="0"/>
                <a:ea typeface="+mn-ea"/>
                <a:cs typeface="+mn-cs"/>
              </a:rPr>
              <a:t>3. 56 – 60 boundary values 56, 60 </a:t>
            </a:r>
          </a:p>
          <a:p>
            <a:r>
              <a:rPr lang="en-US" sz="1600" b="0" i="0" u="none" strike="noStrike" kern="1200" baseline="0" dirty="0" smtClean="0">
                <a:solidFill>
                  <a:schemeClr val="tx1"/>
                </a:solidFill>
                <a:latin typeface="Arial" charset="0"/>
                <a:ea typeface="+mn-ea"/>
                <a:cs typeface="+mn-cs"/>
              </a:rPr>
              <a:t>4. &gt;=61 boundary value 61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Boundary value according to glossary V.3.2: A minimum or maximum value of an ordered equivalence partition </a:t>
            </a:r>
          </a:p>
          <a:p>
            <a:r>
              <a:rPr lang="de-DE" sz="1600" b="0" i="0" u="none" strike="noStrike" kern="1200" baseline="0" dirty="0" smtClean="0">
                <a:solidFill>
                  <a:schemeClr val="tx1"/>
                </a:solidFill>
                <a:latin typeface="Arial" charset="0"/>
                <a:ea typeface="+mn-ea"/>
                <a:cs typeface="+mn-cs"/>
              </a:rPr>
              <a:t>Thus:</a:t>
            </a:r>
          </a:p>
          <a:p>
            <a:r>
              <a:rPr lang="en-US" sz="1600" b="0" i="0" u="none" strike="noStrike" kern="1200" baseline="0" dirty="0" smtClean="0">
                <a:solidFill>
                  <a:schemeClr val="tx1"/>
                </a:solidFill>
                <a:latin typeface="Arial" charset="0"/>
                <a:ea typeface="+mn-ea"/>
                <a:cs typeface="+mn-cs"/>
              </a:rPr>
              <a:t>a) Is not correct: Does not include all necessary boundary values, but it includes additional values: 0, 49, and 59, which are not boundary values in this equivalence partition (syllabus chapter 4.2.2). </a:t>
            </a:r>
          </a:p>
          <a:p>
            <a:r>
              <a:rPr lang="en-US" sz="1600" b="0" i="0" u="none" strike="noStrike" kern="1200" baseline="0" dirty="0" smtClean="0">
                <a:solidFill>
                  <a:schemeClr val="tx1"/>
                </a:solidFill>
                <a:latin typeface="Arial" charset="0"/>
                <a:ea typeface="+mn-ea"/>
                <a:cs typeface="+mn-cs"/>
              </a:rPr>
              <a:t>b) Is not correct: Does not include all necessary boundary values. 51 and 55 are missing (syllabus chapter 4.2.2). </a:t>
            </a:r>
          </a:p>
          <a:p>
            <a:r>
              <a:rPr lang="en-US" sz="1600" b="0" i="0" u="none" strike="noStrike" kern="1200" baseline="0" dirty="0" smtClean="0">
                <a:solidFill>
                  <a:schemeClr val="tx1"/>
                </a:solidFill>
                <a:latin typeface="Arial" charset="0"/>
                <a:ea typeface="+mn-ea"/>
                <a:cs typeface="+mn-cs"/>
              </a:rPr>
              <a:t>c) Is not correct: Does not include necessary boundary values but it includes additional values: 49, 62, and 54, which are not boundary values in this equivalence partition (syllabus chapter 4.2.2).</a:t>
            </a:r>
          </a:p>
          <a:p>
            <a:r>
              <a:rPr lang="en-US" sz="1600" b="0" i="0" u="none" strike="noStrike" kern="1200" baseline="0" dirty="0" smtClean="0">
                <a:solidFill>
                  <a:schemeClr val="tx1"/>
                </a:solidFill>
                <a:latin typeface="Arial" charset="0"/>
                <a:ea typeface="+mn-ea"/>
                <a:cs typeface="+mn-cs"/>
              </a:rPr>
              <a:t>d) Is correct: includes all necessary boundary values (syllabus chapter 4.2.2).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27 	d 	FL-4.2.3 	K3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If there was no agreement on targets, it is impossible to reach the targets. Since this situation can´t occur, this is not a scenario happening in reality. </a:t>
            </a:r>
          </a:p>
          <a:p>
            <a:r>
              <a:rPr lang="en-US" sz="1600" b="0" i="0" u="none" strike="noStrike" kern="1200" baseline="0" dirty="0" smtClean="0">
                <a:solidFill>
                  <a:schemeClr val="tx1"/>
                </a:solidFill>
                <a:latin typeface="Arial" charset="0"/>
                <a:ea typeface="+mn-ea"/>
                <a:cs typeface="+mn-cs"/>
              </a:rPr>
              <a:t>b) Is not correct: The test case is objectively wrong, since under these conditions no bonus is paid because the agreed target was not reached. </a:t>
            </a:r>
          </a:p>
          <a:p>
            <a:r>
              <a:rPr lang="en-US" sz="1600" b="0" i="0" u="none" strike="noStrike" kern="1200" baseline="0" dirty="0" smtClean="0">
                <a:solidFill>
                  <a:schemeClr val="tx1"/>
                </a:solidFill>
                <a:latin typeface="Arial" charset="0"/>
                <a:ea typeface="+mn-ea"/>
                <a:cs typeface="+mn-cs"/>
              </a:rPr>
              <a:t>c) Is not correct: There was no agreement on targets, it is impossible to reach the targets. Since this situation can´t occur, this is not a scenario happening in reality. </a:t>
            </a:r>
          </a:p>
          <a:p>
            <a:r>
              <a:rPr lang="en-US" sz="1600" b="0" i="0" u="none" strike="noStrike" kern="1200" baseline="0" dirty="0" smtClean="0">
                <a:solidFill>
                  <a:schemeClr val="tx1"/>
                </a:solidFill>
                <a:latin typeface="Arial" charset="0"/>
                <a:ea typeface="+mn-ea"/>
                <a:cs typeface="+mn-cs"/>
              </a:rPr>
              <a:t>d) Is correct: The test case describes the situation that the too short period of employment and the non-fulfilment of the agreed target leads to non-payment of the bonus. This situation can occur in practice, but is missing in the decision table.</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0125673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err="1" smtClean="0"/>
              <a:t>Formatvorlage</a:t>
            </a:r>
            <a:r>
              <a:rPr lang="en-US" noProof="0" dirty="0" smtClean="0"/>
              <a:t> des </a:t>
            </a:r>
            <a:r>
              <a:rPr lang="en-US" noProof="0" dirty="0" err="1" smtClean="0"/>
              <a:t>Untertitelmasters</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pic>
        <p:nvPicPr>
          <p:cNvPr id="6" name="รูปภาพ 4">
            <a:extLst>
              <a:ext uri="{FF2B5EF4-FFF2-40B4-BE49-F238E27FC236}">
                <a16:creationId xmlns="" xmlns:a16="http://schemas.microsoft.com/office/drawing/2014/main" id="{0324D299-0FB9-438F-89F6-C7FC4F4EF2E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103" t="16336" r="8262" b="23176"/>
          <a:stretch/>
        </p:blipFill>
        <p:spPr>
          <a:xfrm>
            <a:off x="3087384" y="260648"/>
            <a:ext cx="2969231" cy="1654416"/>
          </a:xfrm>
          <a:prstGeom prst="rect">
            <a:avLst/>
          </a:prstGeom>
        </p:spPr>
      </p:pic>
      <p:pic>
        <p:nvPicPr>
          <p:cNvPr id="7" name="Picture 7">
            <a:extLst>
              <a:ext uri="{FF2B5EF4-FFF2-40B4-BE49-F238E27FC236}">
                <a16:creationId xmlns="" xmlns:a16="http://schemas.microsoft.com/office/drawing/2014/main" id="{2883A6B9-DFA2-41AB-9E9B-967853DD406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9273" y="5747289"/>
            <a:ext cx="565453" cy="971872"/>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idx="1"/>
          </p:nvPr>
        </p:nvSpPr>
        <p:spPr/>
        <p:txBody>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6" name="Foliennummernplatzhalter 5"/>
          <p:cNvSpPr>
            <a:spLocks noGrp="1"/>
          </p:cNvSpPr>
          <p:nvPr>
            <p:ph type="sldNum" sz="quarter" idx="12"/>
          </p:nvPr>
        </p:nvSpPr>
        <p:spPr>
          <a:xfrm>
            <a:off x="7092280" y="6356350"/>
            <a:ext cx="1598400" cy="365125"/>
          </a:xfrm>
        </p:spPr>
        <p:txBody>
          <a:bodyPr/>
          <a:lstStyle/>
          <a:p>
            <a:r>
              <a:rPr lang="en-US" dirty="0" smtClean="0"/>
              <a:t> 04 -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5" name="Datumsplatzhalter 4"/>
          <p:cNvSpPr>
            <a:spLocks noGrp="1"/>
          </p:cNvSpPr>
          <p:nvPr>
            <p:ph type="dt" sz="half" idx="10"/>
          </p:nvPr>
        </p:nvSpPr>
        <p:spPr/>
        <p:txBody>
          <a:bodyPr/>
          <a:lstStyle/>
          <a:p>
            <a:r>
              <a:rPr lang="en-US" dirty="0" smtClean="0"/>
              <a:t>Uwe Gühl, 2020</a:t>
            </a:r>
            <a:endParaRPr lang="en-US" dirty="0"/>
          </a:p>
        </p:txBody>
      </p:sp>
      <p:sp>
        <p:nvSpPr>
          <p:cNvPr id="7" name="Foliennummernplatzhalter 6"/>
          <p:cNvSpPr>
            <a:spLocks noGrp="1"/>
          </p:cNvSpPr>
          <p:nvPr>
            <p:ph type="sldNum" sz="quarter" idx="12"/>
          </p:nvPr>
        </p:nvSpPr>
        <p:spPr/>
        <p:txBody>
          <a:bodyPr/>
          <a:lstStyle/>
          <a:p>
            <a:r>
              <a:rPr lang="en-US" dirty="0" smtClean="0"/>
              <a:t>04 - </a:t>
            </a:r>
            <a:fld id="{6C6AE60A-B69C-4790-82F7-3882EDF23186}" type="slidenum">
              <a:rPr lang="en-US" smtClean="0"/>
              <a:pPr/>
              <a:t>‹Nr.›</a:t>
            </a:fld>
            <a:endParaRPr lang="en-US" dirty="0"/>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Datumsplatzhalter 2"/>
          <p:cNvSpPr>
            <a:spLocks noGrp="1"/>
          </p:cNvSpPr>
          <p:nvPr>
            <p:ph type="dt" sz="half" idx="10"/>
          </p:nvPr>
        </p:nvSpPr>
        <p:spPr/>
        <p:txBody>
          <a:bodyPr/>
          <a:lstStyle/>
          <a:p>
            <a:r>
              <a:rPr lang="en-US" dirty="0" smtClean="0"/>
              <a:t>Uwe Gühl, 2020</a:t>
            </a:r>
            <a:endParaRPr lang="en-US" dirty="0"/>
          </a:p>
        </p:txBody>
      </p:sp>
      <p:sp>
        <p:nvSpPr>
          <p:cNvPr id="5" name="Foliennummernplatzhalter 4"/>
          <p:cNvSpPr>
            <a:spLocks noGrp="1"/>
          </p:cNvSpPr>
          <p:nvPr>
            <p:ph type="sldNum" sz="quarter" idx="12"/>
          </p:nvPr>
        </p:nvSpPr>
        <p:spPr/>
        <p:txBody>
          <a:bodyPr/>
          <a:lstStyle/>
          <a:p>
            <a:r>
              <a:rPr lang="en-US" dirty="0" smtClean="0"/>
              <a:t>04 -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dirty="0" smtClean="0"/>
              <a:t>Uwe Gühl, 2020</a:t>
            </a:r>
            <a:endParaRPr lang="en-US" dirty="0"/>
          </a:p>
        </p:txBody>
      </p:sp>
      <p:sp>
        <p:nvSpPr>
          <p:cNvPr id="4" name="Foliennummernplatzhalter 3"/>
          <p:cNvSpPr>
            <a:spLocks noGrp="1"/>
          </p:cNvSpPr>
          <p:nvPr>
            <p:ph type="sldNum" sz="quarter" idx="12"/>
          </p:nvPr>
        </p:nvSpPr>
        <p:spPr/>
        <p:txBody>
          <a:bodyPr/>
          <a:lstStyle/>
          <a:p>
            <a:r>
              <a:rPr lang="en-US" dirty="0" smtClean="0"/>
              <a:t>04 - </a:t>
            </a:r>
            <a:fld id="{6C6AE60A-B69C-4790-82F7-3882EDF23186}" type="slidenum">
              <a:rPr lang="en-US" smtClean="0"/>
              <a:pPr/>
              <a:t>‹Nr.›</a:t>
            </a:fld>
            <a:endParaRPr lang="en-US"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2"/>
          </p:nvPr>
        </p:nvSpPr>
        <p:spPr>
          <a:xfrm>
            <a:off x="457200" y="6356350"/>
            <a:ext cx="1598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de-DE" dirty="0" smtClean="0"/>
              <a:t>Uwe Gühl</a:t>
            </a:r>
            <a:endParaRPr lang="en-US" dirty="0"/>
          </a:p>
        </p:txBody>
      </p:sp>
      <p:sp>
        <p:nvSpPr>
          <p:cNvPr id="5" name="Fußzeilenplatzhalter 4"/>
          <p:cNvSpPr>
            <a:spLocks noGrp="1"/>
          </p:cNvSpPr>
          <p:nvPr>
            <p:ph type="ftr" sz="quarter" idx="3"/>
          </p:nvPr>
        </p:nvSpPr>
        <p:spPr>
          <a:xfrm>
            <a:off x="2195736" y="6356350"/>
            <a:ext cx="47520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Software Testing – Foundation Level</a:t>
            </a:r>
          </a:p>
          <a:p>
            <a:r>
              <a:rPr lang="en-US" dirty="0" smtClean="0"/>
              <a:t>Test Techniques Quiz</a:t>
            </a:r>
            <a:endParaRPr lang="en-US" dirty="0"/>
          </a:p>
        </p:txBody>
      </p:sp>
      <p:sp>
        <p:nvSpPr>
          <p:cNvPr id="6" name="Foliennummernplatzhalter 5"/>
          <p:cNvSpPr>
            <a:spLocks noGrp="1"/>
          </p:cNvSpPr>
          <p:nvPr>
            <p:ph type="sldNum" sz="quarter" idx="4"/>
          </p:nvPr>
        </p:nvSpPr>
        <p:spPr>
          <a:xfrm>
            <a:off x="7092280" y="6356350"/>
            <a:ext cx="1598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04 - </a:t>
            </a:r>
            <a:fld id="{6C6AE60A-B69C-4790-82F7-3882EDF23186}"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252538" indent="-338138" algn="l" defTabSz="914400" rtl="0" eaLnBrk="1" latinLnBrk="0" hangingPunct="1">
        <a:spcBef>
          <a:spcPct val="20000"/>
        </a:spcBef>
        <a:buFont typeface="Wingdings" panose="05000000000000000000" pitchFamily="2" charset="2"/>
        <a:buChar char="Ø"/>
        <a:defRPr sz="2400" kern="1200">
          <a:solidFill>
            <a:schemeClr val="tx1"/>
          </a:solidFill>
          <a:latin typeface="Arial" panose="020B0604020202020204" pitchFamily="34" charset="0"/>
          <a:ea typeface="+mn-ea"/>
          <a:cs typeface="Arial" panose="020B0604020202020204" pitchFamily="34" charset="0"/>
        </a:defRPr>
      </a:lvl3pPr>
      <a:lvl4pPr marL="1703388" indent="-331788" algn="l" defTabSz="914400" rtl="0" eaLnBrk="1" latinLnBrk="0" hangingPunct="1">
        <a:spcBef>
          <a:spcPct val="20000"/>
        </a:spcBef>
        <a:buFont typeface="Wingdings" panose="05000000000000000000" pitchFamily="2" charset="2"/>
        <a:buChar char="v"/>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mtClean="0"/>
              <a:t>Software Testing </a:t>
            </a:r>
            <a:br>
              <a:rPr lang="en-US" smtClean="0"/>
            </a:br>
            <a:r>
              <a:rPr lang="en-US" smtClean="0"/>
              <a:t>Foundation Level</a:t>
            </a:r>
            <a:endParaRPr lang="de-DE" dirty="0"/>
          </a:p>
        </p:txBody>
      </p:sp>
      <p:sp>
        <p:nvSpPr>
          <p:cNvPr id="3" name="Untertitel 2"/>
          <p:cNvSpPr>
            <a:spLocks noGrp="1"/>
          </p:cNvSpPr>
          <p:nvPr>
            <p:ph type="subTitle" idx="1"/>
          </p:nvPr>
        </p:nvSpPr>
        <p:spPr/>
        <p:txBody>
          <a:bodyPr>
            <a:normAutofit fontScale="92500" lnSpcReduction="20000"/>
          </a:bodyPr>
          <a:lstStyle/>
          <a:p>
            <a:r>
              <a:rPr lang="en-US" dirty="0" smtClean="0"/>
              <a:t>Lecture 4 – Test Techniques</a:t>
            </a:r>
          </a:p>
          <a:p>
            <a:r>
              <a:rPr lang="de-DE" dirty="0" smtClean="0"/>
              <a:t>Quiz</a:t>
            </a:r>
            <a:endParaRPr lang="en-US" dirty="0" smtClean="0"/>
          </a:p>
          <a:p>
            <a:endParaRPr lang="en-US" dirty="0" smtClean="0"/>
          </a:p>
          <a:p>
            <a:r>
              <a:rPr lang="en-US" dirty="0" smtClean="0"/>
              <a:t>Uwe Gühl</a:t>
            </a:r>
          </a:p>
        </p:txBody>
      </p:sp>
      <p:sp>
        <p:nvSpPr>
          <p:cNvPr id="4" name="AutoShape 2" descr="Department of Computer Engineer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dirty="0"/>
          </a:p>
        </p:txBody>
      </p:sp>
    </p:spTree>
    <p:extLst>
      <p:ext uri="{BB962C8B-B14F-4D97-AF65-F5344CB8AC3E}">
        <p14:creationId xmlns:p14="http://schemas.microsoft.com/office/powerpoint/2010/main" val="839193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a:t>
            </a:r>
            <a:r>
              <a:rPr lang="en-US" dirty="0" smtClean="0"/>
              <a:t>Techniques</a:t>
            </a:r>
            <a:r>
              <a:rPr lang="de-DE" dirty="0"/>
              <a:t>	</a:t>
            </a:r>
            <a:r>
              <a:rPr lang="de-DE" dirty="0" smtClean="0"/>
              <a:t>FL-4.2.3 A</a:t>
            </a:r>
            <a:br>
              <a:rPr lang="de-DE" dirty="0" smtClean="0"/>
            </a:br>
            <a:r>
              <a:rPr lang="de-DE" dirty="0" smtClean="0"/>
              <a:t>1-2</a:t>
            </a:r>
            <a:endParaRPr lang="de-DE" dirty="0"/>
          </a:p>
        </p:txBody>
      </p:sp>
      <p:sp>
        <p:nvSpPr>
          <p:cNvPr id="3" name="Inhaltsplatzhalter 2"/>
          <p:cNvSpPr>
            <a:spLocks noGrp="1"/>
          </p:cNvSpPr>
          <p:nvPr>
            <p:ph idx="1"/>
          </p:nvPr>
        </p:nvSpPr>
        <p:spPr/>
        <p:txBody>
          <a:bodyPr/>
          <a:lstStyle/>
          <a:p>
            <a:pPr marL="0" indent="0">
              <a:buNone/>
            </a:pPr>
            <a:r>
              <a:rPr lang="en-US" dirty="0" smtClean="0"/>
              <a:t>A </a:t>
            </a:r>
            <a:r>
              <a:rPr lang="en-US" dirty="0"/>
              <a:t>company's employees are paid bonuses if they work more than a year in the company and achieve a target which is individually agreed before.</a:t>
            </a:r>
          </a:p>
          <a:p>
            <a:pPr marL="0" indent="0">
              <a:buNone/>
            </a:pPr>
            <a:r>
              <a:rPr lang="en-US" dirty="0"/>
              <a:t>These facts can be shown in a decision table:</a:t>
            </a:r>
            <a:endParaRPr lang="en-US" dirty="0" smtClean="0"/>
          </a:p>
          <a:p>
            <a:pPr marL="0" indent="0">
              <a:buNone/>
            </a:pPr>
            <a:endParaRPr lang="en-US" dirty="0" smtClean="0"/>
          </a:p>
          <a:p>
            <a:pPr marL="0" indent="0">
              <a:buNone/>
            </a:pPr>
            <a:endParaRPr lang="en-US" dirty="0" smtClean="0"/>
          </a:p>
        </p:txBody>
      </p:sp>
      <p:sp>
        <p:nvSpPr>
          <p:cNvPr id="6"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7"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10</a:t>
            </a:fld>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057995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Techniques </a:t>
            </a:r>
            <a:r>
              <a:rPr lang="de-DE" dirty="0"/>
              <a:t>	</a:t>
            </a:r>
            <a:r>
              <a:rPr lang="de-DE" dirty="0" smtClean="0"/>
              <a:t>FL-4.2.3 A</a:t>
            </a:r>
            <a:br>
              <a:rPr lang="de-DE" dirty="0" smtClean="0"/>
            </a:br>
            <a:r>
              <a:rPr lang="de-DE" dirty="0" smtClean="0"/>
              <a:t>2-2</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Which </a:t>
            </a:r>
            <a:r>
              <a:rPr lang="en-US" dirty="0"/>
              <a:t>of the following test cases represents a situation that can happen in real life</a:t>
            </a:r>
            <a:r>
              <a:rPr lang="en-US" dirty="0" smtClean="0"/>
              <a:t>, and </a:t>
            </a:r>
            <a:r>
              <a:rPr lang="en-US" dirty="0"/>
              <a:t>is missing in the above decision table</a:t>
            </a:r>
            <a:r>
              <a:rPr lang="en-US" dirty="0" smtClean="0"/>
              <a:t>?</a:t>
            </a:r>
          </a:p>
          <a:p>
            <a:pPr marL="531813" lvl="0" indent="-531813" eaLnBrk="0" hangingPunct="0">
              <a:buSzTx/>
              <a:buFont typeface="Wingdings" pitchFamily="2" charset="2"/>
              <a:buAutoNum type="alphaLcParenR"/>
            </a:pPr>
            <a:r>
              <a:rPr lang="en-US" altLang="de-DE" sz="2600" dirty="0">
                <a:solidFill>
                  <a:srgbClr val="000000"/>
                </a:solidFill>
              </a:rPr>
              <a:t>Condition1 = YES, Condition2 = NO, Condition3 = YES, </a:t>
            </a:r>
            <a:r>
              <a:rPr lang="en-US" altLang="de-DE" sz="2600" dirty="0" smtClean="0">
                <a:solidFill>
                  <a:srgbClr val="000000"/>
                </a:solidFill>
              </a:rPr>
              <a:t/>
            </a:r>
            <a:br>
              <a:rPr lang="en-US" altLang="de-DE" sz="2600" dirty="0" smtClean="0">
                <a:solidFill>
                  <a:srgbClr val="000000"/>
                </a:solidFill>
              </a:rPr>
            </a:br>
            <a:r>
              <a:rPr lang="en-US" altLang="de-DE" sz="2600" dirty="0" smtClean="0">
                <a:solidFill>
                  <a:srgbClr val="000000"/>
                </a:solidFill>
              </a:rPr>
              <a:t>Action</a:t>
            </a:r>
            <a:r>
              <a:rPr lang="en-US" altLang="de-DE" sz="2600" dirty="0">
                <a:solidFill>
                  <a:srgbClr val="000000"/>
                </a:solidFill>
              </a:rPr>
              <a:t>= NO</a:t>
            </a:r>
          </a:p>
          <a:p>
            <a:pPr marL="531813" lvl="0" indent="-531813" eaLnBrk="0" hangingPunct="0">
              <a:buSzTx/>
              <a:buFont typeface="Wingdings" pitchFamily="2" charset="2"/>
              <a:buAutoNum type="alphaLcParenR"/>
            </a:pPr>
            <a:r>
              <a:rPr lang="en-US" altLang="de-DE" sz="2600" dirty="0" smtClean="0">
                <a:solidFill>
                  <a:srgbClr val="000000"/>
                </a:solidFill>
              </a:rPr>
              <a:t>Condition1 </a:t>
            </a:r>
            <a:r>
              <a:rPr lang="en-US" altLang="de-DE" sz="2600" dirty="0">
                <a:solidFill>
                  <a:srgbClr val="000000"/>
                </a:solidFill>
              </a:rPr>
              <a:t>= YES, Condition2 = YES, Condition3 = NO, </a:t>
            </a:r>
            <a:r>
              <a:rPr lang="en-US" altLang="de-DE" sz="2600" dirty="0" smtClean="0">
                <a:solidFill>
                  <a:srgbClr val="000000"/>
                </a:solidFill>
              </a:rPr>
              <a:t/>
            </a:r>
            <a:br>
              <a:rPr lang="en-US" altLang="de-DE" sz="2600" dirty="0" smtClean="0">
                <a:solidFill>
                  <a:srgbClr val="000000"/>
                </a:solidFill>
              </a:rPr>
            </a:br>
            <a:r>
              <a:rPr lang="en-US" altLang="de-DE" sz="2600" dirty="0" smtClean="0">
                <a:solidFill>
                  <a:srgbClr val="000000"/>
                </a:solidFill>
              </a:rPr>
              <a:t>Action</a:t>
            </a:r>
            <a:r>
              <a:rPr lang="en-US" altLang="de-DE" sz="2600" dirty="0">
                <a:solidFill>
                  <a:srgbClr val="000000"/>
                </a:solidFill>
              </a:rPr>
              <a:t>= YES</a:t>
            </a:r>
          </a:p>
          <a:p>
            <a:pPr marL="531813" lvl="0" indent="-531813" eaLnBrk="0" hangingPunct="0">
              <a:buSzTx/>
              <a:buFont typeface="Wingdings" pitchFamily="2" charset="2"/>
              <a:buAutoNum type="alphaLcParenR"/>
            </a:pPr>
            <a:r>
              <a:rPr lang="en-US" altLang="de-DE" sz="2600" dirty="0" smtClean="0">
                <a:solidFill>
                  <a:srgbClr val="000000"/>
                </a:solidFill>
              </a:rPr>
              <a:t>Condition1 </a:t>
            </a:r>
            <a:r>
              <a:rPr lang="en-US" altLang="de-DE" sz="2600" dirty="0">
                <a:solidFill>
                  <a:srgbClr val="000000"/>
                </a:solidFill>
              </a:rPr>
              <a:t>= NO, Condition2 = NO, Condition3 = YES, Action= NO</a:t>
            </a:r>
          </a:p>
          <a:p>
            <a:pPr marL="531813" lvl="0" indent="-531813" eaLnBrk="0" hangingPunct="0">
              <a:buSzTx/>
              <a:buFont typeface="Wingdings" pitchFamily="2" charset="2"/>
              <a:buAutoNum type="alphaLcParenR"/>
            </a:pPr>
            <a:r>
              <a:rPr lang="en-US" altLang="de-DE" sz="2600" dirty="0" smtClean="0">
                <a:solidFill>
                  <a:srgbClr val="000000"/>
                </a:solidFill>
              </a:rPr>
              <a:t>Condition1 </a:t>
            </a:r>
            <a:r>
              <a:rPr lang="en-US" altLang="de-DE" sz="2600" dirty="0">
                <a:solidFill>
                  <a:srgbClr val="000000"/>
                </a:solidFill>
              </a:rPr>
              <a:t>= NO, Condition2 = YES, Condition3 = NO, Action= NO</a:t>
            </a:r>
            <a:endParaRPr lang="de-DE" altLang="de-DE" sz="2600"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551735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11</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437432"/>
            <a:ext cx="7632848" cy="1709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6903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FL-4.2.4 A</a:t>
            </a:r>
            <a:endParaRPr lang="de-DE" dirty="0"/>
          </a:p>
        </p:txBody>
      </p:sp>
      <p:sp>
        <p:nvSpPr>
          <p:cNvPr id="3" name="Inhaltsplatzhalter 2"/>
          <p:cNvSpPr>
            <a:spLocks noGrp="1"/>
          </p:cNvSpPr>
          <p:nvPr>
            <p:ph idx="1"/>
          </p:nvPr>
        </p:nvSpPr>
        <p:spPr>
          <a:xfrm>
            <a:off x="457200" y="1600200"/>
            <a:ext cx="8229600" cy="4997152"/>
          </a:xfrm>
        </p:spPr>
        <p:txBody>
          <a:bodyPr>
            <a:normAutofit fontScale="70000" lnSpcReduction="20000"/>
          </a:bodyPr>
          <a:lstStyle/>
          <a:p>
            <a:pPr marL="0" indent="0">
              <a:buNone/>
            </a:pPr>
            <a:r>
              <a:rPr lang="en-US" dirty="0"/>
              <a:t>Which of the following statements about the given </a:t>
            </a:r>
            <a:r>
              <a:rPr lang="en-US" dirty="0" smtClean="0"/>
              <a:t/>
            </a:r>
            <a:br>
              <a:rPr lang="en-US" dirty="0" smtClean="0"/>
            </a:br>
            <a:r>
              <a:rPr lang="en-US" dirty="0" smtClean="0"/>
              <a:t>state </a:t>
            </a:r>
            <a:r>
              <a:rPr lang="en-US" dirty="0"/>
              <a:t>transition diagram and table of test cases is TRUE?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531813" lvl="0" indent="-531813" eaLnBrk="0" hangingPunct="0">
              <a:buSzTx/>
              <a:buFont typeface="Wingdings" pitchFamily="2" charset="2"/>
              <a:buAutoNum type="alphaLcParenR"/>
            </a:pPr>
            <a:r>
              <a:rPr lang="en-US" altLang="de-DE" dirty="0">
                <a:solidFill>
                  <a:srgbClr val="000000"/>
                </a:solidFill>
              </a:rPr>
              <a:t>The given test cases cover both valid and invalid transitions in the state transition diagram.</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given test cases represent all possible valid transitions in the state transition diagram.</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given test cases represent some of the valid transitions in the state transition diagram.</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given test cases represent pairs of transitions in the state transition diagram.</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56371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12</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765" y="2097422"/>
            <a:ext cx="2934089" cy="1907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928" y="2261341"/>
            <a:ext cx="4824536" cy="1644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481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FL-4.2.1 </a:t>
            </a:r>
            <a:r>
              <a:rPr lang="de-DE" dirty="0"/>
              <a:t>A</a:t>
            </a:r>
          </a:p>
        </p:txBody>
      </p:sp>
      <p:sp>
        <p:nvSpPr>
          <p:cNvPr id="3" name="Inhaltsplatzhalter 2"/>
          <p:cNvSpPr>
            <a:spLocks noGrp="1"/>
          </p:cNvSpPr>
          <p:nvPr>
            <p:ph idx="1"/>
          </p:nvPr>
        </p:nvSpPr>
        <p:spPr/>
        <p:txBody>
          <a:bodyPr>
            <a:normAutofit fontScale="70000" lnSpcReduction="20000"/>
          </a:bodyPr>
          <a:lstStyle/>
          <a:p>
            <a:pPr marL="0" indent="0">
              <a:buNone/>
            </a:pPr>
            <a:r>
              <a:rPr lang="en-US" dirty="0"/>
              <a:t>A video application has the following requirement: The application shall allow playing a video on the following display resolution:</a:t>
            </a:r>
          </a:p>
          <a:p>
            <a:pPr marL="400050" lvl="1" indent="0">
              <a:buNone/>
            </a:pPr>
            <a:r>
              <a:rPr lang="en-US" dirty="0"/>
              <a:t>1. 640x480.</a:t>
            </a:r>
          </a:p>
          <a:p>
            <a:pPr marL="400050" lvl="1" indent="0">
              <a:buNone/>
            </a:pPr>
            <a:r>
              <a:rPr lang="en-US" dirty="0"/>
              <a:t>2. 1280x720.</a:t>
            </a:r>
          </a:p>
          <a:p>
            <a:pPr marL="400050" lvl="1" indent="0">
              <a:buNone/>
            </a:pPr>
            <a:r>
              <a:rPr lang="en-US" dirty="0"/>
              <a:t>3. 1600x1200.</a:t>
            </a:r>
          </a:p>
          <a:p>
            <a:pPr marL="400050" lvl="1" indent="0">
              <a:buNone/>
            </a:pPr>
            <a:r>
              <a:rPr lang="en-US" dirty="0"/>
              <a:t>4. 1920x1080.</a:t>
            </a:r>
          </a:p>
          <a:p>
            <a:pPr marL="0" indent="0">
              <a:buNone/>
            </a:pPr>
            <a:r>
              <a:rPr lang="en-US" dirty="0"/>
              <a:t>Which of the following list of test cases is a result of applying the equivalence partitioning test technique to test this requirement</a:t>
            </a: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Verify that the application can play a video on a display of size 1920x1080 (1 test case).</a:t>
            </a:r>
          </a:p>
          <a:p>
            <a:pPr marL="531813" lvl="0" indent="-531813" eaLnBrk="0" hangingPunct="0">
              <a:buSzTx/>
              <a:buFont typeface="Wingdings" pitchFamily="2" charset="2"/>
              <a:buAutoNum type="alphaLcParenR"/>
            </a:pPr>
            <a:r>
              <a:rPr lang="en-US" altLang="de-DE" dirty="0" smtClean="0">
                <a:solidFill>
                  <a:srgbClr val="000000"/>
                </a:solidFill>
              </a:rPr>
              <a:t>Verify </a:t>
            </a:r>
            <a:r>
              <a:rPr lang="en-US" altLang="de-DE" dirty="0">
                <a:solidFill>
                  <a:srgbClr val="000000"/>
                </a:solidFill>
              </a:rPr>
              <a:t>that the application can play a video on a display of size 640x480 and 1920x1080 (2 test cases).</a:t>
            </a:r>
          </a:p>
          <a:p>
            <a:pPr marL="531813" lvl="0" indent="-531813" eaLnBrk="0" hangingPunct="0">
              <a:buSzTx/>
              <a:buFont typeface="Wingdings" pitchFamily="2" charset="2"/>
              <a:buAutoNum type="alphaLcParenR"/>
            </a:pPr>
            <a:r>
              <a:rPr lang="en-US" altLang="de-DE" dirty="0" smtClean="0">
                <a:solidFill>
                  <a:srgbClr val="000000"/>
                </a:solidFill>
              </a:rPr>
              <a:t>Verify </a:t>
            </a:r>
            <a:r>
              <a:rPr lang="en-US" altLang="de-DE" dirty="0">
                <a:solidFill>
                  <a:srgbClr val="000000"/>
                </a:solidFill>
              </a:rPr>
              <a:t>that the application can play a video on each of the display sizes in the requirement (4 test cases).</a:t>
            </a:r>
          </a:p>
          <a:p>
            <a:pPr marL="531813" lvl="0" indent="-531813" eaLnBrk="0" hangingPunct="0">
              <a:buSzTx/>
              <a:buFont typeface="Wingdings" pitchFamily="2" charset="2"/>
              <a:buAutoNum type="alphaLcParenR"/>
            </a:pPr>
            <a:r>
              <a:rPr lang="en-US" altLang="de-DE" dirty="0" smtClean="0">
                <a:solidFill>
                  <a:srgbClr val="000000"/>
                </a:solidFill>
              </a:rPr>
              <a:t>Verify </a:t>
            </a:r>
            <a:r>
              <a:rPr lang="en-US" altLang="de-DE" dirty="0">
                <a:solidFill>
                  <a:srgbClr val="000000"/>
                </a:solidFill>
              </a:rPr>
              <a:t>that the application can play a video on any one of the display sizes in the requirement (1 test case).</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95764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dirty="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13</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03623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Keywords </a:t>
            </a:r>
            <a:r>
              <a:rPr lang="de-DE" dirty="0"/>
              <a:t>B</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Which of the following provides the BEST description of exploratory testing</a:t>
            </a:r>
            <a:r>
              <a:rPr lang="en-US" dirty="0" smtClean="0"/>
              <a:t>?</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A testing practice in which an in-depth investigation of the background of the test object is used to identify potential weaknesses that are examined by test cases.</a:t>
            </a:r>
          </a:p>
          <a:p>
            <a:pPr marL="531813" lvl="0" indent="-531813" eaLnBrk="0" hangingPunct="0">
              <a:buSzTx/>
              <a:buFont typeface="Wingdings" pitchFamily="2" charset="2"/>
              <a:buAutoNum type="alphaLcParenR"/>
            </a:pPr>
            <a:r>
              <a:rPr lang="en-US" altLang="de-DE" dirty="0" smtClean="0">
                <a:solidFill>
                  <a:srgbClr val="000000"/>
                </a:solidFill>
              </a:rPr>
              <a:t>An </a:t>
            </a:r>
            <a:r>
              <a:rPr lang="en-US" altLang="de-DE" dirty="0">
                <a:solidFill>
                  <a:srgbClr val="000000"/>
                </a:solidFill>
              </a:rPr>
              <a:t>approach to testing whereby the testers dynamically design and execute tests based on their knowledge, exploration of the test item and the results of previous tests.</a:t>
            </a:r>
          </a:p>
          <a:p>
            <a:pPr marL="531813" lvl="0" indent="-531813" eaLnBrk="0" hangingPunct="0">
              <a:buSzTx/>
              <a:buFont typeface="Wingdings" pitchFamily="2" charset="2"/>
              <a:buAutoNum type="alphaLcParenR"/>
            </a:pPr>
            <a:r>
              <a:rPr lang="en-US" altLang="de-DE" dirty="0" smtClean="0">
                <a:solidFill>
                  <a:srgbClr val="000000"/>
                </a:solidFill>
              </a:rPr>
              <a:t>An </a:t>
            </a:r>
            <a:r>
              <a:rPr lang="en-US" altLang="de-DE" dirty="0">
                <a:solidFill>
                  <a:srgbClr val="000000"/>
                </a:solidFill>
              </a:rPr>
              <a:t>approach to test design in which test activities are planned as uninterrupted sessions of test analysis and design, often used in conjunction with checklist-based testing.</a:t>
            </a:r>
          </a:p>
          <a:p>
            <a:pPr marL="531813" lvl="0" indent="-531813" eaLnBrk="0" hangingPunct="0">
              <a:buSzTx/>
              <a:buFont typeface="Wingdings" pitchFamily="2" charset="2"/>
              <a:buAutoNum type="alphaLcParenR"/>
            </a:pPr>
            <a:r>
              <a:rPr lang="en-US" altLang="de-DE" dirty="0" smtClean="0">
                <a:solidFill>
                  <a:srgbClr val="000000"/>
                </a:solidFill>
              </a:rPr>
              <a:t>Testing </a:t>
            </a:r>
            <a:r>
              <a:rPr lang="en-US" altLang="de-DE" dirty="0">
                <a:solidFill>
                  <a:srgbClr val="000000"/>
                </a:solidFill>
              </a:rPr>
              <a:t>based on the tester's experience, knowledge and intuition.</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345642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14</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657223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FL-4.1.1 </a:t>
            </a:r>
            <a:r>
              <a:rPr lang="de-DE" dirty="0"/>
              <a:t>B</a:t>
            </a:r>
          </a:p>
        </p:txBody>
      </p:sp>
      <p:sp>
        <p:nvSpPr>
          <p:cNvPr id="3" name="Inhaltsplatzhalter 2"/>
          <p:cNvSpPr>
            <a:spLocks noGrp="1"/>
          </p:cNvSpPr>
          <p:nvPr>
            <p:ph idx="1"/>
          </p:nvPr>
        </p:nvSpPr>
        <p:spPr/>
        <p:txBody>
          <a:bodyPr>
            <a:normAutofit fontScale="62500" lnSpcReduction="20000"/>
          </a:bodyPr>
          <a:lstStyle/>
          <a:p>
            <a:pPr marL="0" indent="0">
              <a:buNone/>
            </a:pPr>
            <a:r>
              <a:rPr lang="en-US" dirty="0"/>
              <a:t>Which of the following BEST matches the descriptions with the different categories of test techniques?</a:t>
            </a:r>
          </a:p>
          <a:p>
            <a:pPr marL="0" indent="0">
              <a:buNone/>
            </a:pPr>
            <a:r>
              <a:rPr lang="en-US" dirty="0"/>
              <a:t>1. Coverage is measured based on a selected structure of the test object.</a:t>
            </a:r>
          </a:p>
          <a:p>
            <a:pPr marL="0" indent="0">
              <a:buNone/>
            </a:pPr>
            <a:r>
              <a:rPr lang="en-US" dirty="0"/>
              <a:t>2. The processing within the test object is checked.</a:t>
            </a:r>
          </a:p>
          <a:p>
            <a:pPr marL="0" indent="0">
              <a:buNone/>
            </a:pPr>
            <a:r>
              <a:rPr lang="en-US" dirty="0"/>
              <a:t>3. Tests are based on defects’ likelihood and their distribution.</a:t>
            </a:r>
          </a:p>
          <a:p>
            <a:pPr marL="0" indent="0">
              <a:buNone/>
            </a:pPr>
            <a:r>
              <a:rPr lang="en-US" dirty="0"/>
              <a:t>4. Deviations from the requirements are checked.</a:t>
            </a:r>
          </a:p>
          <a:p>
            <a:pPr marL="0" indent="0">
              <a:buNone/>
            </a:pPr>
            <a:r>
              <a:rPr lang="en-US" dirty="0"/>
              <a:t>5. User stories are used as the test basis.</a:t>
            </a:r>
          </a:p>
          <a:p>
            <a:pPr marL="0" indent="0">
              <a:buNone/>
            </a:pPr>
            <a:r>
              <a:rPr lang="en-US" dirty="0"/>
              <a:t>Black - Black-box test techniques</a:t>
            </a:r>
          </a:p>
          <a:p>
            <a:pPr marL="0" indent="0">
              <a:buNone/>
            </a:pPr>
            <a:r>
              <a:rPr lang="en-US" dirty="0"/>
              <a:t>White - White-box test techniques</a:t>
            </a:r>
          </a:p>
          <a:p>
            <a:pPr marL="0" indent="0">
              <a:buNone/>
            </a:pPr>
            <a:r>
              <a:rPr lang="en-US" dirty="0"/>
              <a:t>Experience - Experience-based test techniques</a:t>
            </a:r>
            <a:r>
              <a:rPr lang="en-US" dirty="0" smtClean="0"/>
              <a:t>?</a:t>
            </a:r>
          </a:p>
          <a:p>
            <a:pPr marL="0" indent="0">
              <a:buNone/>
            </a:pPr>
            <a:endParaRPr lang="en-US" dirty="0" smtClean="0"/>
          </a:p>
          <a:p>
            <a:pPr marL="531813" lvl="0" indent="-531813" eaLnBrk="0" hangingPunct="0">
              <a:buSzTx/>
              <a:buFont typeface="Wingdings" pitchFamily="2" charset="2"/>
              <a:buAutoNum type="alphaLcParenR"/>
              <a:tabLst>
                <a:tab pos="2511425" algn="l"/>
                <a:tab pos="4216400" algn="l"/>
              </a:tabLst>
            </a:pPr>
            <a:r>
              <a:rPr lang="en-US" altLang="de-DE" sz="3400" dirty="0">
                <a:solidFill>
                  <a:srgbClr val="000000"/>
                </a:solidFill>
              </a:rPr>
              <a:t>Black – 4, </a:t>
            </a:r>
            <a:r>
              <a:rPr lang="en-US" altLang="de-DE" sz="3400" dirty="0" smtClean="0">
                <a:solidFill>
                  <a:srgbClr val="000000"/>
                </a:solidFill>
              </a:rPr>
              <a:t>5	White </a:t>
            </a:r>
            <a:r>
              <a:rPr lang="en-US" altLang="de-DE" sz="3400" dirty="0">
                <a:solidFill>
                  <a:srgbClr val="000000"/>
                </a:solidFill>
              </a:rPr>
              <a:t>– 1, </a:t>
            </a:r>
            <a:r>
              <a:rPr lang="en-US" altLang="de-DE" sz="3400" dirty="0" smtClean="0">
                <a:solidFill>
                  <a:srgbClr val="000000"/>
                </a:solidFill>
              </a:rPr>
              <a:t>2	Experience </a:t>
            </a:r>
            <a:r>
              <a:rPr lang="en-US" altLang="de-DE" sz="3400" dirty="0">
                <a:solidFill>
                  <a:srgbClr val="000000"/>
                </a:solidFill>
              </a:rPr>
              <a:t>– 3</a:t>
            </a:r>
          </a:p>
          <a:p>
            <a:pPr marL="531813" lvl="0" indent="-531813" eaLnBrk="0" hangingPunct="0">
              <a:buSzTx/>
              <a:buFont typeface="Wingdings" pitchFamily="2" charset="2"/>
              <a:buAutoNum type="alphaLcParenR"/>
              <a:tabLst>
                <a:tab pos="2511425" algn="l"/>
                <a:tab pos="4216400" algn="l"/>
              </a:tabLst>
            </a:pPr>
            <a:r>
              <a:rPr lang="en-US" altLang="de-DE" sz="3400" dirty="0" smtClean="0">
                <a:solidFill>
                  <a:srgbClr val="000000"/>
                </a:solidFill>
              </a:rPr>
              <a:t>Black </a:t>
            </a:r>
            <a:r>
              <a:rPr lang="en-US" altLang="de-DE" sz="3400" dirty="0">
                <a:solidFill>
                  <a:srgbClr val="000000"/>
                </a:solidFill>
              </a:rPr>
              <a:t>– </a:t>
            </a:r>
            <a:r>
              <a:rPr lang="en-US" altLang="de-DE" sz="3400" dirty="0" smtClean="0">
                <a:solidFill>
                  <a:srgbClr val="000000"/>
                </a:solidFill>
              </a:rPr>
              <a:t>3	White </a:t>
            </a:r>
            <a:r>
              <a:rPr lang="en-US" altLang="de-DE" sz="3400" dirty="0">
                <a:solidFill>
                  <a:srgbClr val="000000"/>
                </a:solidFill>
              </a:rPr>
              <a:t>– 1, </a:t>
            </a:r>
            <a:r>
              <a:rPr lang="en-US" altLang="de-DE" sz="3400" dirty="0" smtClean="0">
                <a:solidFill>
                  <a:srgbClr val="000000"/>
                </a:solidFill>
              </a:rPr>
              <a:t>2	Experience </a:t>
            </a:r>
            <a:r>
              <a:rPr lang="en-US" altLang="de-DE" sz="3400" dirty="0">
                <a:solidFill>
                  <a:srgbClr val="000000"/>
                </a:solidFill>
              </a:rPr>
              <a:t>– 4, 5</a:t>
            </a:r>
          </a:p>
          <a:p>
            <a:pPr marL="531813" lvl="0" indent="-531813" eaLnBrk="0" hangingPunct="0">
              <a:buSzTx/>
              <a:buFont typeface="Wingdings" pitchFamily="2" charset="2"/>
              <a:buAutoNum type="alphaLcParenR"/>
              <a:tabLst>
                <a:tab pos="2511425" algn="l"/>
                <a:tab pos="4216400" algn="l"/>
              </a:tabLst>
            </a:pPr>
            <a:r>
              <a:rPr lang="en-US" altLang="de-DE" sz="3400" dirty="0" smtClean="0">
                <a:solidFill>
                  <a:srgbClr val="000000"/>
                </a:solidFill>
              </a:rPr>
              <a:t>Black </a:t>
            </a:r>
            <a:r>
              <a:rPr lang="en-US" altLang="de-DE" sz="3400" dirty="0">
                <a:solidFill>
                  <a:srgbClr val="000000"/>
                </a:solidFill>
              </a:rPr>
              <a:t>– </a:t>
            </a:r>
            <a:r>
              <a:rPr lang="en-US" altLang="de-DE" sz="3400" dirty="0" smtClean="0">
                <a:solidFill>
                  <a:srgbClr val="000000"/>
                </a:solidFill>
              </a:rPr>
              <a:t>4	White </a:t>
            </a:r>
            <a:r>
              <a:rPr lang="en-US" altLang="de-DE" sz="3400" dirty="0">
                <a:solidFill>
                  <a:srgbClr val="000000"/>
                </a:solidFill>
              </a:rPr>
              <a:t>– 1, 2 </a:t>
            </a:r>
            <a:r>
              <a:rPr lang="en-US" altLang="de-DE" sz="3400" dirty="0" smtClean="0">
                <a:solidFill>
                  <a:srgbClr val="000000"/>
                </a:solidFill>
              </a:rPr>
              <a:t>	Experience </a:t>
            </a:r>
            <a:r>
              <a:rPr lang="en-US" altLang="de-DE" sz="3400" dirty="0">
                <a:solidFill>
                  <a:srgbClr val="000000"/>
                </a:solidFill>
              </a:rPr>
              <a:t>– 3, 5</a:t>
            </a:r>
          </a:p>
          <a:p>
            <a:pPr marL="531813" lvl="0" indent="-531813" eaLnBrk="0" hangingPunct="0">
              <a:buSzTx/>
              <a:buFont typeface="Wingdings" pitchFamily="2" charset="2"/>
              <a:buAutoNum type="alphaLcParenR"/>
              <a:tabLst>
                <a:tab pos="2511425" algn="l"/>
                <a:tab pos="4216400" algn="l"/>
              </a:tabLst>
            </a:pPr>
            <a:r>
              <a:rPr lang="en-US" altLang="de-DE" sz="3400" dirty="0" smtClean="0">
                <a:solidFill>
                  <a:srgbClr val="000000"/>
                </a:solidFill>
              </a:rPr>
              <a:t>Black </a:t>
            </a:r>
            <a:r>
              <a:rPr lang="en-US" altLang="de-DE" sz="3400" dirty="0">
                <a:solidFill>
                  <a:srgbClr val="000000"/>
                </a:solidFill>
              </a:rPr>
              <a:t>– 1, 3, 5 </a:t>
            </a:r>
            <a:r>
              <a:rPr lang="en-US" altLang="de-DE" sz="3400" dirty="0" smtClean="0">
                <a:solidFill>
                  <a:srgbClr val="000000"/>
                </a:solidFill>
              </a:rPr>
              <a:t>	White </a:t>
            </a:r>
            <a:r>
              <a:rPr lang="en-US" altLang="de-DE" sz="3400" dirty="0">
                <a:solidFill>
                  <a:srgbClr val="000000"/>
                </a:solidFill>
              </a:rPr>
              <a:t>– </a:t>
            </a:r>
            <a:r>
              <a:rPr lang="en-US" altLang="de-DE" sz="3400" dirty="0" smtClean="0">
                <a:solidFill>
                  <a:srgbClr val="000000"/>
                </a:solidFill>
              </a:rPr>
              <a:t>2	Experience </a:t>
            </a:r>
            <a:r>
              <a:rPr lang="en-US" altLang="de-DE" sz="3400" dirty="0">
                <a:solidFill>
                  <a:srgbClr val="000000"/>
                </a:solidFill>
              </a:rPr>
              <a:t>– 4</a:t>
            </a:r>
            <a:endParaRPr lang="de-DE" altLang="de-DE" sz="3400"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461109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15</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278614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FL-4.2.1 </a:t>
            </a:r>
            <a:r>
              <a:rPr lang="de-DE" dirty="0"/>
              <a:t>B</a:t>
            </a:r>
          </a:p>
        </p:txBody>
      </p:sp>
      <p:sp>
        <p:nvSpPr>
          <p:cNvPr id="3" name="Inhaltsplatzhalter 2"/>
          <p:cNvSpPr>
            <a:spLocks noGrp="1"/>
          </p:cNvSpPr>
          <p:nvPr>
            <p:ph idx="1"/>
          </p:nvPr>
        </p:nvSpPr>
        <p:spPr/>
        <p:txBody>
          <a:bodyPr>
            <a:normAutofit fontScale="70000" lnSpcReduction="20000"/>
          </a:bodyPr>
          <a:lstStyle/>
          <a:p>
            <a:pPr marL="0" indent="0">
              <a:buNone/>
            </a:pPr>
            <a:r>
              <a:rPr lang="en-US" dirty="0"/>
              <a:t>A fitness app measures the number of steps that are walked each day and provides feedback to encourage the user to keep fit.</a:t>
            </a:r>
          </a:p>
          <a:p>
            <a:pPr marL="0" indent="0">
              <a:buNone/>
            </a:pPr>
            <a:r>
              <a:rPr lang="en-US" dirty="0"/>
              <a:t>The feedback for different numbers of steps should be:</a:t>
            </a:r>
          </a:p>
          <a:p>
            <a:pPr marL="400050" lvl="1" indent="0">
              <a:buNone/>
              <a:tabLst>
                <a:tab pos="3498850" algn="l"/>
              </a:tabLst>
            </a:pPr>
            <a:r>
              <a:rPr lang="en-US" dirty="0">
                <a:sym typeface="Wingdings"/>
              </a:rPr>
              <a:t> </a:t>
            </a:r>
            <a:r>
              <a:rPr lang="en-US" dirty="0" smtClean="0"/>
              <a:t>Up </a:t>
            </a:r>
            <a:r>
              <a:rPr lang="en-US" dirty="0"/>
              <a:t>to </a:t>
            </a:r>
            <a:r>
              <a:rPr lang="en-US" dirty="0" smtClean="0"/>
              <a:t>1000	- </a:t>
            </a:r>
            <a:r>
              <a:rPr lang="en-US" dirty="0"/>
              <a:t>Couch Potato!</a:t>
            </a:r>
          </a:p>
          <a:p>
            <a:pPr marL="400050" lvl="1" indent="0">
              <a:buNone/>
              <a:tabLst>
                <a:tab pos="3498850" algn="l"/>
              </a:tabLst>
            </a:pPr>
            <a:r>
              <a:rPr lang="en-US" dirty="0">
                <a:sym typeface="Wingdings"/>
              </a:rPr>
              <a:t> </a:t>
            </a:r>
            <a:r>
              <a:rPr lang="en-US" dirty="0" smtClean="0"/>
              <a:t>Above </a:t>
            </a:r>
            <a:r>
              <a:rPr lang="en-US" dirty="0"/>
              <a:t>1000, up to </a:t>
            </a:r>
            <a:r>
              <a:rPr lang="en-US" dirty="0" smtClean="0"/>
              <a:t>2000	- </a:t>
            </a:r>
            <a:r>
              <a:rPr lang="en-US" dirty="0"/>
              <a:t>Lazy Bones!</a:t>
            </a:r>
          </a:p>
          <a:p>
            <a:pPr marL="400050" lvl="1" indent="0">
              <a:buNone/>
              <a:tabLst>
                <a:tab pos="3498850" algn="l"/>
              </a:tabLst>
            </a:pPr>
            <a:r>
              <a:rPr lang="en-US" dirty="0">
                <a:sym typeface="Wingdings"/>
              </a:rPr>
              <a:t> </a:t>
            </a:r>
            <a:r>
              <a:rPr lang="en-US" dirty="0" smtClean="0"/>
              <a:t>Above </a:t>
            </a:r>
            <a:r>
              <a:rPr lang="en-US" dirty="0"/>
              <a:t>2000, up to </a:t>
            </a:r>
            <a:r>
              <a:rPr lang="en-US" dirty="0" smtClean="0"/>
              <a:t>4000	- </a:t>
            </a:r>
            <a:r>
              <a:rPr lang="en-US" dirty="0"/>
              <a:t>Getting There!</a:t>
            </a:r>
          </a:p>
          <a:p>
            <a:pPr marL="400050" lvl="1" indent="0">
              <a:buNone/>
              <a:tabLst>
                <a:tab pos="3498850" algn="l"/>
              </a:tabLst>
            </a:pPr>
            <a:r>
              <a:rPr lang="en-US" dirty="0">
                <a:sym typeface="Wingdings"/>
              </a:rPr>
              <a:t> </a:t>
            </a:r>
            <a:r>
              <a:rPr lang="en-US" dirty="0" smtClean="0"/>
              <a:t>Above </a:t>
            </a:r>
            <a:r>
              <a:rPr lang="en-US" dirty="0"/>
              <a:t>4000, up to </a:t>
            </a:r>
            <a:r>
              <a:rPr lang="en-US" dirty="0" smtClean="0"/>
              <a:t>6000	- </a:t>
            </a:r>
            <a:r>
              <a:rPr lang="en-US" dirty="0"/>
              <a:t>Not Bad!</a:t>
            </a:r>
          </a:p>
          <a:p>
            <a:pPr marL="400050" lvl="1" indent="0">
              <a:buNone/>
              <a:tabLst>
                <a:tab pos="3498850" algn="l"/>
              </a:tabLst>
            </a:pPr>
            <a:r>
              <a:rPr lang="en-US" dirty="0">
                <a:sym typeface="Wingdings"/>
              </a:rPr>
              <a:t> </a:t>
            </a:r>
            <a:r>
              <a:rPr lang="en-US" dirty="0" smtClean="0"/>
              <a:t>Above 6000	- </a:t>
            </a:r>
            <a:r>
              <a:rPr lang="en-US" dirty="0"/>
              <a:t>Way to Go!</a:t>
            </a:r>
          </a:p>
          <a:p>
            <a:pPr marL="0" indent="0">
              <a:buNone/>
            </a:pPr>
            <a:r>
              <a:rPr lang="en-US" dirty="0"/>
              <a:t>Which of the following sets of test inputs would achieve the highest equivalence partition coverage</a:t>
            </a:r>
            <a:r>
              <a:rPr lang="en-US" dirty="0" smtClean="0"/>
              <a:t>? </a:t>
            </a:r>
          </a:p>
          <a:p>
            <a:pPr marL="531813" lvl="0" indent="-531813" eaLnBrk="0" hangingPunct="0">
              <a:buSzTx/>
              <a:buFont typeface="Wingdings" pitchFamily="2" charset="2"/>
              <a:buAutoNum type="alphaLcParenR"/>
              <a:tabLst>
                <a:tab pos="1433513" algn="l"/>
                <a:tab pos="2606675" algn="l"/>
              </a:tabLst>
            </a:pPr>
            <a:r>
              <a:rPr lang="pl-PL" altLang="de-DE" dirty="0">
                <a:solidFill>
                  <a:srgbClr val="000000"/>
                </a:solidFill>
              </a:rPr>
              <a:t>0</a:t>
            </a:r>
            <a:r>
              <a:rPr lang="pl-PL" altLang="de-DE" dirty="0" smtClean="0">
                <a:solidFill>
                  <a:srgbClr val="000000"/>
                </a:solidFill>
              </a:rPr>
              <a:t>,</a:t>
            </a:r>
            <a:r>
              <a:rPr lang="de-DE" altLang="de-DE" dirty="0" smtClean="0">
                <a:solidFill>
                  <a:srgbClr val="000000"/>
                </a:solidFill>
              </a:rPr>
              <a:t>	</a:t>
            </a:r>
            <a:r>
              <a:rPr lang="pl-PL" altLang="de-DE" dirty="0" smtClean="0">
                <a:solidFill>
                  <a:srgbClr val="000000"/>
                </a:solidFill>
              </a:rPr>
              <a:t>1000,</a:t>
            </a:r>
            <a:r>
              <a:rPr lang="de-DE" altLang="de-DE" dirty="0" smtClean="0">
                <a:solidFill>
                  <a:srgbClr val="000000"/>
                </a:solidFill>
              </a:rPr>
              <a:t>	</a:t>
            </a:r>
            <a:r>
              <a:rPr lang="pl-PL" altLang="de-DE" dirty="0" smtClean="0">
                <a:solidFill>
                  <a:srgbClr val="000000"/>
                </a:solidFill>
              </a:rPr>
              <a:t>2000,</a:t>
            </a:r>
            <a:r>
              <a:rPr lang="de-DE" altLang="de-DE" dirty="0" smtClean="0">
                <a:solidFill>
                  <a:srgbClr val="000000"/>
                </a:solidFill>
              </a:rPr>
              <a:t>	</a:t>
            </a:r>
            <a:r>
              <a:rPr lang="pl-PL" altLang="de-DE" dirty="0" smtClean="0">
                <a:solidFill>
                  <a:srgbClr val="000000"/>
                </a:solidFill>
              </a:rPr>
              <a:t>3000,</a:t>
            </a:r>
            <a:r>
              <a:rPr lang="de-DE" altLang="de-DE" dirty="0" smtClean="0">
                <a:solidFill>
                  <a:srgbClr val="000000"/>
                </a:solidFill>
              </a:rPr>
              <a:t>	</a:t>
            </a:r>
            <a:r>
              <a:rPr lang="pl-PL" altLang="de-DE" dirty="0" smtClean="0">
                <a:solidFill>
                  <a:srgbClr val="000000"/>
                </a:solidFill>
              </a:rPr>
              <a:t>4000</a:t>
            </a:r>
            <a:endParaRPr lang="pl-PL" altLang="de-DE" dirty="0">
              <a:solidFill>
                <a:srgbClr val="000000"/>
              </a:solidFill>
            </a:endParaRPr>
          </a:p>
          <a:p>
            <a:pPr marL="531813" lvl="0" indent="-531813" eaLnBrk="0" hangingPunct="0">
              <a:buSzTx/>
              <a:buFont typeface="Wingdings" pitchFamily="2" charset="2"/>
              <a:buAutoNum type="alphaLcParenR"/>
              <a:tabLst>
                <a:tab pos="1433513" algn="l"/>
                <a:tab pos="2606675" algn="l"/>
              </a:tabLst>
            </a:pPr>
            <a:r>
              <a:rPr lang="pl-PL" altLang="de-DE" dirty="0">
                <a:solidFill>
                  <a:srgbClr val="000000"/>
                </a:solidFill>
              </a:rPr>
              <a:t>1000</a:t>
            </a:r>
            <a:r>
              <a:rPr lang="pl-PL" altLang="de-DE" dirty="0" smtClean="0">
                <a:solidFill>
                  <a:srgbClr val="000000"/>
                </a:solidFill>
              </a:rPr>
              <a:t>,</a:t>
            </a:r>
            <a:r>
              <a:rPr lang="de-DE" altLang="de-DE" dirty="0" smtClean="0">
                <a:solidFill>
                  <a:srgbClr val="000000"/>
                </a:solidFill>
              </a:rPr>
              <a:t>	</a:t>
            </a:r>
            <a:r>
              <a:rPr lang="pl-PL" altLang="de-DE" dirty="0" smtClean="0">
                <a:solidFill>
                  <a:srgbClr val="000000"/>
                </a:solidFill>
              </a:rPr>
              <a:t>2001,</a:t>
            </a:r>
            <a:r>
              <a:rPr lang="de-DE" altLang="de-DE" dirty="0" smtClean="0">
                <a:solidFill>
                  <a:srgbClr val="000000"/>
                </a:solidFill>
              </a:rPr>
              <a:t>	</a:t>
            </a:r>
            <a:r>
              <a:rPr lang="pl-PL" altLang="de-DE" dirty="0" smtClean="0">
                <a:solidFill>
                  <a:srgbClr val="000000"/>
                </a:solidFill>
              </a:rPr>
              <a:t>4000,</a:t>
            </a:r>
            <a:r>
              <a:rPr lang="de-DE" altLang="de-DE" dirty="0" smtClean="0">
                <a:solidFill>
                  <a:srgbClr val="000000"/>
                </a:solidFill>
              </a:rPr>
              <a:t>	</a:t>
            </a:r>
            <a:r>
              <a:rPr lang="pl-PL" altLang="de-DE" dirty="0" smtClean="0">
                <a:solidFill>
                  <a:srgbClr val="000000"/>
                </a:solidFill>
              </a:rPr>
              <a:t>4001,</a:t>
            </a:r>
            <a:r>
              <a:rPr lang="de-DE" altLang="de-DE" dirty="0" smtClean="0">
                <a:solidFill>
                  <a:srgbClr val="000000"/>
                </a:solidFill>
              </a:rPr>
              <a:t>	</a:t>
            </a:r>
            <a:r>
              <a:rPr lang="pl-PL" altLang="de-DE" dirty="0" smtClean="0">
                <a:solidFill>
                  <a:srgbClr val="000000"/>
                </a:solidFill>
              </a:rPr>
              <a:t>6000</a:t>
            </a:r>
            <a:endParaRPr lang="pl-PL" altLang="de-DE" dirty="0">
              <a:solidFill>
                <a:srgbClr val="000000"/>
              </a:solidFill>
            </a:endParaRPr>
          </a:p>
          <a:p>
            <a:pPr marL="531813" lvl="0" indent="-531813" eaLnBrk="0" hangingPunct="0">
              <a:buSzTx/>
              <a:buFont typeface="Wingdings" pitchFamily="2" charset="2"/>
              <a:buAutoNum type="alphaLcParenR"/>
              <a:tabLst>
                <a:tab pos="1433513" algn="l"/>
                <a:tab pos="2606675" algn="l"/>
              </a:tabLst>
            </a:pPr>
            <a:r>
              <a:rPr lang="pl-PL" altLang="de-DE" dirty="0" smtClean="0">
                <a:solidFill>
                  <a:srgbClr val="000000"/>
                </a:solidFill>
              </a:rPr>
              <a:t>123,</a:t>
            </a:r>
            <a:r>
              <a:rPr lang="de-DE" altLang="de-DE" dirty="0" smtClean="0">
                <a:solidFill>
                  <a:srgbClr val="000000"/>
                </a:solidFill>
              </a:rPr>
              <a:t>	</a:t>
            </a:r>
            <a:r>
              <a:rPr lang="pl-PL" altLang="de-DE" dirty="0" smtClean="0">
                <a:solidFill>
                  <a:srgbClr val="000000"/>
                </a:solidFill>
              </a:rPr>
              <a:t>2345,</a:t>
            </a:r>
            <a:r>
              <a:rPr lang="de-DE" altLang="de-DE" dirty="0" smtClean="0">
                <a:solidFill>
                  <a:srgbClr val="000000"/>
                </a:solidFill>
              </a:rPr>
              <a:t>	</a:t>
            </a:r>
            <a:r>
              <a:rPr lang="pl-PL" altLang="de-DE" dirty="0" smtClean="0">
                <a:solidFill>
                  <a:srgbClr val="000000"/>
                </a:solidFill>
              </a:rPr>
              <a:t>3456,</a:t>
            </a:r>
            <a:r>
              <a:rPr lang="de-DE" altLang="de-DE" dirty="0" smtClean="0">
                <a:solidFill>
                  <a:srgbClr val="000000"/>
                </a:solidFill>
              </a:rPr>
              <a:t>	</a:t>
            </a:r>
            <a:r>
              <a:rPr lang="pl-PL" altLang="de-DE" dirty="0" smtClean="0">
                <a:solidFill>
                  <a:srgbClr val="000000"/>
                </a:solidFill>
              </a:rPr>
              <a:t>4567,</a:t>
            </a:r>
            <a:r>
              <a:rPr lang="de-DE" altLang="de-DE" dirty="0" smtClean="0">
                <a:solidFill>
                  <a:srgbClr val="000000"/>
                </a:solidFill>
              </a:rPr>
              <a:t>	</a:t>
            </a:r>
            <a:r>
              <a:rPr lang="pl-PL" altLang="de-DE" dirty="0" smtClean="0">
                <a:solidFill>
                  <a:srgbClr val="000000"/>
                </a:solidFill>
              </a:rPr>
              <a:t>5678</a:t>
            </a:r>
            <a:endParaRPr lang="pl-PL" altLang="de-DE" dirty="0">
              <a:solidFill>
                <a:srgbClr val="000000"/>
              </a:solidFill>
            </a:endParaRPr>
          </a:p>
          <a:p>
            <a:pPr marL="531813" lvl="0" indent="-531813" eaLnBrk="0" hangingPunct="0">
              <a:buSzTx/>
              <a:buFont typeface="Wingdings" pitchFamily="2" charset="2"/>
              <a:buAutoNum type="alphaLcParenR"/>
              <a:tabLst>
                <a:tab pos="1433513" algn="l"/>
                <a:tab pos="2606675" algn="l"/>
              </a:tabLst>
            </a:pPr>
            <a:r>
              <a:rPr lang="pl-PL" altLang="de-DE" dirty="0" smtClean="0">
                <a:solidFill>
                  <a:srgbClr val="000000"/>
                </a:solidFill>
              </a:rPr>
              <a:t>666,</a:t>
            </a:r>
            <a:r>
              <a:rPr lang="de-DE" altLang="de-DE" dirty="0" smtClean="0">
                <a:solidFill>
                  <a:srgbClr val="000000"/>
                </a:solidFill>
              </a:rPr>
              <a:t>	</a:t>
            </a:r>
            <a:r>
              <a:rPr lang="pl-PL" altLang="de-DE" dirty="0" smtClean="0">
                <a:solidFill>
                  <a:srgbClr val="000000"/>
                </a:solidFill>
              </a:rPr>
              <a:t>999,</a:t>
            </a:r>
            <a:r>
              <a:rPr lang="de-DE" altLang="de-DE" dirty="0" smtClean="0">
                <a:solidFill>
                  <a:srgbClr val="000000"/>
                </a:solidFill>
              </a:rPr>
              <a:t>	</a:t>
            </a:r>
            <a:r>
              <a:rPr lang="pl-PL" altLang="de-DE" dirty="0" smtClean="0">
                <a:solidFill>
                  <a:srgbClr val="000000"/>
                </a:solidFill>
              </a:rPr>
              <a:t>2222,</a:t>
            </a:r>
            <a:r>
              <a:rPr lang="de-DE" altLang="de-DE" dirty="0" smtClean="0">
                <a:solidFill>
                  <a:srgbClr val="000000"/>
                </a:solidFill>
              </a:rPr>
              <a:t>	</a:t>
            </a:r>
            <a:r>
              <a:rPr lang="pl-PL" altLang="de-DE" dirty="0" smtClean="0">
                <a:solidFill>
                  <a:srgbClr val="000000"/>
                </a:solidFill>
              </a:rPr>
              <a:t>5555,</a:t>
            </a:r>
            <a:r>
              <a:rPr lang="de-DE" altLang="de-DE" dirty="0" smtClean="0">
                <a:solidFill>
                  <a:srgbClr val="000000"/>
                </a:solidFill>
              </a:rPr>
              <a:t>	</a:t>
            </a:r>
            <a:r>
              <a:rPr lang="pl-PL" altLang="de-DE" dirty="0" smtClean="0">
                <a:solidFill>
                  <a:srgbClr val="000000"/>
                </a:solidFill>
              </a:rPr>
              <a:t>6666</a:t>
            </a:r>
            <a:r>
              <a:rPr lang="en-US" altLang="de-DE" dirty="0" smtClean="0">
                <a:solidFill>
                  <a:srgbClr val="000000"/>
                </a:solidFill>
              </a:rPr>
              <a:t>.</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32909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16</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812928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FL-4.2.1 </a:t>
            </a:r>
            <a:r>
              <a:rPr lang="de-DE" dirty="0"/>
              <a:t>B</a:t>
            </a:r>
          </a:p>
        </p:txBody>
      </p:sp>
      <p:sp>
        <p:nvSpPr>
          <p:cNvPr id="3" name="Inhaltsplatzhalter 2"/>
          <p:cNvSpPr>
            <a:spLocks noGrp="1"/>
          </p:cNvSpPr>
          <p:nvPr>
            <p:ph idx="1"/>
          </p:nvPr>
        </p:nvSpPr>
        <p:spPr/>
        <p:txBody>
          <a:bodyPr>
            <a:normAutofit fontScale="70000" lnSpcReduction="20000"/>
          </a:bodyPr>
          <a:lstStyle/>
          <a:p>
            <a:pPr marL="0" indent="0">
              <a:buNone/>
              <a:tabLst>
                <a:tab pos="1431925" algn="l"/>
                <a:tab pos="2962275" algn="l"/>
                <a:tab pos="4313238" algn="l"/>
                <a:tab pos="5745163" algn="l"/>
              </a:tabLst>
            </a:pPr>
            <a:r>
              <a:rPr lang="en-US" dirty="0"/>
              <a:t>A daily radiation recorder for plants produces a sunshine score based on a combination of the number of hours a plant is exposed to the sun (below 3 hours, 3 to 6 hours or above 6 hours) and the average intensity of the sunshine (very low, low, medium, high</a:t>
            </a:r>
            <a:r>
              <a:rPr lang="en-US" dirty="0" smtClean="0"/>
              <a:t>). </a:t>
            </a:r>
            <a:br>
              <a:rPr lang="en-US" dirty="0" smtClean="0"/>
            </a:br>
            <a:r>
              <a:rPr lang="en-US" smtClean="0"/>
              <a:t>Given </a:t>
            </a:r>
            <a:r>
              <a:rPr lang="en-US" dirty="0"/>
              <a:t>the following test cases: </a:t>
            </a:r>
            <a:r>
              <a:rPr lang="en-US" smtClean="0"/>
              <a:t>	</a:t>
            </a:r>
            <a:br>
              <a:rPr lang="en-US" smtClean="0"/>
            </a:br>
            <a:r>
              <a:rPr lang="en-US" smtClean="0"/>
              <a:t>	</a:t>
            </a:r>
            <a:r>
              <a:rPr lang="en-US" b="1" smtClean="0"/>
              <a:t>Hours</a:t>
            </a:r>
            <a:r>
              <a:rPr lang="en-US" b="1" dirty="0" smtClean="0"/>
              <a:t>	Intensity	Score</a:t>
            </a:r>
            <a:endParaRPr lang="en-US" b="1" dirty="0"/>
          </a:p>
          <a:p>
            <a:pPr marL="0" indent="0">
              <a:buNone/>
              <a:tabLst>
                <a:tab pos="1431925" algn="l"/>
                <a:tab pos="2962275" algn="l"/>
                <a:tab pos="4313238" algn="l"/>
                <a:tab pos="5745163" algn="l"/>
              </a:tabLst>
            </a:pPr>
            <a:r>
              <a:rPr lang="en-US" dirty="0" smtClean="0"/>
              <a:t>T1	1.5	v</a:t>
            </a:r>
            <a:r>
              <a:rPr lang="en-US" dirty="0"/>
              <a:t>. </a:t>
            </a:r>
            <a:r>
              <a:rPr lang="en-US" dirty="0" smtClean="0"/>
              <a:t>low	10</a:t>
            </a:r>
            <a:endParaRPr lang="en-US" dirty="0"/>
          </a:p>
          <a:p>
            <a:pPr marL="0" indent="0">
              <a:buNone/>
              <a:tabLst>
                <a:tab pos="1431925" algn="l"/>
                <a:tab pos="2962275" algn="l"/>
                <a:tab pos="4313238" algn="l"/>
                <a:tab pos="5745163" algn="l"/>
              </a:tabLst>
            </a:pPr>
            <a:r>
              <a:rPr lang="en-US" dirty="0" smtClean="0"/>
              <a:t>T2	7.0	medium	60</a:t>
            </a:r>
            <a:endParaRPr lang="en-US" dirty="0"/>
          </a:p>
          <a:p>
            <a:pPr marL="0" indent="0">
              <a:buNone/>
              <a:tabLst>
                <a:tab pos="1431925" algn="l"/>
                <a:tab pos="2962275" algn="l"/>
                <a:tab pos="4313238" algn="l"/>
                <a:tab pos="5745163" algn="l"/>
              </a:tabLst>
            </a:pPr>
            <a:r>
              <a:rPr lang="en-US" dirty="0" smtClean="0"/>
              <a:t>T3	0.5	v</a:t>
            </a:r>
            <a:r>
              <a:rPr lang="en-US" dirty="0"/>
              <a:t>. </a:t>
            </a:r>
            <a:r>
              <a:rPr lang="en-US" dirty="0" smtClean="0"/>
              <a:t>low	10</a:t>
            </a:r>
            <a:endParaRPr lang="en-US" dirty="0"/>
          </a:p>
          <a:p>
            <a:pPr marL="0" indent="0">
              <a:buNone/>
            </a:pPr>
            <a:r>
              <a:rPr lang="en-US" dirty="0"/>
              <a:t>What is the minimum number of additional test cases that are needed to ensure full coverage of all valid INPUT equivalence partitions? </a:t>
            </a:r>
            <a:endParaRPr lang="en-US" dirty="0" smtClean="0"/>
          </a:p>
          <a:p>
            <a:pPr marL="531813" lvl="0" indent="-531813" eaLnBrk="0" hangingPunct="0">
              <a:buSzTx/>
              <a:buFont typeface="Wingdings" pitchFamily="2" charset="2"/>
              <a:buAutoNum type="alphaLcParenR"/>
            </a:pPr>
            <a:r>
              <a:rPr lang="en-US" altLang="de-DE" dirty="0" smtClean="0">
                <a:solidFill>
                  <a:srgbClr val="000000"/>
                </a:solidFill>
              </a:rPr>
              <a:t>1</a:t>
            </a:r>
          </a:p>
          <a:p>
            <a:pPr marL="531813" lvl="0" indent="-531813" eaLnBrk="0" hangingPunct="0">
              <a:buSzTx/>
              <a:buFont typeface="Wingdings" pitchFamily="2" charset="2"/>
              <a:buAutoNum type="alphaLcParenR"/>
            </a:pPr>
            <a:r>
              <a:rPr lang="en-US" altLang="de-DE" dirty="0" smtClean="0">
                <a:solidFill>
                  <a:srgbClr val="000000"/>
                </a:solidFill>
              </a:rPr>
              <a:t>2</a:t>
            </a:r>
          </a:p>
          <a:p>
            <a:pPr marL="531813" lvl="0" indent="-531813" eaLnBrk="0" hangingPunct="0">
              <a:buSzTx/>
              <a:buFont typeface="Wingdings" pitchFamily="2" charset="2"/>
              <a:buAutoNum type="alphaLcParenR"/>
            </a:pPr>
            <a:r>
              <a:rPr lang="en-US" altLang="de-DE" dirty="0" smtClean="0">
                <a:solidFill>
                  <a:srgbClr val="000000"/>
                </a:solidFill>
              </a:rPr>
              <a:t>3</a:t>
            </a:r>
          </a:p>
          <a:p>
            <a:pPr marL="531813" lvl="0" indent="-531813" eaLnBrk="0" hangingPunct="0">
              <a:buSzTx/>
              <a:buFont typeface="Wingdings" pitchFamily="2" charset="2"/>
              <a:buAutoNum type="alphaLcParenR"/>
            </a:pPr>
            <a:r>
              <a:rPr lang="en-US" altLang="de-DE" dirty="0">
                <a:solidFill>
                  <a:srgbClr val="000000"/>
                </a:solidFill>
              </a:rPr>
              <a:t>4</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492579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17</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49035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FL-4.2.2 </a:t>
            </a:r>
            <a:r>
              <a:rPr lang="de-DE" dirty="0"/>
              <a:t>B</a:t>
            </a:r>
          </a:p>
        </p:txBody>
      </p:sp>
      <p:sp>
        <p:nvSpPr>
          <p:cNvPr id="3" name="Inhaltsplatzhalter 2"/>
          <p:cNvSpPr>
            <a:spLocks noGrp="1"/>
          </p:cNvSpPr>
          <p:nvPr>
            <p:ph idx="1"/>
          </p:nvPr>
        </p:nvSpPr>
        <p:spPr/>
        <p:txBody>
          <a:bodyPr>
            <a:normAutofit fontScale="70000" lnSpcReduction="20000"/>
          </a:bodyPr>
          <a:lstStyle/>
          <a:p>
            <a:pPr marL="0" indent="0">
              <a:buNone/>
            </a:pPr>
            <a:r>
              <a:rPr lang="en-US" dirty="0"/>
              <a:t>A smart home app measures the average temperature in the house over the previous week and provides feedback to the occupants on their environmental-friendliness based on this </a:t>
            </a:r>
            <a:r>
              <a:rPr lang="en-US" dirty="0" smtClean="0"/>
              <a:t>temperature. The </a:t>
            </a:r>
            <a:r>
              <a:rPr lang="en-US" dirty="0"/>
              <a:t>feedback for different average temperature ranges (to the nearest °C) should be:</a:t>
            </a:r>
          </a:p>
          <a:p>
            <a:pPr marL="400050" lvl="1" indent="0">
              <a:buNone/>
              <a:tabLst>
                <a:tab pos="2241550" algn="l"/>
              </a:tabLst>
            </a:pPr>
            <a:r>
              <a:rPr lang="en-US" dirty="0">
                <a:sym typeface="Wingdings"/>
              </a:rPr>
              <a:t> </a:t>
            </a:r>
            <a:r>
              <a:rPr lang="en-US" dirty="0" smtClean="0"/>
              <a:t>Up </a:t>
            </a:r>
            <a:r>
              <a:rPr lang="en-US" dirty="0"/>
              <a:t>to </a:t>
            </a:r>
            <a:r>
              <a:rPr lang="en-US" dirty="0" smtClean="0"/>
              <a:t>10°C	- </a:t>
            </a:r>
            <a:r>
              <a:rPr lang="en-US" dirty="0"/>
              <a:t>Icy Cool!</a:t>
            </a:r>
          </a:p>
          <a:p>
            <a:pPr marL="400050" lvl="1" indent="0">
              <a:buNone/>
              <a:tabLst>
                <a:tab pos="2241550" algn="l"/>
              </a:tabLst>
            </a:pPr>
            <a:r>
              <a:rPr lang="en-US" dirty="0">
                <a:sym typeface="Wingdings"/>
              </a:rPr>
              <a:t> </a:t>
            </a:r>
            <a:r>
              <a:rPr lang="en-US" dirty="0" smtClean="0"/>
              <a:t>11°C </a:t>
            </a:r>
            <a:r>
              <a:rPr lang="en-US" dirty="0"/>
              <a:t>to </a:t>
            </a:r>
            <a:r>
              <a:rPr lang="en-US" dirty="0" smtClean="0"/>
              <a:t>15°C	- </a:t>
            </a:r>
            <a:r>
              <a:rPr lang="en-US" dirty="0"/>
              <a:t>Chilled Out!</a:t>
            </a:r>
          </a:p>
          <a:p>
            <a:pPr marL="400050" lvl="1" indent="0">
              <a:buNone/>
              <a:tabLst>
                <a:tab pos="2241550" algn="l"/>
              </a:tabLst>
            </a:pPr>
            <a:r>
              <a:rPr lang="en-US" dirty="0">
                <a:sym typeface="Wingdings"/>
              </a:rPr>
              <a:t> </a:t>
            </a:r>
            <a:r>
              <a:rPr lang="en-US" dirty="0" smtClean="0"/>
              <a:t>16°C </a:t>
            </a:r>
            <a:r>
              <a:rPr lang="en-US" dirty="0"/>
              <a:t>to </a:t>
            </a:r>
            <a:r>
              <a:rPr lang="en-US" dirty="0" smtClean="0"/>
              <a:t>19°C	- </a:t>
            </a:r>
            <a:r>
              <a:rPr lang="en-US" dirty="0"/>
              <a:t>Cool Man!</a:t>
            </a:r>
          </a:p>
          <a:p>
            <a:pPr marL="400050" lvl="1" indent="0">
              <a:buNone/>
              <a:tabLst>
                <a:tab pos="2241550" algn="l"/>
              </a:tabLst>
            </a:pPr>
            <a:r>
              <a:rPr lang="en-US" dirty="0">
                <a:sym typeface="Wingdings"/>
              </a:rPr>
              <a:t> </a:t>
            </a:r>
            <a:r>
              <a:rPr lang="en-US" dirty="0" smtClean="0"/>
              <a:t>20°C </a:t>
            </a:r>
            <a:r>
              <a:rPr lang="en-US" dirty="0"/>
              <a:t>to </a:t>
            </a:r>
            <a:r>
              <a:rPr lang="en-US" dirty="0" smtClean="0"/>
              <a:t>22°C	- </a:t>
            </a:r>
            <a:r>
              <a:rPr lang="en-US" dirty="0"/>
              <a:t>Too Warm!</a:t>
            </a:r>
          </a:p>
          <a:p>
            <a:pPr marL="400050" lvl="1" indent="0">
              <a:buNone/>
              <a:tabLst>
                <a:tab pos="2241550" algn="l"/>
              </a:tabLst>
            </a:pPr>
            <a:r>
              <a:rPr lang="en-US" dirty="0">
                <a:sym typeface="Wingdings"/>
              </a:rPr>
              <a:t> </a:t>
            </a:r>
            <a:r>
              <a:rPr lang="en-US" dirty="0" smtClean="0"/>
              <a:t>Above 22°C	- </a:t>
            </a:r>
            <a:r>
              <a:rPr lang="en-US" dirty="0"/>
              <a:t>Hot &amp; Sweaty</a:t>
            </a:r>
            <a:r>
              <a:rPr lang="en-US" sz="1600" dirty="0"/>
              <a:t>!</a:t>
            </a:r>
          </a:p>
          <a:p>
            <a:pPr marL="0" indent="0">
              <a:buNone/>
            </a:pPr>
            <a:r>
              <a:rPr lang="en-US" dirty="0"/>
              <a:t>Using two-point BVA, which of the following sets of test inputs provides the highest level of boundary coverage</a:t>
            </a:r>
            <a:r>
              <a:rPr lang="en-US" dirty="0" smtClean="0"/>
              <a:t>? </a:t>
            </a:r>
          </a:p>
          <a:p>
            <a:pPr marL="531813" lvl="0" indent="-531813" eaLnBrk="0" hangingPunct="0">
              <a:buSzTx/>
              <a:buFont typeface="Wingdings" pitchFamily="2" charset="2"/>
              <a:buAutoNum type="alphaLcParenR"/>
              <a:tabLst>
                <a:tab pos="1430338" algn="l"/>
                <a:tab pos="2330450" algn="l"/>
                <a:tab pos="3317875" algn="l"/>
                <a:tab pos="4217988" algn="l"/>
                <a:tab pos="5118100" algn="l"/>
              </a:tabLst>
            </a:pPr>
            <a:r>
              <a:rPr lang="pl-PL" altLang="de-DE" dirty="0">
                <a:solidFill>
                  <a:srgbClr val="000000"/>
                </a:solidFill>
              </a:rPr>
              <a:t>0°C</a:t>
            </a:r>
            <a:r>
              <a:rPr lang="pl-PL" altLang="de-DE" dirty="0" smtClean="0">
                <a:solidFill>
                  <a:srgbClr val="000000"/>
                </a:solidFill>
              </a:rPr>
              <a:t>,</a:t>
            </a:r>
            <a:r>
              <a:rPr lang="de-DE" altLang="de-DE" dirty="0" smtClean="0">
                <a:solidFill>
                  <a:srgbClr val="000000"/>
                </a:solidFill>
              </a:rPr>
              <a:t>	</a:t>
            </a:r>
            <a:r>
              <a:rPr lang="pl-PL" altLang="de-DE" dirty="0" smtClean="0">
                <a:solidFill>
                  <a:srgbClr val="000000"/>
                </a:solidFill>
              </a:rPr>
              <a:t>11°C,</a:t>
            </a:r>
            <a:r>
              <a:rPr lang="de-DE" altLang="de-DE" dirty="0" smtClean="0">
                <a:solidFill>
                  <a:srgbClr val="000000"/>
                </a:solidFill>
              </a:rPr>
              <a:t>	</a:t>
            </a:r>
            <a:r>
              <a:rPr lang="pl-PL" altLang="de-DE" dirty="0" smtClean="0">
                <a:solidFill>
                  <a:srgbClr val="000000"/>
                </a:solidFill>
              </a:rPr>
              <a:t>20°C,</a:t>
            </a:r>
            <a:r>
              <a:rPr lang="de-DE" altLang="de-DE" dirty="0" smtClean="0">
                <a:solidFill>
                  <a:srgbClr val="000000"/>
                </a:solidFill>
              </a:rPr>
              <a:t>	</a:t>
            </a:r>
            <a:r>
              <a:rPr lang="pl-PL" altLang="de-DE" dirty="0" smtClean="0">
                <a:solidFill>
                  <a:srgbClr val="000000"/>
                </a:solidFill>
              </a:rPr>
              <a:t>22°C,</a:t>
            </a:r>
            <a:r>
              <a:rPr lang="de-DE" altLang="de-DE" dirty="0" smtClean="0">
                <a:solidFill>
                  <a:srgbClr val="000000"/>
                </a:solidFill>
              </a:rPr>
              <a:t>	</a:t>
            </a:r>
            <a:r>
              <a:rPr lang="pl-PL" altLang="de-DE" dirty="0" smtClean="0">
                <a:solidFill>
                  <a:srgbClr val="000000"/>
                </a:solidFill>
              </a:rPr>
              <a:t>23°C</a:t>
            </a:r>
            <a:endParaRPr lang="pl-PL" altLang="de-DE" dirty="0">
              <a:solidFill>
                <a:srgbClr val="000000"/>
              </a:solidFill>
            </a:endParaRPr>
          </a:p>
          <a:p>
            <a:pPr marL="531813" lvl="0" indent="-531813" eaLnBrk="0" hangingPunct="0">
              <a:buSzTx/>
              <a:buFont typeface="Wingdings" pitchFamily="2" charset="2"/>
              <a:buAutoNum type="alphaLcParenR"/>
              <a:tabLst>
                <a:tab pos="1430338" algn="l"/>
                <a:tab pos="2330450" algn="l"/>
                <a:tab pos="3317875" algn="l"/>
                <a:tab pos="4217988" algn="l"/>
                <a:tab pos="5118100" algn="l"/>
              </a:tabLst>
            </a:pPr>
            <a:r>
              <a:rPr lang="pl-PL" altLang="de-DE" dirty="0" smtClean="0">
                <a:solidFill>
                  <a:srgbClr val="000000"/>
                </a:solidFill>
              </a:rPr>
              <a:t>9°C,</a:t>
            </a:r>
            <a:r>
              <a:rPr lang="de-DE" altLang="de-DE" dirty="0" smtClean="0">
                <a:solidFill>
                  <a:srgbClr val="000000"/>
                </a:solidFill>
              </a:rPr>
              <a:t>	</a:t>
            </a:r>
            <a:r>
              <a:rPr lang="pl-PL" altLang="de-DE" dirty="0" smtClean="0">
                <a:solidFill>
                  <a:srgbClr val="000000"/>
                </a:solidFill>
              </a:rPr>
              <a:t>15°C,</a:t>
            </a:r>
            <a:r>
              <a:rPr lang="de-DE" altLang="de-DE" dirty="0" smtClean="0">
                <a:solidFill>
                  <a:srgbClr val="000000"/>
                </a:solidFill>
              </a:rPr>
              <a:t>	</a:t>
            </a:r>
            <a:r>
              <a:rPr lang="pl-PL" altLang="de-DE" dirty="0" smtClean="0">
                <a:solidFill>
                  <a:srgbClr val="000000"/>
                </a:solidFill>
              </a:rPr>
              <a:t>19°C,</a:t>
            </a:r>
            <a:r>
              <a:rPr lang="de-DE" altLang="de-DE" dirty="0" smtClean="0">
                <a:solidFill>
                  <a:srgbClr val="000000"/>
                </a:solidFill>
              </a:rPr>
              <a:t>	</a:t>
            </a:r>
            <a:r>
              <a:rPr lang="pl-PL" altLang="de-DE" dirty="0" smtClean="0">
                <a:solidFill>
                  <a:srgbClr val="000000"/>
                </a:solidFill>
              </a:rPr>
              <a:t>23°C,</a:t>
            </a:r>
            <a:r>
              <a:rPr lang="de-DE" altLang="de-DE" dirty="0" smtClean="0">
                <a:solidFill>
                  <a:srgbClr val="000000"/>
                </a:solidFill>
              </a:rPr>
              <a:t>	</a:t>
            </a:r>
            <a:r>
              <a:rPr lang="pl-PL" altLang="de-DE" dirty="0" smtClean="0">
                <a:solidFill>
                  <a:srgbClr val="000000"/>
                </a:solidFill>
              </a:rPr>
              <a:t>100°C</a:t>
            </a:r>
            <a:endParaRPr lang="pl-PL" altLang="de-DE" dirty="0">
              <a:solidFill>
                <a:srgbClr val="000000"/>
              </a:solidFill>
            </a:endParaRPr>
          </a:p>
          <a:p>
            <a:pPr marL="531813" lvl="0" indent="-531813" eaLnBrk="0" hangingPunct="0">
              <a:buSzTx/>
              <a:buFont typeface="Wingdings" pitchFamily="2" charset="2"/>
              <a:buAutoNum type="alphaLcParenR"/>
              <a:tabLst>
                <a:tab pos="1430338" algn="l"/>
                <a:tab pos="2330450" algn="l"/>
                <a:tab pos="3317875" algn="l"/>
                <a:tab pos="4217988" algn="l"/>
                <a:tab pos="5118100" algn="l"/>
              </a:tabLst>
            </a:pPr>
            <a:r>
              <a:rPr lang="pl-PL" altLang="de-DE" dirty="0" smtClean="0">
                <a:solidFill>
                  <a:srgbClr val="000000"/>
                </a:solidFill>
              </a:rPr>
              <a:t>10°C,</a:t>
            </a:r>
            <a:r>
              <a:rPr lang="de-DE" altLang="de-DE" dirty="0" smtClean="0">
                <a:solidFill>
                  <a:srgbClr val="000000"/>
                </a:solidFill>
              </a:rPr>
              <a:t>	</a:t>
            </a:r>
            <a:r>
              <a:rPr lang="pl-PL" altLang="de-DE" dirty="0" smtClean="0">
                <a:solidFill>
                  <a:srgbClr val="000000"/>
                </a:solidFill>
              </a:rPr>
              <a:t>16°C,</a:t>
            </a:r>
            <a:r>
              <a:rPr lang="de-DE" altLang="de-DE" dirty="0" smtClean="0">
                <a:solidFill>
                  <a:srgbClr val="000000"/>
                </a:solidFill>
              </a:rPr>
              <a:t>	</a:t>
            </a:r>
            <a:r>
              <a:rPr lang="pl-PL" altLang="de-DE" dirty="0" smtClean="0">
                <a:solidFill>
                  <a:srgbClr val="000000"/>
                </a:solidFill>
              </a:rPr>
              <a:t>19°C,</a:t>
            </a:r>
            <a:r>
              <a:rPr lang="de-DE" altLang="de-DE" dirty="0" smtClean="0">
                <a:solidFill>
                  <a:srgbClr val="000000"/>
                </a:solidFill>
              </a:rPr>
              <a:t>	</a:t>
            </a:r>
            <a:r>
              <a:rPr lang="pl-PL" altLang="de-DE" dirty="0" smtClean="0">
                <a:solidFill>
                  <a:srgbClr val="000000"/>
                </a:solidFill>
              </a:rPr>
              <a:t>22°C,</a:t>
            </a:r>
            <a:r>
              <a:rPr lang="de-DE" altLang="de-DE" dirty="0" smtClean="0">
                <a:solidFill>
                  <a:srgbClr val="000000"/>
                </a:solidFill>
              </a:rPr>
              <a:t>	</a:t>
            </a:r>
            <a:r>
              <a:rPr lang="pl-PL" altLang="de-DE" dirty="0" smtClean="0">
                <a:solidFill>
                  <a:srgbClr val="000000"/>
                </a:solidFill>
              </a:rPr>
              <a:t>23°C</a:t>
            </a:r>
            <a:endParaRPr lang="pl-PL" altLang="de-DE" dirty="0">
              <a:solidFill>
                <a:srgbClr val="000000"/>
              </a:solidFill>
            </a:endParaRPr>
          </a:p>
          <a:p>
            <a:pPr marL="531813" lvl="0" indent="-531813" eaLnBrk="0" hangingPunct="0">
              <a:buSzTx/>
              <a:buFont typeface="Wingdings" pitchFamily="2" charset="2"/>
              <a:buAutoNum type="alphaLcParenR"/>
              <a:tabLst>
                <a:tab pos="1430338" algn="l"/>
                <a:tab pos="2330450" algn="l"/>
                <a:tab pos="3317875" algn="l"/>
                <a:tab pos="4217988" algn="l"/>
                <a:tab pos="5118100" algn="l"/>
              </a:tabLst>
            </a:pPr>
            <a:r>
              <a:rPr lang="pl-PL" altLang="de-DE" dirty="0" smtClean="0">
                <a:solidFill>
                  <a:srgbClr val="000000"/>
                </a:solidFill>
              </a:rPr>
              <a:t>14°C,</a:t>
            </a:r>
            <a:r>
              <a:rPr lang="de-DE" altLang="de-DE" dirty="0" smtClean="0">
                <a:solidFill>
                  <a:srgbClr val="000000"/>
                </a:solidFill>
              </a:rPr>
              <a:t>	</a:t>
            </a:r>
            <a:r>
              <a:rPr lang="pl-PL" altLang="de-DE" dirty="0" smtClean="0">
                <a:solidFill>
                  <a:srgbClr val="000000"/>
                </a:solidFill>
              </a:rPr>
              <a:t>15°C,</a:t>
            </a:r>
            <a:r>
              <a:rPr lang="de-DE" altLang="de-DE" dirty="0" smtClean="0">
                <a:solidFill>
                  <a:srgbClr val="000000"/>
                </a:solidFill>
              </a:rPr>
              <a:t>	</a:t>
            </a:r>
            <a:r>
              <a:rPr lang="pl-PL" altLang="de-DE" dirty="0" smtClean="0">
                <a:solidFill>
                  <a:srgbClr val="000000"/>
                </a:solidFill>
              </a:rPr>
              <a:t>18°C,</a:t>
            </a:r>
            <a:r>
              <a:rPr lang="de-DE" altLang="de-DE" dirty="0" smtClean="0">
                <a:solidFill>
                  <a:srgbClr val="000000"/>
                </a:solidFill>
              </a:rPr>
              <a:t>	</a:t>
            </a:r>
            <a:r>
              <a:rPr lang="pl-PL" altLang="de-DE" dirty="0" smtClean="0">
                <a:solidFill>
                  <a:srgbClr val="000000"/>
                </a:solidFill>
              </a:rPr>
              <a:t>19°C,</a:t>
            </a:r>
            <a:r>
              <a:rPr lang="de-DE" altLang="de-DE" dirty="0" smtClean="0">
                <a:solidFill>
                  <a:srgbClr val="000000"/>
                </a:solidFill>
              </a:rPr>
              <a:t>	</a:t>
            </a:r>
            <a:r>
              <a:rPr lang="pl-PL" altLang="de-DE" dirty="0" smtClean="0">
                <a:solidFill>
                  <a:srgbClr val="000000"/>
                </a:solidFill>
              </a:rPr>
              <a:t>21°C,</a:t>
            </a:r>
            <a:r>
              <a:rPr lang="de-DE" altLang="de-DE" dirty="0" smtClean="0">
                <a:solidFill>
                  <a:srgbClr val="000000"/>
                </a:solidFill>
              </a:rPr>
              <a:t>	</a:t>
            </a:r>
            <a:r>
              <a:rPr lang="pl-PL" altLang="de-DE" dirty="0" smtClean="0">
                <a:solidFill>
                  <a:srgbClr val="000000"/>
                </a:solidFill>
              </a:rPr>
              <a:t>22°C</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45997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18</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770726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a:t>
            </a:r>
            <a:r>
              <a:rPr lang="en-US" dirty="0" smtClean="0"/>
              <a:t>Techniques</a:t>
            </a:r>
            <a:r>
              <a:rPr lang="de-DE" dirty="0"/>
              <a:t>	</a:t>
            </a:r>
            <a:r>
              <a:rPr lang="de-DE" dirty="0" smtClean="0"/>
              <a:t>FL-4.2.3 B</a:t>
            </a:r>
            <a:br>
              <a:rPr lang="de-DE" dirty="0" smtClean="0"/>
            </a:br>
            <a:r>
              <a:rPr lang="de-DE" dirty="0" smtClean="0"/>
              <a:t>1-2</a:t>
            </a:r>
            <a:endParaRPr lang="de-DE" dirty="0"/>
          </a:p>
        </p:txBody>
      </p:sp>
      <p:sp>
        <p:nvSpPr>
          <p:cNvPr id="3" name="Inhaltsplatzhalter 2"/>
          <p:cNvSpPr>
            <a:spLocks noGrp="1"/>
          </p:cNvSpPr>
          <p:nvPr>
            <p:ph idx="1"/>
          </p:nvPr>
        </p:nvSpPr>
        <p:spPr/>
        <p:txBody>
          <a:bodyPr>
            <a:normAutofit fontScale="70000" lnSpcReduction="20000"/>
          </a:bodyPr>
          <a:lstStyle/>
          <a:p>
            <a:pPr marL="0" indent="0">
              <a:buNone/>
              <a:tabLst>
                <a:tab pos="2057400" algn="l"/>
                <a:tab pos="3490913" algn="l"/>
                <a:tab pos="4572000" algn="l"/>
                <a:tab pos="5465763" algn="l"/>
                <a:tab pos="6546850" algn="l"/>
              </a:tabLst>
            </a:pPr>
            <a:r>
              <a:rPr lang="en-US" dirty="0"/>
              <a:t>Decision table testing is being performed on a speeding fine system. Two test cases have already been generated for rules 1 and 4, which are shown below: </a:t>
            </a:r>
            <a:endParaRPr lang="en-US" dirty="0" smtClean="0"/>
          </a:p>
          <a:p>
            <a:pPr marL="0" indent="0">
              <a:buNone/>
              <a:tabLst>
                <a:tab pos="2057400" algn="l"/>
                <a:tab pos="3760788" algn="l"/>
                <a:tab pos="4759325" algn="l"/>
                <a:tab pos="5840413" algn="l"/>
                <a:tab pos="6816725" algn="l"/>
              </a:tabLst>
            </a:pPr>
            <a:r>
              <a:rPr lang="de-DE" b="1" dirty="0"/>
              <a:t>Rules </a:t>
            </a:r>
            <a:r>
              <a:rPr lang="de-DE" dirty="0"/>
              <a:t>	</a:t>
            </a:r>
            <a:r>
              <a:rPr lang="de-DE" dirty="0" smtClean="0"/>
              <a:t>	</a:t>
            </a:r>
            <a:r>
              <a:rPr lang="de-DE" b="1" dirty="0" smtClean="0"/>
              <a:t>R1 </a:t>
            </a:r>
            <a:r>
              <a:rPr lang="de-DE" dirty="0"/>
              <a:t>	</a:t>
            </a:r>
            <a:r>
              <a:rPr lang="de-DE" b="1" dirty="0"/>
              <a:t>R4 </a:t>
            </a:r>
            <a:r>
              <a:rPr lang="de-DE" dirty="0"/>
              <a:t>	</a:t>
            </a:r>
          </a:p>
          <a:p>
            <a:pPr marL="0" indent="0">
              <a:buNone/>
              <a:tabLst>
                <a:tab pos="2057400" algn="l"/>
                <a:tab pos="3760788" algn="l"/>
                <a:tab pos="4759325" algn="l"/>
                <a:tab pos="5840413" algn="l"/>
                <a:tab pos="6816725" algn="l"/>
              </a:tabLst>
            </a:pPr>
            <a:r>
              <a:rPr lang="fr-FR" dirty="0"/>
              <a:t>Conditions 	Speed &gt; 50 	T 	F 	</a:t>
            </a:r>
          </a:p>
          <a:p>
            <a:pPr marL="0" indent="0">
              <a:buNone/>
              <a:tabLst>
                <a:tab pos="2057400" algn="l"/>
                <a:tab pos="3760788" algn="l"/>
                <a:tab pos="4759325" algn="l"/>
                <a:tab pos="5840413" algn="l"/>
                <a:tab pos="6816725" algn="l"/>
              </a:tabLst>
            </a:pPr>
            <a:r>
              <a:rPr lang="de-DE" dirty="0" smtClean="0"/>
              <a:t>	School Zone	T </a:t>
            </a:r>
            <a:r>
              <a:rPr lang="de-DE" dirty="0"/>
              <a:t>	F 	</a:t>
            </a:r>
          </a:p>
          <a:p>
            <a:pPr marL="0" indent="0">
              <a:buNone/>
              <a:tabLst>
                <a:tab pos="2057400" algn="l"/>
                <a:tab pos="3760788" algn="l"/>
                <a:tab pos="4759325" algn="l"/>
                <a:tab pos="5840413" algn="l"/>
                <a:tab pos="6816725" algn="l"/>
              </a:tabLst>
            </a:pPr>
            <a:r>
              <a:rPr lang="en-US" dirty="0"/>
              <a:t>Actions 	$250 Fine 	F 	F 	</a:t>
            </a:r>
          </a:p>
          <a:p>
            <a:pPr marL="0" indent="0">
              <a:buNone/>
              <a:tabLst>
                <a:tab pos="2057400" algn="l"/>
                <a:tab pos="3760788" algn="l"/>
                <a:tab pos="4759325" algn="l"/>
                <a:tab pos="5840413" algn="l"/>
                <a:tab pos="6816725" algn="l"/>
              </a:tabLst>
            </a:pPr>
            <a:r>
              <a:rPr lang="de-DE" dirty="0" smtClean="0"/>
              <a:t>	</a:t>
            </a:r>
            <a:r>
              <a:rPr lang="en-US" dirty="0" smtClean="0"/>
              <a:t>Jail</a:t>
            </a:r>
            <a:r>
              <a:rPr lang="de-DE" dirty="0" smtClean="0"/>
              <a:t>	T </a:t>
            </a:r>
            <a:r>
              <a:rPr lang="de-DE" dirty="0"/>
              <a:t>	</a:t>
            </a:r>
            <a:r>
              <a:rPr lang="de-DE" dirty="0" smtClean="0"/>
              <a:t>F</a:t>
            </a:r>
            <a:endParaRPr lang="en-US" dirty="0" smtClean="0"/>
          </a:p>
          <a:p>
            <a:pPr marL="0" indent="0">
              <a:buNone/>
              <a:tabLst>
                <a:tab pos="2057400" algn="l"/>
                <a:tab pos="3760788" algn="l"/>
                <a:tab pos="4759325" algn="l"/>
                <a:tab pos="5840413" algn="l"/>
                <a:tab pos="6816725" algn="l"/>
              </a:tabLst>
            </a:pPr>
            <a:endParaRPr lang="en-US" dirty="0" smtClean="0"/>
          </a:p>
          <a:p>
            <a:pPr marL="0" indent="0">
              <a:buNone/>
              <a:tabLst>
                <a:tab pos="2057400" algn="l"/>
                <a:tab pos="3760788" algn="l"/>
                <a:tab pos="4759325" algn="l"/>
                <a:tab pos="5840413" algn="l"/>
                <a:tab pos="6816725" algn="l"/>
              </a:tabLst>
            </a:pPr>
            <a:r>
              <a:rPr lang="en-US" dirty="0" smtClean="0"/>
              <a:t>Given </a:t>
            </a:r>
            <a:r>
              <a:rPr lang="en-US" dirty="0"/>
              <a:t>the following additional test cases: </a:t>
            </a:r>
            <a:endParaRPr lang="en-US" dirty="0" smtClean="0"/>
          </a:p>
          <a:p>
            <a:pPr marL="0" indent="0">
              <a:buNone/>
              <a:tabLst>
                <a:tab pos="2057400" algn="l"/>
                <a:tab pos="3760788" algn="l"/>
                <a:tab pos="4759325" algn="l"/>
                <a:tab pos="5840413" algn="l"/>
                <a:tab pos="6816725" algn="l"/>
              </a:tabLst>
            </a:pPr>
            <a:r>
              <a:rPr lang="de-DE" b="1" dirty="0"/>
              <a:t>Rules </a:t>
            </a:r>
            <a:r>
              <a:rPr lang="de-DE" dirty="0"/>
              <a:t>	</a:t>
            </a:r>
            <a:r>
              <a:rPr lang="de-DE" dirty="0" smtClean="0"/>
              <a:t>	</a:t>
            </a:r>
            <a:r>
              <a:rPr lang="de-DE" b="1" dirty="0" smtClean="0"/>
              <a:t>DT1 </a:t>
            </a:r>
            <a:r>
              <a:rPr lang="de-DE" dirty="0"/>
              <a:t>	</a:t>
            </a:r>
            <a:r>
              <a:rPr lang="de-DE" b="1" dirty="0"/>
              <a:t>DT2 </a:t>
            </a:r>
            <a:r>
              <a:rPr lang="de-DE" dirty="0"/>
              <a:t>	</a:t>
            </a:r>
            <a:r>
              <a:rPr lang="de-DE" b="1" dirty="0"/>
              <a:t>DT3 </a:t>
            </a:r>
            <a:r>
              <a:rPr lang="de-DE" dirty="0"/>
              <a:t>	</a:t>
            </a:r>
            <a:r>
              <a:rPr lang="de-DE" b="1" dirty="0"/>
              <a:t>DT4 </a:t>
            </a:r>
            <a:endParaRPr lang="de-DE" dirty="0"/>
          </a:p>
          <a:p>
            <a:pPr marL="0" indent="0">
              <a:buNone/>
              <a:tabLst>
                <a:tab pos="2057400" algn="l"/>
                <a:tab pos="3760788" algn="l"/>
                <a:tab pos="4759325" algn="l"/>
                <a:tab pos="5840413" algn="l"/>
                <a:tab pos="6816725" algn="l"/>
              </a:tabLst>
            </a:pPr>
            <a:r>
              <a:rPr lang="en-US" dirty="0"/>
              <a:t>Input 	Speed 	55 	44 	66 	77 	</a:t>
            </a:r>
          </a:p>
          <a:p>
            <a:pPr marL="0" indent="0">
              <a:buNone/>
              <a:tabLst>
                <a:tab pos="2057400" algn="l"/>
                <a:tab pos="3760788" algn="l"/>
                <a:tab pos="4759325" algn="l"/>
                <a:tab pos="5840413" algn="l"/>
                <a:tab pos="6816725" algn="l"/>
              </a:tabLst>
            </a:pPr>
            <a:r>
              <a:rPr lang="fr-FR" dirty="0" smtClean="0"/>
              <a:t>	</a:t>
            </a:r>
            <a:r>
              <a:rPr lang="en-US" dirty="0" smtClean="0"/>
              <a:t>School</a:t>
            </a:r>
            <a:r>
              <a:rPr lang="fr-FR" dirty="0" smtClean="0"/>
              <a:t> Zone	T </a:t>
            </a:r>
            <a:r>
              <a:rPr lang="fr-FR" dirty="0"/>
              <a:t>	T 	T 	F 	</a:t>
            </a:r>
          </a:p>
          <a:p>
            <a:pPr marL="0" indent="0">
              <a:buNone/>
              <a:tabLst>
                <a:tab pos="2057400" algn="l"/>
                <a:tab pos="3760788" algn="l"/>
                <a:tab pos="4759325" algn="l"/>
                <a:tab pos="5840413" algn="l"/>
                <a:tab pos="6816725" algn="l"/>
              </a:tabLst>
            </a:pPr>
            <a:r>
              <a:rPr lang="en-US" dirty="0"/>
              <a:t>Expected Result 	$250 Fine 	F 	F 	F 	T 	</a:t>
            </a:r>
          </a:p>
          <a:p>
            <a:pPr marL="0" indent="0">
              <a:buNone/>
              <a:tabLst>
                <a:tab pos="2057400" algn="l"/>
                <a:tab pos="3760788" algn="l"/>
                <a:tab pos="4759325" algn="l"/>
                <a:tab pos="5840413" algn="l"/>
                <a:tab pos="6816725" algn="l"/>
              </a:tabLst>
            </a:pPr>
            <a:r>
              <a:rPr lang="fr-FR" dirty="0" smtClean="0"/>
              <a:t>	</a:t>
            </a:r>
            <a:r>
              <a:rPr lang="en-US" dirty="0" smtClean="0"/>
              <a:t>Jail</a:t>
            </a:r>
            <a:r>
              <a:rPr lang="fr-FR" dirty="0" smtClean="0"/>
              <a:t> </a:t>
            </a:r>
            <a:r>
              <a:rPr lang="fr-FR" dirty="0"/>
              <a:t>	</a:t>
            </a:r>
            <a:r>
              <a:rPr lang="fr-FR" dirty="0" smtClean="0"/>
              <a:t>T </a:t>
            </a:r>
            <a:r>
              <a:rPr lang="fr-FR" dirty="0"/>
              <a:t>	F 	T 	F </a:t>
            </a:r>
            <a:r>
              <a:rPr lang="en-US" dirty="0" smtClean="0"/>
              <a:t> </a:t>
            </a:r>
          </a:p>
        </p:txBody>
      </p:sp>
      <p:sp>
        <p:nvSpPr>
          <p:cNvPr id="5"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6"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19</a:t>
            </a:fld>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425116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smtClean="0"/>
              <a:t>	FL-4.x A</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en-US" dirty="0" smtClean="0"/>
              <a:t>What is checklist-based testing?</a:t>
            </a:r>
          </a:p>
          <a:p>
            <a:pPr marL="531813" lvl="0" indent="-531813" eaLnBrk="0" hangingPunct="0">
              <a:buSzTx/>
              <a:buFont typeface="Wingdings" pitchFamily="2" charset="2"/>
              <a:buAutoNum type="alphaLcParenR"/>
            </a:pPr>
            <a:r>
              <a:rPr lang="en-US" altLang="de-DE" dirty="0" smtClean="0">
                <a:solidFill>
                  <a:srgbClr val="000000"/>
                </a:solidFill>
              </a:rPr>
              <a:t>A test technique in which tests are derived based on the tester's knowledge of past faults, or general knowledge of failures.</a:t>
            </a:r>
          </a:p>
          <a:p>
            <a:pPr marL="531813" lvl="0" indent="-531813" eaLnBrk="0" hangingPunct="0">
              <a:buSzTx/>
              <a:buFont typeface="Wingdings" pitchFamily="2" charset="2"/>
              <a:buAutoNum type="alphaLcParenR"/>
            </a:pPr>
            <a:r>
              <a:rPr lang="en-US" altLang="de-DE" dirty="0" smtClean="0">
                <a:solidFill>
                  <a:srgbClr val="000000"/>
                </a:solidFill>
              </a:rPr>
              <a:t>Procedure to derive and/or select test cases based on an analysis of the specification, either functional or </a:t>
            </a:r>
            <a:br>
              <a:rPr lang="en-US" altLang="de-DE" dirty="0" smtClean="0">
                <a:solidFill>
                  <a:srgbClr val="000000"/>
                </a:solidFill>
              </a:rPr>
            </a:br>
            <a:r>
              <a:rPr lang="en-US" altLang="de-DE" dirty="0" smtClean="0">
                <a:solidFill>
                  <a:srgbClr val="000000"/>
                </a:solidFill>
              </a:rPr>
              <a:t>non-functional, of a component or system without reference to its internal structure.</a:t>
            </a:r>
          </a:p>
          <a:p>
            <a:pPr marL="531813" lvl="0" indent="-531813" eaLnBrk="0" hangingPunct="0">
              <a:buSzTx/>
              <a:buFont typeface="Wingdings" pitchFamily="2" charset="2"/>
              <a:buAutoNum type="alphaLcParenR"/>
            </a:pPr>
            <a:r>
              <a:rPr lang="en-US" altLang="de-DE" dirty="0" smtClean="0">
                <a:solidFill>
                  <a:srgbClr val="000000"/>
                </a:solidFill>
              </a:rPr>
              <a:t>An experience-based test technique whereby the experienced tester uses a list of items to be noted, checked, or remembered, or a set of rules or criteria against which a product has to be verified.</a:t>
            </a:r>
          </a:p>
          <a:p>
            <a:pPr marL="531813" lvl="0" indent="-531813" eaLnBrk="0" hangingPunct="0">
              <a:buSzTx/>
              <a:buFont typeface="Wingdings" pitchFamily="2" charset="2"/>
              <a:buAutoNum type="alphaLcParenR"/>
            </a:pPr>
            <a:r>
              <a:rPr lang="en-US" altLang="de-DE" dirty="0" smtClean="0">
                <a:solidFill>
                  <a:srgbClr val="000000"/>
                </a:solidFill>
              </a:rPr>
              <a:t>An approach to testing where the testers dynamically design and execute tests based on their knowledge,</a:t>
            </a:r>
            <a:br>
              <a:rPr lang="en-US" altLang="de-DE" dirty="0" smtClean="0">
                <a:solidFill>
                  <a:srgbClr val="000000"/>
                </a:solidFill>
              </a:rPr>
            </a:br>
            <a:r>
              <a:rPr lang="en-US" altLang="de-DE" dirty="0" smtClean="0">
                <a:solidFill>
                  <a:srgbClr val="000000"/>
                </a:solidFill>
              </a:rPr>
              <a:t>exploration of the test item and the results of previous tests.</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400518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14114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a:t>
            </a:r>
            <a:r>
              <a:rPr lang="en-US" dirty="0" smtClean="0"/>
              <a:t>Techniques</a:t>
            </a:r>
            <a:r>
              <a:rPr lang="de-DE" dirty="0"/>
              <a:t>	</a:t>
            </a:r>
            <a:r>
              <a:rPr lang="de-DE" dirty="0" smtClean="0"/>
              <a:t>FL-4.2.3 B</a:t>
            </a:r>
            <a:br>
              <a:rPr lang="de-DE" dirty="0" smtClean="0"/>
            </a:br>
            <a:r>
              <a:rPr lang="de-DE" dirty="0" smtClean="0"/>
              <a:t>2-2</a:t>
            </a:r>
            <a:endParaRPr lang="de-DE" dirty="0"/>
          </a:p>
        </p:txBody>
      </p:sp>
      <p:sp>
        <p:nvSpPr>
          <p:cNvPr id="3" name="Inhaltsplatzhalter 2"/>
          <p:cNvSpPr>
            <a:spLocks noGrp="1"/>
          </p:cNvSpPr>
          <p:nvPr>
            <p:ph idx="1"/>
          </p:nvPr>
        </p:nvSpPr>
        <p:spPr/>
        <p:txBody>
          <a:bodyPr/>
          <a:lstStyle/>
          <a:p>
            <a:pPr marL="0" indent="0">
              <a:buNone/>
            </a:pPr>
            <a:r>
              <a:rPr lang="en-US" dirty="0"/>
              <a:t>Which two of the additional test cases would achieve full coverage of the complete decision table (when combined with the test cases that have already been generated for rules 1 and </a:t>
            </a:r>
            <a:r>
              <a:rPr lang="en-US" dirty="0" smtClean="0"/>
              <a:t>4)? </a:t>
            </a:r>
          </a:p>
          <a:p>
            <a:pPr marL="531813" lvl="0" indent="-531813" eaLnBrk="0" hangingPunct="0">
              <a:buSzTx/>
              <a:buFont typeface="Wingdings" pitchFamily="2" charset="2"/>
              <a:buAutoNum type="alphaLcParenR"/>
            </a:pPr>
            <a:r>
              <a:rPr lang="en-US" altLang="de-DE" dirty="0">
                <a:solidFill>
                  <a:srgbClr val="000000"/>
                </a:solidFill>
              </a:rPr>
              <a:t>DT1, DT2</a:t>
            </a:r>
          </a:p>
          <a:p>
            <a:pPr marL="531813" lvl="0" indent="-531813" eaLnBrk="0" hangingPunct="0">
              <a:buSzTx/>
              <a:buFont typeface="Wingdings" pitchFamily="2" charset="2"/>
              <a:buAutoNum type="alphaLcParenR"/>
            </a:pPr>
            <a:r>
              <a:rPr lang="en-US" altLang="de-DE" dirty="0" smtClean="0">
                <a:solidFill>
                  <a:srgbClr val="000000"/>
                </a:solidFill>
              </a:rPr>
              <a:t>DT2</a:t>
            </a:r>
            <a:r>
              <a:rPr lang="en-US" altLang="de-DE" dirty="0">
                <a:solidFill>
                  <a:srgbClr val="000000"/>
                </a:solidFill>
              </a:rPr>
              <a:t>, DT3</a:t>
            </a:r>
          </a:p>
          <a:p>
            <a:pPr marL="531813" lvl="0" indent="-531813" eaLnBrk="0" hangingPunct="0">
              <a:buSzTx/>
              <a:buFont typeface="Wingdings" pitchFamily="2" charset="2"/>
              <a:buAutoNum type="alphaLcParenR"/>
            </a:pPr>
            <a:r>
              <a:rPr lang="en-US" altLang="de-DE" dirty="0" smtClean="0">
                <a:solidFill>
                  <a:srgbClr val="000000"/>
                </a:solidFill>
              </a:rPr>
              <a:t>DT2</a:t>
            </a:r>
            <a:r>
              <a:rPr lang="en-US" altLang="de-DE" dirty="0">
                <a:solidFill>
                  <a:srgbClr val="000000"/>
                </a:solidFill>
              </a:rPr>
              <a:t>, DT4</a:t>
            </a:r>
          </a:p>
          <a:p>
            <a:pPr marL="531813" lvl="0" indent="-531813" eaLnBrk="0" hangingPunct="0">
              <a:buSzTx/>
              <a:buFont typeface="Wingdings" pitchFamily="2" charset="2"/>
              <a:buAutoNum type="alphaLcParenR"/>
            </a:pPr>
            <a:r>
              <a:rPr lang="en-US" altLang="de-DE" dirty="0" smtClean="0">
                <a:solidFill>
                  <a:srgbClr val="000000"/>
                </a:solidFill>
              </a:rPr>
              <a:t>DT3</a:t>
            </a:r>
            <a:r>
              <a:rPr lang="en-US" altLang="de-DE" dirty="0">
                <a:solidFill>
                  <a:srgbClr val="000000"/>
                </a:solidFill>
              </a:rPr>
              <a:t>, DT4</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58112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20</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125388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1385" y="1101664"/>
            <a:ext cx="3845077" cy="2586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FL-4.2.4 </a:t>
            </a:r>
            <a:r>
              <a:rPr lang="de-DE" dirty="0"/>
              <a:t>B</a:t>
            </a:r>
          </a:p>
        </p:txBody>
      </p:sp>
      <p:sp>
        <p:nvSpPr>
          <p:cNvPr id="3" name="Inhaltsplatzhalter 2"/>
          <p:cNvSpPr>
            <a:spLocks noGrp="1"/>
          </p:cNvSpPr>
          <p:nvPr>
            <p:ph idx="1"/>
          </p:nvPr>
        </p:nvSpPr>
        <p:spPr/>
        <p:txBody>
          <a:bodyPr>
            <a:normAutofit fontScale="70000" lnSpcReduction="20000"/>
          </a:bodyPr>
          <a:lstStyle/>
          <a:p>
            <a:pPr marL="0" indent="0">
              <a:buNone/>
              <a:tabLst>
                <a:tab pos="1703388" algn="l"/>
              </a:tabLst>
            </a:pPr>
            <a:r>
              <a:rPr lang="en-US" dirty="0"/>
              <a:t>Given the following state model of </a:t>
            </a:r>
            <a:endParaRPr lang="en-US" dirty="0" smtClean="0"/>
          </a:p>
          <a:p>
            <a:pPr marL="0" indent="0">
              <a:buNone/>
              <a:tabLst>
                <a:tab pos="1703388" algn="l"/>
              </a:tabLst>
            </a:pPr>
            <a:r>
              <a:rPr lang="en-US" dirty="0" smtClean="0"/>
              <a:t>a </a:t>
            </a:r>
            <a:r>
              <a:rPr lang="en-US" dirty="0"/>
              <a:t>battery charger software</a:t>
            </a:r>
            <a:r>
              <a:rPr lang="en-US" dirty="0" smtClean="0"/>
              <a:t>:</a:t>
            </a:r>
          </a:p>
          <a:p>
            <a:pPr marL="0" indent="0">
              <a:buNone/>
              <a:tabLst>
                <a:tab pos="1703388" algn="l"/>
              </a:tabLst>
            </a:pPr>
            <a:endParaRPr lang="en-US" dirty="0"/>
          </a:p>
          <a:p>
            <a:pPr marL="0" indent="0">
              <a:buNone/>
              <a:tabLst>
                <a:tab pos="1703388" algn="l"/>
              </a:tabLst>
            </a:pPr>
            <a:r>
              <a:rPr lang="en-US" dirty="0" smtClean="0"/>
              <a:t>Which </a:t>
            </a:r>
            <a:r>
              <a:rPr lang="en-US" dirty="0"/>
              <a:t>of the following sequences </a:t>
            </a:r>
            <a:r>
              <a:rPr lang="en-US" dirty="0" smtClean="0"/>
              <a:t>of</a:t>
            </a:r>
          </a:p>
          <a:p>
            <a:pPr marL="0" indent="0">
              <a:buNone/>
              <a:tabLst>
                <a:tab pos="1703388" algn="l"/>
              </a:tabLst>
            </a:pPr>
            <a:r>
              <a:rPr lang="en-US" dirty="0" smtClean="0"/>
              <a:t>transitions </a:t>
            </a:r>
            <a:r>
              <a:rPr lang="en-US" dirty="0"/>
              <a:t>provides the </a:t>
            </a:r>
            <a:r>
              <a:rPr lang="en-US" dirty="0" smtClean="0"/>
              <a:t>highest  level of</a:t>
            </a:r>
          </a:p>
          <a:p>
            <a:pPr marL="0" indent="0">
              <a:buNone/>
              <a:tabLst>
                <a:tab pos="1703388" algn="l"/>
              </a:tabLst>
            </a:pPr>
            <a:r>
              <a:rPr lang="en-US" dirty="0" smtClean="0"/>
              <a:t>transition </a:t>
            </a:r>
            <a:r>
              <a:rPr lang="en-US" dirty="0"/>
              <a:t>coverage for the model</a:t>
            </a:r>
            <a:r>
              <a:rPr lang="en-US" dirty="0" smtClean="0"/>
              <a:t>?</a:t>
            </a:r>
          </a:p>
          <a:p>
            <a:pPr marL="0" indent="0">
              <a:buNone/>
              <a:tabLst>
                <a:tab pos="1703388" algn="l"/>
              </a:tabLst>
            </a:pPr>
            <a:endParaRPr lang="en-US" dirty="0" smtClean="0"/>
          </a:p>
          <a:p>
            <a:pPr marL="531813" lvl="0" indent="-531813" eaLnBrk="0" hangingPunct="0">
              <a:buSzTx/>
              <a:buFont typeface="Wingdings" pitchFamily="2" charset="2"/>
              <a:buAutoNum type="alphaLcParenR"/>
              <a:tabLst>
                <a:tab pos="1620838" algn="l"/>
                <a:tab pos="3221038" algn="l"/>
                <a:tab pos="4841875" algn="l"/>
                <a:tab pos="6359525" algn="l"/>
              </a:tabLst>
            </a:pPr>
            <a:r>
              <a:rPr lang="en-US" altLang="de-DE" dirty="0">
                <a:solidFill>
                  <a:srgbClr val="000000"/>
                </a:solidFill>
              </a:rPr>
              <a:t>OFF </a:t>
            </a:r>
            <a:r>
              <a:rPr lang="en-US" altLang="de-DE" dirty="0" smtClean="0">
                <a:solidFill>
                  <a:srgbClr val="000000"/>
                </a:solidFill>
              </a:rPr>
              <a:t>→	WAIT →	OFF →	WAIT →	TRICKLE →</a:t>
            </a:r>
            <a:br>
              <a:rPr lang="en-US" altLang="de-DE" dirty="0" smtClean="0">
                <a:solidFill>
                  <a:srgbClr val="000000"/>
                </a:solidFill>
              </a:rPr>
            </a:br>
            <a:r>
              <a:rPr lang="en-US" altLang="de-DE" dirty="0" smtClean="0">
                <a:solidFill>
                  <a:srgbClr val="000000"/>
                </a:solidFill>
              </a:rPr>
              <a:t>	CHARGE →	HIGH →	CHARGE →	LOW</a:t>
            </a:r>
            <a:endParaRPr lang="en-US" altLang="de-DE" dirty="0">
              <a:solidFill>
                <a:srgbClr val="000000"/>
              </a:solidFill>
            </a:endParaRPr>
          </a:p>
          <a:p>
            <a:pPr marL="531813" lvl="0" indent="-531813" eaLnBrk="0" hangingPunct="0">
              <a:buSzTx/>
              <a:buFont typeface="Wingdings" pitchFamily="2" charset="2"/>
              <a:buAutoNum type="alphaLcParenR"/>
              <a:tabLst>
                <a:tab pos="1620838" algn="l"/>
                <a:tab pos="3221038" algn="l"/>
                <a:tab pos="4841875" algn="l"/>
                <a:tab pos="6359525" algn="l"/>
              </a:tabLst>
            </a:pPr>
            <a:r>
              <a:rPr lang="en-US" altLang="de-DE" dirty="0" smtClean="0">
                <a:solidFill>
                  <a:srgbClr val="000000"/>
                </a:solidFill>
              </a:rPr>
              <a:t>WAIT →	TRICKLE →	WAIT →	OFF →	WAIT →</a:t>
            </a:r>
            <a:br>
              <a:rPr lang="en-US" altLang="de-DE" dirty="0" smtClean="0">
                <a:solidFill>
                  <a:srgbClr val="000000"/>
                </a:solidFill>
              </a:rPr>
            </a:br>
            <a:r>
              <a:rPr lang="en-US" altLang="de-DE" dirty="0" smtClean="0">
                <a:solidFill>
                  <a:srgbClr val="000000"/>
                </a:solidFill>
              </a:rPr>
              <a:t>	TRICKLE →	CHARGE →	LOW →	CHARGE</a:t>
            </a:r>
            <a:endParaRPr lang="en-US" altLang="de-DE" dirty="0">
              <a:solidFill>
                <a:srgbClr val="000000"/>
              </a:solidFill>
            </a:endParaRPr>
          </a:p>
          <a:p>
            <a:pPr marL="531813" lvl="0" indent="-531813" eaLnBrk="0" hangingPunct="0">
              <a:buSzTx/>
              <a:buFont typeface="Wingdings" pitchFamily="2" charset="2"/>
              <a:buAutoNum type="alphaLcParenR"/>
              <a:tabLst>
                <a:tab pos="1620838" algn="l"/>
                <a:tab pos="3221038" algn="l"/>
                <a:tab pos="4841875" algn="l"/>
                <a:tab pos="6359525" algn="l"/>
              </a:tabLst>
            </a:pPr>
            <a:r>
              <a:rPr lang="en-US" altLang="de-DE" dirty="0">
                <a:solidFill>
                  <a:srgbClr val="000000"/>
                </a:solidFill>
              </a:rPr>
              <a:t>HIGH </a:t>
            </a:r>
            <a:r>
              <a:rPr lang="en-US" altLang="de-DE" dirty="0" smtClean="0">
                <a:solidFill>
                  <a:srgbClr val="000000"/>
                </a:solidFill>
              </a:rPr>
              <a:t>→	CHARGE →	LOW →	CHARGE →	TRICKLE →</a:t>
            </a:r>
            <a:br>
              <a:rPr lang="en-US" altLang="de-DE" dirty="0" smtClean="0">
                <a:solidFill>
                  <a:srgbClr val="000000"/>
                </a:solidFill>
              </a:rPr>
            </a:br>
            <a:r>
              <a:rPr lang="en-US" altLang="de-DE" dirty="0" smtClean="0">
                <a:solidFill>
                  <a:srgbClr val="000000"/>
                </a:solidFill>
              </a:rPr>
              <a:t>	WAIT →	TRICKLE →	WAIT →	TRICKLE</a:t>
            </a:r>
            <a:endParaRPr lang="en-US" altLang="de-DE" dirty="0">
              <a:solidFill>
                <a:srgbClr val="000000"/>
              </a:solidFill>
            </a:endParaRPr>
          </a:p>
          <a:p>
            <a:pPr marL="531813" lvl="0" indent="-531813" eaLnBrk="0" hangingPunct="0">
              <a:buSzTx/>
              <a:buFont typeface="Wingdings" pitchFamily="2" charset="2"/>
              <a:buAutoNum type="alphaLcParenR"/>
              <a:tabLst>
                <a:tab pos="1620838" algn="l"/>
                <a:tab pos="3221038" algn="l"/>
                <a:tab pos="4841875" algn="l"/>
                <a:tab pos="6359525" algn="l"/>
              </a:tabLst>
            </a:pPr>
            <a:r>
              <a:rPr lang="en-US" altLang="de-DE" dirty="0" smtClean="0">
                <a:solidFill>
                  <a:srgbClr val="000000"/>
                </a:solidFill>
              </a:rPr>
              <a:t>WAIT →	TRICKLE →	CHARGE →	HIGH →	CHARGE →</a:t>
            </a:r>
            <a:br>
              <a:rPr lang="en-US" altLang="de-DE" dirty="0" smtClean="0">
                <a:solidFill>
                  <a:srgbClr val="000000"/>
                </a:solidFill>
              </a:rPr>
            </a:br>
            <a:r>
              <a:rPr lang="en-US" altLang="de-DE" dirty="0" smtClean="0">
                <a:solidFill>
                  <a:srgbClr val="000000"/>
                </a:solidFill>
              </a:rPr>
              <a:t>	TRICKLE →	WAIT →	OFF →	WAIT</a:t>
            </a:r>
            <a:r>
              <a:rPr lang="en-US" altLang="de-DE" dirty="0">
                <a:solidFill>
                  <a:srgbClr val="000000"/>
                </a:solidFill>
              </a:rPr>
              <a:t>.</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41792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9"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21</a:t>
            </a:fld>
            <a:endParaRPr lang="en-US" dirty="0"/>
          </a:p>
        </p:txBody>
      </p:sp>
      <p:sp>
        <p:nvSpPr>
          <p:cNvPr id="10"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891995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FL-4.2.5 </a:t>
            </a:r>
            <a:r>
              <a:rPr lang="de-DE" dirty="0"/>
              <a:t>B</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Which of the following statements BEST describes </a:t>
            </a:r>
            <a:r>
              <a:rPr lang="en-US" dirty="0" smtClean="0"/>
              <a:t>how</a:t>
            </a:r>
            <a:br>
              <a:rPr lang="en-US" dirty="0" smtClean="0"/>
            </a:br>
            <a:r>
              <a:rPr lang="en-US" dirty="0" smtClean="0"/>
              <a:t>test </a:t>
            </a:r>
            <a:r>
              <a:rPr lang="en-US" dirty="0"/>
              <a:t>cases are derived from a use case</a:t>
            </a:r>
            <a:r>
              <a:rPr lang="en-US" dirty="0" smtClean="0"/>
              <a:t>?</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Test cases are created to exercise defined basic, exceptional and error behaviors performed by </a:t>
            </a:r>
            <a:r>
              <a:rPr lang="en-US" altLang="de-DE" dirty="0" smtClean="0">
                <a:solidFill>
                  <a:srgbClr val="000000"/>
                </a:solidFill>
              </a:rPr>
              <a:t>the</a:t>
            </a:r>
            <a:br>
              <a:rPr lang="en-US" altLang="de-DE" dirty="0" smtClean="0">
                <a:solidFill>
                  <a:srgbClr val="000000"/>
                </a:solidFill>
              </a:rPr>
            </a:br>
            <a:r>
              <a:rPr lang="en-US" altLang="de-DE" dirty="0" smtClean="0">
                <a:solidFill>
                  <a:srgbClr val="000000"/>
                </a:solidFill>
              </a:rPr>
              <a:t>system </a:t>
            </a:r>
            <a:r>
              <a:rPr lang="en-US" altLang="de-DE" dirty="0">
                <a:solidFill>
                  <a:srgbClr val="000000"/>
                </a:solidFill>
              </a:rPr>
              <a:t>under test in collaboration with actors.</a:t>
            </a:r>
          </a:p>
          <a:p>
            <a:pPr marL="531813" lvl="0" indent="-531813" eaLnBrk="0" hangingPunct="0">
              <a:buSzTx/>
              <a:buFont typeface="Wingdings" pitchFamily="2" charset="2"/>
              <a:buAutoNum type="alphaLcParenR"/>
            </a:pPr>
            <a:r>
              <a:rPr lang="en-US" altLang="de-DE" dirty="0" smtClean="0">
                <a:solidFill>
                  <a:srgbClr val="000000"/>
                </a:solidFill>
              </a:rPr>
              <a:t>Test </a:t>
            </a:r>
            <a:r>
              <a:rPr lang="en-US" altLang="de-DE" dirty="0">
                <a:solidFill>
                  <a:srgbClr val="000000"/>
                </a:solidFill>
              </a:rPr>
              <a:t>cases are derived by identifying the components included in the use case and creating integration tests that exercise the interactions of these components.</a:t>
            </a:r>
          </a:p>
          <a:p>
            <a:pPr marL="531813" lvl="0" indent="-531813" eaLnBrk="0" hangingPunct="0">
              <a:buSzTx/>
              <a:buFont typeface="Wingdings" pitchFamily="2" charset="2"/>
              <a:buAutoNum type="alphaLcParenR"/>
            </a:pPr>
            <a:r>
              <a:rPr lang="en-US" altLang="de-DE" dirty="0" smtClean="0">
                <a:solidFill>
                  <a:srgbClr val="000000"/>
                </a:solidFill>
              </a:rPr>
              <a:t>Test </a:t>
            </a:r>
            <a:r>
              <a:rPr lang="en-US" altLang="de-DE" dirty="0">
                <a:solidFill>
                  <a:srgbClr val="000000"/>
                </a:solidFill>
              </a:rPr>
              <a:t>cases are generated by analyzing the interactions of the actors with the system to ensure the user interfaces are easy to use.</a:t>
            </a:r>
          </a:p>
          <a:p>
            <a:pPr marL="531813" lvl="0" indent="-531813" eaLnBrk="0" hangingPunct="0">
              <a:buSzTx/>
              <a:buFont typeface="Wingdings" pitchFamily="2" charset="2"/>
              <a:buAutoNum type="alphaLcParenR"/>
            </a:pPr>
            <a:r>
              <a:rPr lang="en-US" altLang="de-DE" dirty="0" smtClean="0">
                <a:solidFill>
                  <a:srgbClr val="000000"/>
                </a:solidFill>
              </a:rPr>
              <a:t>Test </a:t>
            </a:r>
            <a:r>
              <a:rPr lang="en-US" altLang="de-DE" dirty="0">
                <a:solidFill>
                  <a:srgbClr val="000000"/>
                </a:solidFill>
              </a:rPr>
              <a:t>cases are derived to exercise each of the decision points in the business process flows of the use case, </a:t>
            </a:r>
            <a:r>
              <a:rPr lang="en-US" altLang="de-DE" dirty="0" smtClean="0">
                <a:solidFill>
                  <a:srgbClr val="000000"/>
                </a:solidFill>
              </a:rPr>
              <a:t/>
            </a:r>
            <a:br>
              <a:rPr lang="en-US" altLang="de-DE" dirty="0" smtClean="0">
                <a:solidFill>
                  <a:srgbClr val="000000"/>
                </a:solidFill>
              </a:rPr>
            </a:br>
            <a:r>
              <a:rPr lang="en-US" altLang="de-DE" dirty="0" smtClean="0">
                <a:solidFill>
                  <a:srgbClr val="000000"/>
                </a:solidFill>
              </a:rPr>
              <a:t>to </a:t>
            </a:r>
            <a:r>
              <a:rPr lang="en-US" altLang="de-DE" dirty="0">
                <a:solidFill>
                  <a:srgbClr val="000000"/>
                </a:solidFill>
              </a:rPr>
              <a:t>achieve 100% decision coverage of these flows.</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258892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22</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695755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FL-4.3.1 </a:t>
            </a:r>
            <a:r>
              <a:rPr lang="de-DE" dirty="0"/>
              <a:t>B</a:t>
            </a:r>
          </a:p>
        </p:txBody>
      </p:sp>
      <p:sp>
        <p:nvSpPr>
          <p:cNvPr id="3" name="Inhaltsplatzhalter 2"/>
          <p:cNvSpPr>
            <a:spLocks noGrp="1"/>
          </p:cNvSpPr>
          <p:nvPr>
            <p:ph idx="1"/>
          </p:nvPr>
        </p:nvSpPr>
        <p:spPr/>
        <p:txBody>
          <a:bodyPr>
            <a:normAutofit fontScale="77500" lnSpcReduction="20000"/>
          </a:bodyPr>
          <a:lstStyle/>
          <a:p>
            <a:pPr marL="0" indent="0">
              <a:buNone/>
            </a:pPr>
            <a:r>
              <a:rPr lang="en-US" dirty="0" smtClean="0"/>
              <a:t>Which of the following descriptions of statement coverage is CORRECT?</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Statement coverage is a measure of the number of lines of source code (minus comments) exercised by tests.</a:t>
            </a:r>
          </a:p>
          <a:p>
            <a:pPr marL="531813" lvl="0" indent="-531813" eaLnBrk="0" hangingPunct="0">
              <a:buSzTx/>
              <a:buFont typeface="Wingdings" pitchFamily="2" charset="2"/>
              <a:buAutoNum type="alphaLcParenR"/>
            </a:pPr>
            <a:r>
              <a:rPr lang="en-US" altLang="de-DE" dirty="0" smtClean="0">
                <a:solidFill>
                  <a:srgbClr val="000000"/>
                </a:solidFill>
              </a:rPr>
              <a:t>Statement </a:t>
            </a:r>
            <a:r>
              <a:rPr lang="en-US" altLang="de-DE" dirty="0">
                <a:solidFill>
                  <a:srgbClr val="000000"/>
                </a:solidFill>
              </a:rPr>
              <a:t>coverage is a measure of the proportion of executable statements in the source code exercised by tests.</a:t>
            </a:r>
          </a:p>
          <a:p>
            <a:pPr marL="531813" lvl="0" indent="-531813" eaLnBrk="0" hangingPunct="0">
              <a:buSzTx/>
              <a:buFont typeface="Wingdings" pitchFamily="2" charset="2"/>
              <a:buAutoNum type="alphaLcParenR"/>
            </a:pPr>
            <a:r>
              <a:rPr lang="en-US" altLang="de-DE" dirty="0" smtClean="0">
                <a:solidFill>
                  <a:srgbClr val="000000"/>
                </a:solidFill>
              </a:rPr>
              <a:t>Statement </a:t>
            </a:r>
            <a:r>
              <a:rPr lang="en-US" altLang="de-DE" dirty="0">
                <a:solidFill>
                  <a:srgbClr val="000000"/>
                </a:solidFill>
              </a:rPr>
              <a:t>coverage is a measure of the percentage of lines of source code exercised by tests.</a:t>
            </a:r>
          </a:p>
          <a:p>
            <a:pPr marL="531813" lvl="0" indent="-531813" eaLnBrk="0" hangingPunct="0">
              <a:buSzTx/>
              <a:buFont typeface="Wingdings" pitchFamily="2" charset="2"/>
              <a:buAutoNum type="alphaLcParenR"/>
            </a:pPr>
            <a:r>
              <a:rPr lang="en-US" altLang="de-DE" dirty="0" smtClean="0">
                <a:solidFill>
                  <a:srgbClr val="000000"/>
                </a:solidFill>
              </a:rPr>
              <a:t>Statement </a:t>
            </a:r>
            <a:r>
              <a:rPr lang="en-US" altLang="de-DE" dirty="0">
                <a:solidFill>
                  <a:srgbClr val="000000"/>
                </a:solidFill>
              </a:rPr>
              <a:t>coverage is a measure of the number of executable statements in the source code exercised by tests.</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318428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23</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503654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FL-4.3.2 </a:t>
            </a:r>
            <a:r>
              <a:rPr lang="de-DE" dirty="0"/>
              <a:t>B</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Which of the following descriptions of decision coverage is CORRECT</a:t>
            </a:r>
            <a:r>
              <a:rPr lang="en-US" dirty="0" smtClean="0"/>
              <a:t>?</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Decision coverage is a measure of the percentage of possible paths through the source code exercised by tests.</a:t>
            </a:r>
          </a:p>
          <a:p>
            <a:pPr marL="531813" lvl="0" indent="-531813" eaLnBrk="0" hangingPunct="0">
              <a:buSzTx/>
              <a:buFont typeface="Wingdings" pitchFamily="2" charset="2"/>
              <a:buAutoNum type="alphaLcParenR"/>
            </a:pPr>
            <a:r>
              <a:rPr lang="en-US" altLang="de-DE" dirty="0" smtClean="0">
                <a:solidFill>
                  <a:srgbClr val="000000"/>
                </a:solidFill>
              </a:rPr>
              <a:t>Decision </a:t>
            </a:r>
            <a:r>
              <a:rPr lang="en-US" altLang="de-DE" dirty="0">
                <a:solidFill>
                  <a:srgbClr val="000000"/>
                </a:solidFill>
              </a:rPr>
              <a:t>coverage is a measure of the percentage of business flows </a:t>
            </a:r>
            <a:r>
              <a:rPr lang="en-US" altLang="de-DE" dirty="0" smtClean="0">
                <a:solidFill>
                  <a:srgbClr val="000000"/>
                </a:solidFill>
              </a:rPr>
              <a:t>through </a:t>
            </a:r>
            <a:r>
              <a:rPr lang="en-US" altLang="de-DE" dirty="0">
                <a:solidFill>
                  <a:srgbClr val="000000"/>
                </a:solidFill>
              </a:rPr>
              <a:t>the component exercised by tests.</a:t>
            </a:r>
          </a:p>
          <a:p>
            <a:pPr marL="531813" lvl="0" indent="-531813" eaLnBrk="0" hangingPunct="0">
              <a:buSzTx/>
              <a:buFont typeface="Wingdings" pitchFamily="2" charset="2"/>
              <a:buAutoNum type="alphaLcParenR"/>
            </a:pPr>
            <a:r>
              <a:rPr lang="en-US" altLang="de-DE" dirty="0" smtClean="0">
                <a:solidFill>
                  <a:srgbClr val="000000"/>
                </a:solidFill>
              </a:rPr>
              <a:t>Decision </a:t>
            </a:r>
            <a:r>
              <a:rPr lang="en-US" altLang="de-DE" dirty="0">
                <a:solidFill>
                  <a:srgbClr val="000000"/>
                </a:solidFill>
              </a:rPr>
              <a:t>coverage is a measure of the ‘if’ statements in the code that are exercised with both the true and false outcomes.</a:t>
            </a:r>
          </a:p>
          <a:p>
            <a:pPr marL="531813" lvl="0" indent="-531813" eaLnBrk="0" hangingPunct="0">
              <a:buSzTx/>
              <a:buFont typeface="Wingdings" pitchFamily="2" charset="2"/>
              <a:buAutoNum type="alphaLcParenR"/>
            </a:pPr>
            <a:r>
              <a:rPr lang="en-US" altLang="de-DE" dirty="0" smtClean="0">
                <a:solidFill>
                  <a:srgbClr val="000000"/>
                </a:solidFill>
              </a:rPr>
              <a:t>Decision </a:t>
            </a:r>
            <a:r>
              <a:rPr lang="en-US" altLang="de-DE" dirty="0">
                <a:solidFill>
                  <a:srgbClr val="000000"/>
                </a:solidFill>
              </a:rPr>
              <a:t>coverage is a measure of the proportion </a:t>
            </a:r>
            <a:r>
              <a:rPr lang="en-US" altLang="de-DE" dirty="0" smtClean="0">
                <a:solidFill>
                  <a:srgbClr val="000000"/>
                </a:solidFill>
              </a:rPr>
              <a:t>of</a:t>
            </a:r>
            <a:br>
              <a:rPr lang="en-US" altLang="de-DE" dirty="0" smtClean="0">
                <a:solidFill>
                  <a:srgbClr val="000000"/>
                </a:solidFill>
              </a:rPr>
            </a:br>
            <a:r>
              <a:rPr lang="en-US" altLang="de-DE" dirty="0" smtClean="0">
                <a:solidFill>
                  <a:srgbClr val="000000"/>
                </a:solidFill>
              </a:rPr>
              <a:t>decision </a:t>
            </a:r>
            <a:r>
              <a:rPr lang="en-US" altLang="de-DE" dirty="0">
                <a:solidFill>
                  <a:srgbClr val="000000"/>
                </a:solidFill>
              </a:rPr>
              <a:t>outcomes in the source code exercised by tests.</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65326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24</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831387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FL-4.4.1 </a:t>
            </a:r>
            <a:r>
              <a:rPr lang="de-DE" dirty="0"/>
              <a:t>B</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Which of the following BEST describes the concept </a:t>
            </a:r>
            <a:r>
              <a:rPr lang="en-US" dirty="0" smtClean="0"/>
              <a:t>behind</a:t>
            </a:r>
            <a:br>
              <a:rPr lang="en-US" dirty="0" smtClean="0"/>
            </a:br>
            <a:r>
              <a:rPr lang="en-US" dirty="0" smtClean="0"/>
              <a:t>error guessing?</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Error guessing requires you to imagine you are the user of the test object and guess mistakes the user could make interacting with it.</a:t>
            </a:r>
          </a:p>
          <a:p>
            <a:pPr marL="531813" lvl="0" indent="-531813" eaLnBrk="0" hangingPunct="0">
              <a:buSzTx/>
              <a:buFont typeface="Wingdings" pitchFamily="2" charset="2"/>
              <a:buAutoNum type="alphaLcParenR"/>
            </a:pPr>
            <a:r>
              <a:rPr lang="en-US" altLang="de-DE" dirty="0" smtClean="0">
                <a:solidFill>
                  <a:srgbClr val="000000"/>
                </a:solidFill>
              </a:rPr>
              <a:t>Error </a:t>
            </a:r>
            <a:r>
              <a:rPr lang="en-US" altLang="de-DE" dirty="0">
                <a:solidFill>
                  <a:srgbClr val="000000"/>
                </a:solidFill>
              </a:rPr>
              <a:t>guessing involves using your personal experience of development and the mistakes you made as a developer.</a:t>
            </a:r>
          </a:p>
          <a:p>
            <a:pPr marL="531813" lvl="0" indent="-531813" eaLnBrk="0" hangingPunct="0">
              <a:buSzTx/>
              <a:buFont typeface="Wingdings" pitchFamily="2" charset="2"/>
              <a:buAutoNum type="alphaLcParenR"/>
            </a:pPr>
            <a:r>
              <a:rPr lang="en-US" altLang="de-DE" dirty="0" smtClean="0">
                <a:solidFill>
                  <a:srgbClr val="000000"/>
                </a:solidFill>
              </a:rPr>
              <a:t>Error </a:t>
            </a:r>
            <a:r>
              <a:rPr lang="en-US" altLang="de-DE" dirty="0">
                <a:solidFill>
                  <a:srgbClr val="000000"/>
                </a:solidFill>
              </a:rPr>
              <a:t>guessing involves using your knowledge and experience of defects found in the past and typical mistakes made by developers.</a:t>
            </a:r>
          </a:p>
          <a:p>
            <a:pPr marL="531813" lvl="0" indent="-531813" eaLnBrk="0" hangingPunct="0">
              <a:buSzTx/>
              <a:buFont typeface="Wingdings" pitchFamily="2" charset="2"/>
              <a:buAutoNum type="alphaLcParenR"/>
            </a:pPr>
            <a:r>
              <a:rPr lang="en-US" altLang="de-DE" dirty="0" smtClean="0">
                <a:solidFill>
                  <a:srgbClr val="000000"/>
                </a:solidFill>
              </a:rPr>
              <a:t>Error </a:t>
            </a:r>
            <a:r>
              <a:rPr lang="en-US" altLang="de-DE" dirty="0">
                <a:solidFill>
                  <a:srgbClr val="000000"/>
                </a:solidFill>
              </a:rPr>
              <a:t>guessing requires you to rapidly duplicate the development task to identify the sort of mistakes a developer might make</a:t>
            </a:r>
            <a:r>
              <a:rPr lang="en-US" altLang="de-DE" dirty="0" smtClean="0">
                <a:solidFill>
                  <a:srgbClr val="000000"/>
                </a:solidFill>
              </a:rPr>
              <a:t>.</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7504" y="407719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25</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710574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Keywords </a:t>
            </a:r>
            <a:r>
              <a:rPr lang="de-DE" dirty="0" smtClean="0"/>
              <a:t>C</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en-US" dirty="0"/>
              <a:t>What is decision </a:t>
            </a:r>
            <a:r>
              <a:rPr lang="en-US" dirty="0" smtClean="0"/>
              <a:t>coverage?</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The percentage of condition outcomes that have been exercised by a test suite</a:t>
            </a:r>
          </a:p>
          <a:p>
            <a:pPr marL="531813" lvl="0" indent="-531813" eaLnBrk="0" hangingPunct="0">
              <a:buSzTx/>
              <a:buFont typeface="Wingdings" pitchFamily="2" charset="2"/>
              <a:buAutoNum type="alphaLcParenR"/>
            </a:pPr>
            <a:r>
              <a:rPr lang="en-US" altLang="de-DE" dirty="0" smtClean="0">
                <a:solidFill>
                  <a:srgbClr val="000000"/>
                </a:solidFill>
              </a:rPr>
              <a:t>Decision </a:t>
            </a:r>
            <a:r>
              <a:rPr lang="en-US" altLang="de-DE" dirty="0">
                <a:solidFill>
                  <a:srgbClr val="000000"/>
                </a:solidFill>
              </a:rPr>
              <a:t>coverage is a synonym for </a:t>
            </a:r>
            <a:r>
              <a:rPr lang="en-US" altLang="de-DE" dirty="0" smtClean="0">
                <a:solidFill>
                  <a:srgbClr val="000000"/>
                </a:solidFill>
              </a:rPr>
              <a:t/>
            </a:r>
            <a:br>
              <a:rPr lang="en-US" altLang="de-DE" dirty="0" smtClean="0">
                <a:solidFill>
                  <a:srgbClr val="000000"/>
                </a:solidFill>
              </a:rPr>
            </a:br>
            <a:r>
              <a:rPr lang="en-US" altLang="de-DE" dirty="0" smtClean="0">
                <a:solidFill>
                  <a:srgbClr val="000000"/>
                </a:solidFill>
              </a:rPr>
              <a:t>statement </a:t>
            </a:r>
            <a:r>
              <a:rPr lang="en-US" altLang="de-DE" dirty="0">
                <a:solidFill>
                  <a:srgbClr val="000000"/>
                </a:solidFill>
              </a:rPr>
              <a:t>coverage</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percentage of executable statements that have been exercised by a test suite</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percentage of decision outcomes that have been exercised by a test </a:t>
            </a:r>
            <a:r>
              <a:rPr lang="en-US" altLang="de-DE" dirty="0" smtClean="0">
                <a:solidFill>
                  <a:srgbClr val="000000"/>
                </a:solidFill>
              </a:rPr>
              <a:t>suite</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52293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26</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116935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Techniques </a:t>
            </a:r>
            <a:r>
              <a:rPr lang="de-DE" dirty="0"/>
              <a:t>	</a:t>
            </a:r>
            <a:r>
              <a:rPr lang="de-DE" dirty="0" smtClean="0"/>
              <a:t>FL-4.1.1 </a:t>
            </a:r>
            <a:r>
              <a:rPr lang="de-DE" dirty="0"/>
              <a:t>C</a:t>
            </a:r>
          </a:p>
        </p:txBody>
      </p:sp>
      <p:sp>
        <p:nvSpPr>
          <p:cNvPr id="3" name="Inhaltsplatzhalter 2"/>
          <p:cNvSpPr>
            <a:spLocks noGrp="1"/>
          </p:cNvSpPr>
          <p:nvPr>
            <p:ph idx="1"/>
          </p:nvPr>
        </p:nvSpPr>
        <p:spPr/>
        <p:txBody>
          <a:bodyPr>
            <a:normAutofit fontScale="92500"/>
          </a:bodyPr>
          <a:lstStyle/>
          <a:p>
            <a:pPr marL="0" indent="0">
              <a:buNone/>
            </a:pPr>
            <a:r>
              <a:rPr lang="en-US" dirty="0"/>
              <a:t>Prior to an iteration planning session, you are studying a user story and its acceptance criteria, deriving test conditions and associated test cases from the </a:t>
            </a:r>
            <a:r>
              <a:rPr lang="en-US" dirty="0" smtClean="0"/>
              <a:t/>
            </a:r>
            <a:br>
              <a:rPr lang="en-US" dirty="0" smtClean="0"/>
            </a:br>
            <a:r>
              <a:rPr lang="en-US" dirty="0" smtClean="0"/>
              <a:t>user </a:t>
            </a:r>
            <a:r>
              <a:rPr lang="en-US" dirty="0"/>
              <a:t>story as a way of applying the principle of </a:t>
            </a:r>
            <a:r>
              <a:rPr lang="en-US" dirty="0" smtClean="0"/>
              <a:t>early </a:t>
            </a:r>
            <a:r>
              <a:rPr lang="en-US" dirty="0"/>
              <a:t>QA and test. What test technique are you applying?</a:t>
            </a:r>
            <a:endParaRPr lang="en-US" dirty="0" smtClean="0"/>
          </a:p>
          <a:p>
            <a:pPr marL="0" indent="0">
              <a:buNone/>
            </a:pPr>
            <a:endParaRPr lang="en-US" dirty="0" smtClean="0"/>
          </a:p>
          <a:p>
            <a:pPr marL="531813" lvl="0" indent="-531813" eaLnBrk="0" hangingPunct="0">
              <a:buSzTx/>
              <a:buFont typeface="Wingdings" pitchFamily="2" charset="2"/>
              <a:buAutoNum type="alphaLcParenR"/>
            </a:pPr>
            <a:r>
              <a:rPr lang="en-US" altLang="de-DE" dirty="0">
                <a:solidFill>
                  <a:srgbClr val="000000"/>
                </a:solidFill>
              </a:rPr>
              <a:t>White-box</a:t>
            </a:r>
          </a:p>
          <a:p>
            <a:pPr marL="531813" lvl="0" indent="-531813" eaLnBrk="0" hangingPunct="0">
              <a:buSzTx/>
              <a:buFont typeface="Wingdings" pitchFamily="2" charset="2"/>
              <a:buAutoNum type="alphaLcParenR"/>
            </a:pPr>
            <a:r>
              <a:rPr lang="en-US" altLang="de-DE" dirty="0" smtClean="0">
                <a:solidFill>
                  <a:srgbClr val="000000"/>
                </a:solidFill>
              </a:rPr>
              <a:t>Black-box</a:t>
            </a:r>
            <a:endParaRPr lang="en-US" altLang="de-DE" dirty="0">
              <a:solidFill>
                <a:srgbClr val="000000"/>
              </a:solidFill>
            </a:endParaRPr>
          </a:p>
          <a:p>
            <a:pPr marL="531813" lvl="0" indent="-531813" eaLnBrk="0" hangingPunct="0">
              <a:buSzTx/>
              <a:buFont typeface="Wingdings" pitchFamily="2" charset="2"/>
              <a:buAutoNum type="alphaLcParenR"/>
            </a:pPr>
            <a:r>
              <a:rPr lang="en-US" altLang="de-DE" dirty="0" smtClean="0">
                <a:solidFill>
                  <a:srgbClr val="000000"/>
                </a:solidFill>
              </a:rPr>
              <a:t>Experience-based</a:t>
            </a:r>
            <a:endParaRPr lang="en-US" altLang="de-DE" dirty="0">
              <a:solidFill>
                <a:srgbClr val="000000"/>
              </a:solidFill>
            </a:endParaRPr>
          </a:p>
          <a:p>
            <a:pPr marL="531813" lvl="0" indent="-531813" eaLnBrk="0" hangingPunct="0">
              <a:buSzTx/>
              <a:buFont typeface="Wingdings" pitchFamily="2" charset="2"/>
              <a:buAutoNum type="alphaLcParenR"/>
            </a:pPr>
            <a:r>
              <a:rPr lang="en-US" altLang="de-DE" dirty="0" smtClean="0">
                <a:solidFill>
                  <a:srgbClr val="000000"/>
                </a:solidFill>
              </a:rPr>
              <a:t>Error guessing</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66663" y="476778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27</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67069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FL-4.4.2 </a:t>
            </a:r>
            <a:r>
              <a:rPr lang="de-DE" dirty="0"/>
              <a:t>C</a:t>
            </a:r>
          </a:p>
        </p:txBody>
      </p:sp>
      <p:sp>
        <p:nvSpPr>
          <p:cNvPr id="3" name="Inhaltsplatzhalter 2"/>
          <p:cNvSpPr>
            <a:spLocks noGrp="1"/>
          </p:cNvSpPr>
          <p:nvPr>
            <p:ph idx="1"/>
          </p:nvPr>
        </p:nvSpPr>
        <p:spPr/>
        <p:txBody>
          <a:bodyPr>
            <a:normAutofit fontScale="85000" lnSpcReduction="20000"/>
          </a:bodyPr>
          <a:lstStyle/>
          <a:p>
            <a:pPr marL="0" indent="0">
              <a:buNone/>
            </a:pPr>
            <a:r>
              <a:rPr lang="en-US" dirty="0"/>
              <a:t>Which of the following is a true statement about exploratory </a:t>
            </a:r>
            <a:r>
              <a:rPr lang="en-US" dirty="0" smtClean="0"/>
              <a:t>testing?</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More experienced testers who have tested similar applications and technologies are likely to do better than less experienced testers at exploratory testing</a:t>
            </a:r>
          </a:p>
          <a:p>
            <a:pPr marL="531813" lvl="0" indent="-531813" eaLnBrk="0" hangingPunct="0">
              <a:buSzTx/>
              <a:buFont typeface="Wingdings" pitchFamily="2" charset="2"/>
              <a:buAutoNum type="alphaLcParenR"/>
            </a:pPr>
            <a:r>
              <a:rPr lang="en-US" altLang="de-DE" dirty="0" smtClean="0">
                <a:solidFill>
                  <a:srgbClr val="000000"/>
                </a:solidFill>
              </a:rPr>
              <a:t>Exploratory </a:t>
            </a:r>
            <a:r>
              <a:rPr lang="en-US" altLang="de-DE" dirty="0">
                <a:solidFill>
                  <a:srgbClr val="000000"/>
                </a:solidFill>
              </a:rPr>
              <a:t>testing does not identify any additional tests beyond those that would result from formal test techniques</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time required to complete an exploratory testing session cannot </a:t>
            </a:r>
            <a:r>
              <a:rPr lang="en-US" altLang="de-DE" dirty="0" smtClean="0">
                <a:solidFill>
                  <a:srgbClr val="000000"/>
                </a:solidFill>
              </a:rPr>
              <a:t>be </a:t>
            </a:r>
            <a:r>
              <a:rPr lang="en-US" altLang="de-DE" dirty="0">
                <a:solidFill>
                  <a:srgbClr val="000000"/>
                </a:solidFill>
              </a:rPr>
              <a:t>predicted in advance</a:t>
            </a:r>
          </a:p>
          <a:p>
            <a:pPr marL="531813" lvl="0" indent="-531813" eaLnBrk="0" hangingPunct="0">
              <a:buSzTx/>
              <a:buFont typeface="Wingdings" pitchFamily="2" charset="2"/>
              <a:buAutoNum type="alphaLcParenR"/>
            </a:pPr>
            <a:r>
              <a:rPr lang="en-US" altLang="de-DE" dirty="0" smtClean="0">
                <a:solidFill>
                  <a:srgbClr val="000000"/>
                </a:solidFill>
              </a:rPr>
              <a:t>Exploratory </a:t>
            </a:r>
            <a:r>
              <a:rPr lang="en-US" altLang="de-DE" dirty="0">
                <a:solidFill>
                  <a:srgbClr val="000000"/>
                </a:solidFill>
              </a:rPr>
              <a:t>testing can involve the use of black-box techniques but not white-box techniques.</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267856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28</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79222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FL-4.4.3 </a:t>
            </a:r>
            <a:r>
              <a:rPr lang="de-DE" dirty="0"/>
              <a:t>C</a:t>
            </a:r>
          </a:p>
        </p:txBody>
      </p:sp>
      <p:sp>
        <p:nvSpPr>
          <p:cNvPr id="3" name="Inhaltsplatzhalter 2"/>
          <p:cNvSpPr>
            <a:spLocks noGrp="1"/>
          </p:cNvSpPr>
          <p:nvPr>
            <p:ph idx="1"/>
          </p:nvPr>
        </p:nvSpPr>
        <p:spPr/>
        <p:txBody>
          <a:bodyPr>
            <a:normAutofit fontScale="85000" lnSpcReduction="20000"/>
          </a:bodyPr>
          <a:lstStyle/>
          <a:p>
            <a:pPr marL="0" indent="0">
              <a:buNone/>
            </a:pPr>
            <a:r>
              <a:rPr lang="en-US" dirty="0"/>
              <a:t>You are testing a mobile app that allows customers to access and manage their bank accounts. You are running a test suite that involves evaluating each screen and each field on each screen against a general list of user interface best practices, derived from a popular book on the topic, that maximize attractiveness, ease-of-use, and accessibility for such apps. Which of the following options BEST categorizes the test technique you are using?</a:t>
            </a:r>
            <a:endParaRPr lang="en-US" dirty="0" smtClean="0"/>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Specification-based</a:t>
            </a:r>
          </a:p>
          <a:p>
            <a:pPr marL="531813" lvl="0" indent="-531813" eaLnBrk="0" hangingPunct="0">
              <a:buSzTx/>
              <a:buFont typeface="Wingdings" pitchFamily="2" charset="2"/>
              <a:buAutoNum type="alphaLcParenR"/>
            </a:pPr>
            <a:r>
              <a:rPr lang="en-US" altLang="de-DE" dirty="0" smtClean="0">
                <a:solidFill>
                  <a:srgbClr val="000000"/>
                </a:solidFill>
              </a:rPr>
              <a:t>Exploratory</a:t>
            </a:r>
            <a:endParaRPr lang="en-US" altLang="de-DE" dirty="0">
              <a:solidFill>
                <a:srgbClr val="000000"/>
              </a:solidFill>
            </a:endParaRPr>
          </a:p>
          <a:p>
            <a:pPr marL="531813" lvl="0" indent="-531813" eaLnBrk="0" hangingPunct="0">
              <a:buSzTx/>
              <a:buFont typeface="Wingdings" pitchFamily="2" charset="2"/>
              <a:buAutoNum type="alphaLcParenR"/>
            </a:pPr>
            <a:r>
              <a:rPr lang="en-US" altLang="de-DE" dirty="0" smtClean="0">
                <a:solidFill>
                  <a:srgbClr val="000000"/>
                </a:solidFill>
              </a:rPr>
              <a:t>Checklist-based</a:t>
            </a:r>
            <a:endParaRPr lang="en-US" altLang="de-DE" dirty="0">
              <a:solidFill>
                <a:srgbClr val="000000"/>
              </a:solidFill>
            </a:endParaRPr>
          </a:p>
          <a:p>
            <a:pPr marL="531813" lvl="0" indent="-531813" eaLnBrk="0" hangingPunct="0">
              <a:buSzTx/>
              <a:buFont typeface="Wingdings" pitchFamily="2" charset="2"/>
              <a:buAutoNum type="alphaLcParenR"/>
            </a:pPr>
            <a:r>
              <a:rPr lang="en-US" altLang="de-DE" dirty="0" smtClean="0">
                <a:solidFill>
                  <a:srgbClr val="000000"/>
                </a:solidFill>
              </a:rPr>
              <a:t>Error guessing</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18779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29</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327549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FL-4.1.1 </a:t>
            </a:r>
            <a:r>
              <a:rPr lang="de-DE" dirty="0"/>
              <a:t>A</a:t>
            </a:r>
          </a:p>
        </p:txBody>
      </p:sp>
      <p:sp>
        <p:nvSpPr>
          <p:cNvPr id="3" name="Inhaltsplatzhalter 2"/>
          <p:cNvSpPr>
            <a:spLocks noGrp="1"/>
          </p:cNvSpPr>
          <p:nvPr>
            <p:ph idx="1"/>
          </p:nvPr>
        </p:nvSpPr>
        <p:spPr/>
        <p:txBody>
          <a:bodyPr>
            <a:normAutofit lnSpcReduction="10000"/>
          </a:bodyPr>
          <a:lstStyle/>
          <a:p>
            <a:pPr marL="0" indent="0">
              <a:buNone/>
            </a:pPr>
            <a:r>
              <a:rPr lang="en-US" dirty="0"/>
              <a:t>Which one of the following options is categorized as a black-box test </a:t>
            </a:r>
            <a:r>
              <a:rPr lang="en-US" dirty="0" smtClean="0"/>
              <a:t>technique?</a:t>
            </a:r>
          </a:p>
          <a:p>
            <a:pPr marL="0" indent="0">
              <a:buNone/>
            </a:pPr>
            <a:endParaRPr lang="en-US" dirty="0" smtClean="0"/>
          </a:p>
          <a:p>
            <a:pPr marL="531813" lvl="0" indent="-531813" eaLnBrk="0" hangingPunct="0">
              <a:buSzTx/>
              <a:buFont typeface="Wingdings" pitchFamily="2" charset="2"/>
              <a:buAutoNum type="alphaLcParenR"/>
            </a:pPr>
            <a:r>
              <a:rPr lang="en-US" altLang="de-DE" dirty="0">
                <a:solidFill>
                  <a:srgbClr val="000000"/>
                </a:solidFill>
              </a:rPr>
              <a:t>A technique based on analysis of the architecture.</a:t>
            </a:r>
          </a:p>
          <a:p>
            <a:pPr marL="531813" lvl="0" indent="-531813" eaLnBrk="0" hangingPunct="0">
              <a:buSzTx/>
              <a:buFont typeface="Wingdings" pitchFamily="2" charset="2"/>
              <a:buAutoNum type="alphaLcParenR"/>
            </a:pPr>
            <a:r>
              <a:rPr lang="en-US" altLang="de-DE" dirty="0" smtClean="0">
                <a:solidFill>
                  <a:srgbClr val="000000"/>
                </a:solidFill>
              </a:rPr>
              <a:t>A </a:t>
            </a:r>
            <a:r>
              <a:rPr lang="en-US" altLang="de-DE" dirty="0">
                <a:solidFill>
                  <a:srgbClr val="000000"/>
                </a:solidFill>
              </a:rPr>
              <a:t>technique checking that the test object is working according to the technical design.</a:t>
            </a:r>
          </a:p>
          <a:p>
            <a:pPr marL="531813" lvl="0" indent="-531813" eaLnBrk="0" hangingPunct="0">
              <a:buSzTx/>
              <a:buFont typeface="Wingdings" pitchFamily="2" charset="2"/>
              <a:buAutoNum type="alphaLcParenR"/>
            </a:pPr>
            <a:r>
              <a:rPr lang="en-US" altLang="de-DE" dirty="0" smtClean="0">
                <a:solidFill>
                  <a:srgbClr val="000000"/>
                </a:solidFill>
              </a:rPr>
              <a:t>A </a:t>
            </a:r>
            <a:r>
              <a:rPr lang="en-US" altLang="de-DE" dirty="0">
                <a:solidFill>
                  <a:srgbClr val="000000"/>
                </a:solidFill>
              </a:rPr>
              <a:t>technique based on the knowledge </a:t>
            </a:r>
            <a:r>
              <a:rPr lang="en-US" altLang="de-DE" dirty="0" smtClean="0">
                <a:solidFill>
                  <a:srgbClr val="000000"/>
                </a:solidFill>
              </a:rPr>
              <a:t>of</a:t>
            </a:r>
            <a:br>
              <a:rPr lang="en-US" altLang="de-DE" dirty="0" smtClean="0">
                <a:solidFill>
                  <a:srgbClr val="000000"/>
                </a:solidFill>
              </a:rPr>
            </a:br>
            <a:r>
              <a:rPr lang="en-US" altLang="de-DE" dirty="0" smtClean="0">
                <a:solidFill>
                  <a:srgbClr val="000000"/>
                </a:solidFill>
              </a:rPr>
              <a:t>past </a:t>
            </a:r>
            <a:r>
              <a:rPr lang="en-US" altLang="de-DE" dirty="0">
                <a:solidFill>
                  <a:srgbClr val="000000"/>
                </a:solidFill>
              </a:rPr>
              <a:t>faults, or general </a:t>
            </a:r>
            <a:r>
              <a:rPr lang="en-US" altLang="de-DE" dirty="0" smtClean="0">
                <a:solidFill>
                  <a:srgbClr val="000000"/>
                </a:solidFill>
              </a:rPr>
              <a:t>knowledge </a:t>
            </a:r>
            <a:r>
              <a:rPr lang="en-US" altLang="de-DE" dirty="0">
                <a:solidFill>
                  <a:srgbClr val="000000"/>
                </a:solidFill>
              </a:rPr>
              <a:t>of failures.</a:t>
            </a:r>
          </a:p>
          <a:p>
            <a:pPr marL="531813" lvl="0" indent="-531813" eaLnBrk="0" hangingPunct="0">
              <a:buSzTx/>
              <a:buFont typeface="Wingdings" pitchFamily="2" charset="2"/>
              <a:buAutoNum type="alphaLcParenR"/>
            </a:pPr>
            <a:r>
              <a:rPr lang="en-US" altLang="de-DE" dirty="0" smtClean="0">
                <a:solidFill>
                  <a:srgbClr val="000000"/>
                </a:solidFill>
              </a:rPr>
              <a:t>A </a:t>
            </a:r>
            <a:r>
              <a:rPr lang="en-US" altLang="de-DE" dirty="0">
                <a:solidFill>
                  <a:srgbClr val="000000"/>
                </a:solidFill>
              </a:rPr>
              <a:t>technique based on formal requirements</a:t>
            </a:r>
            <a:r>
              <a:rPr lang="de-DE" altLang="de-DE" dirty="0" smtClean="0">
                <a:solidFill>
                  <a:srgbClr val="000000"/>
                </a:solidFill>
              </a:rPr>
              <a:t>.</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60411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443176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FL-4.3.2 </a:t>
            </a:r>
            <a:r>
              <a:rPr lang="de-DE" dirty="0"/>
              <a:t>C</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Consider a mobile app that allows customers to access and manage their bank accounts. A user story has just been added to the set of features that checks customers’ social media accounts and bank records to give personalized greetings on birthdays and other personal milestones. </a:t>
            </a:r>
            <a:r>
              <a:rPr lang="en-US" dirty="0" smtClean="0"/>
              <a:t/>
            </a:r>
            <a:br>
              <a:rPr lang="en-US" dirty="0" smtClean="0"/>
            </a:br>
            <a:r>
              <a:rPr lang="en-US" dirty="0" smtClean="0"/>
              <a:t>Which </a:t>
            </a:r>
            <a:r>
              <a:rPr lang="en-US" dirty="0"/>
              <a:t>of the following test techniques could a PROGRAMMER use during a unit test of the code to ensure that coverage of situations when the greetings ARE supposed to occur and when the greetings ARE NOT supposed to occur</a:t>
            </a:r>
            <a:r>
              <a:rPr lang="en-US" dirty="0" smtClean="0"/>
              <a:t>?</a:t>
            </a:r>
          </a:p>
          <a:p>
            <a:pPr marL="0" indent="0">
              <a:buNone/>
            </a:pPr>
            <a:r>
              <a:rPr lang="en-US" dirty="0" smtClean="0"/>
              <a:t> </a:t>
            </a:r>
          </a:p>
          <a:p>
            <a:pPr marL="531813" lvl="0" indent="-531813" eaLnBrk="0" hangingPunct="0">
              <a:buSzTx/>
              <a:buFont typeface="Wingdings" pitchFamily="2" charset="2"/>
              <a:buAutoNum type="alphaLcParenR"/>
            </a:pPr>
            <a:r>
              <a:rPr lang="en-US" altLang="de-DE" dirty="0">
                <a:solidFill>
                  <a:srgbClr val="000000"/>
                </a:solidFill>
              </a:rPr>
              <a:t>Statement testing</a:t>
            </a:r>
          </a:p>
          <a:p>
            <a:pPr marL="531813" lvl="0" indent="-531813" eaLnBrk="0" hangingPunct="0">
              <a:buSzTx/>
              <a:buFont typeface="Wingdings" pitchFamily="2" charset="2"/>
              <a:buAutoNum type="alphaLcParenR"/>
            </a:pPr>
            <a:r>
              <a:rPr lang="en-US" altLang="de-DE" dirty="0" smtClean="0">
                <a:solidFill>
                  <a:srgbClr val="000000"/>
                </a:solidFill>
              </a:rPr>
              <a:t>Exploratory </a:t>
            </a:r>
            <a:r>
              <a:rPr lang="en-US" altLang="de-DE" dirty="0">
                <a:solidFill>
                  <a:srgbClr val="000000"/>
                </a:solidFill>
              </a:rPr>
              <a:t>testing</a:t>
            </a:r>
          </a:p>
          <a:p>
            <a:pPr marL="531813" lvl="0" indent="-531813" eaLnBrk="0" hangingPunct="0">
              <a:buSzTx/>
              <a:buFont typeface="Wingdings" pitchFamily="2" charset="2"/>
              <a:buAutoNum type="alphaLcParenR"/>
            </a:pPr>
            <a:r>
              <a:rPr lang="en-US" altLang="de-DE" dirty="0" smtClean="0">
                <a:solidFill>
                  <a:srgbClr val="000000"/>
                </a:solidFill>
              </a:rPr>
              <a:t>State </a:t>
            </a:r>
            <a:r>
              <a:rPr lang="en-US" altLang="de-DE" dirty="0">
                <a:solidFill>
                  <a:srgbClr val="000000"/>
                </a:solidFill>
              </a:rPr>
              <a:t>transition testing</a:t>
            </a:r>
          </a:p>
          <a:p>
            <a:pPr marL="531813" lvl="0" indent="-531813" eaLnBrk="0" hangingPunct="0">
              <a:buSzTx/>
              <a:buFont typeface="Wingdings" pitchFamily="2" charset="2"/>
              <a:buAutoNum type="alphaLcParenR"/>
            </a:pPr>
            <a:r>
              <a:rPr lang="en-US" altLang="de-DE" dirty="0" smtClean="0">
                <a:solidFill>
                  <a:srgbClr val="000000"/>
                </a:solidFill>
              </a:rPr>
              <a:t>Decision testing</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4452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30</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728079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smtClean="0"/>
              <a:t>4</a:t>
            </a:r>
            <a:r>
              <a:rPr lang="de-DE" dirty="0"/>
              <a:t>. </a:t>
            </a:r>
            <a:r>
              <a:rPr lang="en-US" dirty="0"/>
              <a:t>Test Techniques </a:t>
            </a:r>
            <a:r>
              <a:rPr lang="de-DE" dirty="0"/>
              <a:t>	</a:t>
            </a:r>
            <a:r>
              <a:rPr lang="de-DE" dirty="0" smtClean="0"/>
              <a:t>FL-4.3.3 </a:t>
            </a:r>
            <a:r>
              <a:rPr lang="de-DE" dirty="0"/>
              <a:t>C</a:t>
            </a:r>
          </a:p>
        </p:txBody>
      </p:sp>
      <p:sp>
        <p:nvSpPr>
          <p:cNvPr id="3" name="Inhaltsplatzhalter 2"/>
          <p:cNvSpPr>
            <a:spLocks noGrp="1"/>
          </p:cNvSpPr>
          <p:nvPr>
            <p:ph idx="1"/>
          </p:nvPr>
        </p:nvSpPr>
        <p:spPr/>
        <p:txBody>
          <a:bodyPr>
            <a:normAutofit fontScale="92500" lnSpcReduction="20000"/>
          </a:bodyPr>
          <a:lstStyle/>
          <a:p>
            <a:pPr marL="0" indent="0">
              <a:buNone/>
            </a:pPr>
            <a:r>
              <a:rPr lang="en-US" sz="1800" dirty="0"/>
              <a:t>A batch application has been in production unchanged for over two years. It runs overnight once a month to produce statements that will be e-mailed to customers. For each customer, the application goes through every account and lists every transaction on that account in the last month. It uses a nested-loop structure to process customers (outer loop), each customer’s accounts (middle loop), and each account’s transactions (inner loop).</a:t>
            </a:r>
          </a:p>
          <a:p>
            <a:pPr marL="0" indent="0">
              <a:buNone/>
            </a:pPr>
            <a:r>
              <a:rPr lang="en-US" sz="1800" dirty="0"/>
              <a:t>One night, the batch application terminates prematurely, failing to e-mail statements to some customers, when it encounters a customer with one account for which no transactions occurred in the last month. This is a very unusual situation and has not occurred in the years since this application was placed in production.</a:t>
            </a:r>
          </a:p>
          <a:p>
            <a:pPr marL="0" indent="0">
              <a:buNone/>
            </a:pPr>
            <a:r>
              <a:rPr lang="en-US" sz="1800" dirty="0"/>
              <a:t>While fixing the defect, a programmer asks you to recommend test </a:t>
            </a:r>
            <a:r>
              <a:rPr lang="en-US" sz="1800" dirty="0" smtClean="0"/>
              <a:t>techniques</a:t>
            </a:r>
            <a:br>
              <a:rPr lang="en-US" sz="1800" dirty="0" smtClean="0"/>
            </a:br>
            <a:r>
              <a:rPr lang="en-US" sz="1800" dirty="0" smtClean="0"/>
              <a:t>that </a:t>
            </a:r>
            <a:r>
              <a:rPr lang="en-US" sz="1800" dirty="0"/>
              <a:t>are effective against this kind of defect. Which of the following test techniques would most likely have been able to detect the underlying defect</a:t>
            </a:r>
            <a:r>
              <a:rPr lang="en-US" sz="1800" dirty="0" smtClean="0"/>
              <a:t>?</a:t>
            </a:r>
            <a:endParaRPr lang="en-US" dirty="0" smtClean="0"/>
          </a:p>
          <a:p>
            <a:pPr marL="531813" lvl="0" indent="-531813" eaLnBrk="0" hangingPunct="0">
              <a:buSzTx/>
              <a:buFont typeface="Wingdings" pitchFamily="2" charset="2"/>
              <a:buAutoNum type="alphaLcParenR"/>
            </a:pPr>
            <a:r>
              <a:rPr lang="en-US" altLang="de-DE" sz="2600" dirty="0">
                <a:solidFill>
                  <a:srgbClr val="000000"/>
                </a:solidFill>
              </a:rPr>
              <a:t>Decision testing</a:t>
            </a:r>
          </a:p>
          <a:p>
            <a:pPr marL="531813" lvl="0" indent="-531813" eaLnBrk="0" hangingPunct="0">
              <a:buSzTx/>
              <a:buFont typeface="Wingdings" pitchFamily="2" charset="2"/>
              <a:buAutoNum type="alphaLcParenR"/>
            </a:pPr>
            <a:r>
              <a:rPr lang="en-US" altLang="de-DE" sz="2600" dirty="0" smtClean="0">
                <a:solidFill>
                  <a:srgbClr val="000000"/>
                </a:solidFill>
              </a:rPr>
              <a:t>Statement </a:t>
            </a:r>
            <a:r>
              <a:rPr lang="en-US" altLang="de-DE" sz="2600" dirty="0">
                <a:solidFill>
                  <a:srgbClr val="000000"/>
                </a:solidFill>
              </a:rPr>
              <a:t>testing</a:t>
            </a:r>
          </a:p>
          <a:p>
            <a:pPr marL="531813" lvl="0" indent="-531813" eaLnBrk="0" hangingPunct="0">
              <a:buSzTx/>
              <a:buFont typeface="Wingdings" pitchFamily="2" charset="2"/>
              <a:buAutoNum type="alphaLcParenR"/>
            </a:pPr>
            <a:r>
              <a:rPr lang="en-US" altLang="de-DE" sz="2600" dirty="0" smtClean="0">
                <a:solidFill>
                  <a:srgbClr val="000000"/>
                </a:solidFill>
              </a:rPr>
              <a:t>Checklist-based </a:t>
            </a:r>
            <a:r>
              <a:rPr lang="en-US" altLang="de-DE" sz="2600" dirty="0">
                <a:solidFill>
                  <a:srgbClr val="000000"/>
                </a:solidFill>
              </a:rPr>
              <a:t>testing</a:t>
            </a:r>
          </a:p>
          <a:p>
            <a:pPr marL="531813" lvl="0" indent="-531813" eaLnBrk="0" hangingPunct="0">
              <a:buSzTx/>
              <a:buFont typeface="Wingdings" pitchFamily="2" charset="2"/>
              <a:buAutoNum type="alphaLcParenR"/>
            </a:pPr>
            <a:r>
              <a:rPr lang="en-US" altLang="de-DE" sz="2600" dirty="0" smtClean="0">
                <a:solidFill>
                  <a:srgbClr val="000000"/>
                </a:solidFill>
              </a:rPr>
              <a:t>Error </a:t>
            </a:r>
            <a:r>
              <a:rPr lang="en-US" altLang="de-DE" sz="2600" dirty="0">
                <a:solidFill>
                  <a:srgbClr val="000000"/>
                </a:solidFill>
              </a:rPr>
              <a:t>guessing.</a:t>
            </a:r>
            <a:endParaRPr lang="de-DE" altLang="de-DE" sz="2600"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52987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31</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718308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FL-4.2.1 </a:t>
            </a:r>
            <a:r>
              <a:rPr lang="de-DE" dirty="0"/>
              <a:t>C</a:t>
            </a:r>
          </a:p>
        </p:txBody>
      </p:sp>
      <p:sp>
        <p:nvSpPr>
          <p:cNvPr id="3" name="Inhaltsplatzhalter 2"/>
          <p:cNvSpPr>
            <a:spLocks noGrp="1"/>
          </p:cNvSpPr>
          <p:nvPr>
            <p:ph idx="1"/>
          </p:nvPr>
        </p:nvSpPr>
        <p:spPr/>
        <p:txBody>
          <a:bodyPr>
            <a:normAutofit fontScale="85000" lnSpcReduction="20000"/>
          </a:bodyPr>
          <a:lstStyle/>
          <a:p>
            <a:pPr marL="0" indent="0">
              <a:buNone/>
            </a:pPr>
            <a:r>
              <a:rPr lang="en-US" dirty="0"/>
              <a:t>You are testing an unattended gasoline pump that only accepts credit cards. Once the credit card is validated, the pump nozzle placed into the tank, and the desired grade selected, the customer enters the desired amount of fuel in gallons using the keypad. The keypad only allows the entry of digits. Fuel is sold in tenths (0.1) of a gallon, up to 50.0 gallons.</a:t>
            </a:r>
          </a:p>
          <a:p>
            <a:pPr marL="0" indent="0">
              <a:buNone/>
            </a:pPr>
            <a:r>
              <a:rPr lang="en-US" dirty="0"/>
              <a:t>Which of the following is a minimum set of desired amounts that covers the equivalence partitions for this input</a:t>
            </a:r>
            <a:r>
              <a:rPr lang="en-US" dirty="0" smtClean="0"/>
              <a:t>?</a:t>
            </a:r>
          </a:p>
          <a:p>
            <a:pPr marL="531813" lvl="0" indent="-531813" eaLnBrk="0" hangingPunct="0">
              <a:buSzTx/>
              <a:buFont typeface="Wingdings" pitchFamily="2" charset="2"/>
              <a:buAutoNum type="alphaLcParenR"/>
            </a:pPr>
            <a:r>
              <a:rPr lang="pl-PL" altLang="de-DE" dirty="0">
                <a:solidFill>
                  <a:srgbClr val="000000"/>
                </a:solidFill>
              </a:rPr>
              <a:t>0.0, 20.0, 60.0</a:t>
            </a:r>
          </a:p>
          <a:p>
            <a:pPr marL="531813" lvl="0" indent="-531813" eaLnBrk="0" hangingPunct="0">
              <a:buSzTx/>
              <a:buFont typeface="Wingdings" pitchFamily="2" charset="2"/>
              <a:buAutoNum type="alphaLcParenR"/>
            </a:pPr>
            <a:r>
              <a:rPr lang="pl-PL" altLang="de-DE" dirty="0" smtClean="0">
                <a:solidFill>
                  <a:srgbClr val="000000"/>
                </a:solidFill>
              </a:rPr>
              <a:t>0.0</a:t>
            </a:r>
            <a:r>
              <a:rPr lang="pl-PL" altLang="de-DE" dirty="0">
                <a:solidFill>
                  <a:srgbClr val="000000"/>
                </a:solidFill>
              </a:rPr>
              <a:t>, 0.1, 50.0</a:t>
            </a:r>
          </a:p>
          <a:p>
            <a:pPr marL="531813" lvl="0" indent="-531813" eaLnBrk="0" hangingPunct="0">
              <a:buSzTx/>
              <a:buFont typeface="Wingdings" pitchFamily="2" charset="2"/>
              <a:buAutoNum type="alphaLcParenR"/>
            </a:pPr>
            <a:r>
              <a:rPr lang="pl-PL" altLang="de-DE" dirty="0" smtClean="0">
                <a:solidFill>
                  <a:srgbClr val="000000"/>
                </a:solidFill>
              </a:rPr>
              <a:t>0.0</a:t>
            </a:r>
            <a:r>
              <a:rPr lang="pl-PL" altLang="de-DE" dirty="0">
                <a:solidFill>
                  <a:srgbClr val="000000"/>
                </a:solidFill>
              </a:rPr>
              <a:t>, 0.1, 50.0, 70.0</a:t>
            </a:r>
          </a:p>
          <a:p>
            <a:pPr marL="531813" lvl="0" indent="-531813" eaLnBrk="0" hangingPunct="0">
              <a:buSzTx/>
              <a:buFont typeface="Wingdings" pitchFamily="2" charset="2"/>
              <a:buAutoNum type="alphaLcParenR"/>
            </a:pPr>
            <a:r>
              <a:rPr lang="pl-PL" altLang="de-DE" dirty="0" smtClean="0">
                <a:solidFill>
                  <a:srgbClr val="000000"/>
                </a:solidFill>
              </a:rPr>
              <a:t>-</a:t>
            </a:r>
            <a:r>
              <a:rPr lang="pl-PL" altLang="de-DE" dirty="0">
                <a:solidFill>
                  <a:srgbClr val="000000"/>
                </a:solidFill>
              </a:rPr>
              <a:t>0.1, 0.0, 0.1, 49.9, 50.0, </a:t>
            </a:r>
            <a:r>
              <a:rPr lang="pl-PL" altLang="de-DE" dirty="0" smtClean="0">
                <a:solidFill>
                  <a:srgbClr val="000000"/>
                </a:solidFill>
              </a:rPr>
              <a:t>50.1</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43723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32</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68937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FL-4.2.2 </a:t>
            </a:r>
            <a:r>
              <a:rPr lang="de-DE" dirty="0"/>
              <a:t>C</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You are testing an e-commerce system that sells cooking supplies such as spices, flour, and other items in bulk</a:t>
            </a:r>
            <a:r>
              <a:rPr lang="en-US" dirty="0" smtClean="0"/>
              <a:t>.</a:t>
            </a:r>
            <a:br>
              <a:rPr lang="en-US" dirty="0" smtClean="0"/>
            </a:br>
            <a:r>
              <a:rPr lang="en-US" dirty="0" smtClean="0"/>
              <a:t>The </a:t>
            </a:r>
            <a:r>
              <a:rPr lang="en-US" dirty="0"/>
              <a:t>units in which the items are sold are either grams (for spices and other expensive items) or kilograms (for flour and other inexpensive items). Regardless of the units, the smallest valid order amount is 0.5 units (e.g., half a gram of cardamom pods) and the largest valid order amount is 25.0 units (e.g., 25 kilograms of sugar). The precision of the units field is 0.1 units.</a:t>
            </a:r>
          </a:p>
          <a:p>
            <a:pPr marL="0" indent="0">
              <a:buNone/>
            </a:pPr>
            <a:r>
              <a:rPr lang="en-US" dirty="0"/>
              <a:t>Which of the following is a set of input values that cover the boundary values with two-point boundary values for this field</a:t>
            </a:r>
            <a:r>
              <a:rPr lang="en-US" dirty="0" smtClean="0"/>
              <a:t>?</a:t>
            </a:r>
          </a:p>
          <a:p>
            <a:pPr marL="0" indent="0">
              <a:buNone/>
            </a:pPr>
            <a:endParaRPr lang="en-US" dirty="0" smtClean="0"/>
          </a:p>
          <a:p>
            <a:pPr marL="531813" lvl="0" indent="-531813" eaLnBrk="0" hangingPunct="0">
              <a:buSzTx/>
              <a:buFont typeface="Wingdings" pitchFamily="2" charset="2"/>
              <a:buAutoNum type="alphaLcParenR"/>
            </a:pPr>
            <a:r>
              <a:rPr lang="pl-PL" altLang="de-DE" dirty="0" smtClean="0">
                <a:solidFill>
                  <a:srgbClr val="000000"/>
                </a:solidFill>
              </a:rPr>
              <a:t>0.3</a:t>
            </a:r>
            <a:r>
              <a:rPr lang="pl-PL" altLang="de-DE" dirty="0">
                <a:solidFill>
                  <a:srgbClr val="000000"/>
                </a:solidFill>
              </a:rPr>
              <a:t>, 10.0, 28.0</a:t>
            </a:r>
          </a:p>
          <a:p>
            <a:pPr marL="531813" lvl="0" indent="-531813" eaLnBrk="0" hangingPunct="0">
              <a:buSzTx/>
              <a:buFont typeface="Wingdings" pitchFamily="2" charset="2"/>
              <a:buAutoNum type="alphaLcParenR"/>
            </a:pPr>
            <a:r>
              <a:rPr lang="pl-PL" altLang="de-DE" dirty="0" smtClean="0">
                <a:solidFill>
                  <a:srgbClr val="000000"/>
                </a:solidFill>
              </a:rPr>
              <a:t>0.4</a:t>
            </a:r>
            <a:r>
              <a:rPr lang="pl-PL" altLang="de-DE" dirty="0">
                <a:solidFill>
                  <a:srgbClr val="000000"/>
                </a:solidFill>
              </a:rPr>
              <a:t>, 0.5, 0.6, </a:t>
            </a:r>
            <a:r>
              <a:rPr lang="pl-PL" altLang="de-DE" dirty="0" smtClean="0">
                <a:solidFill>
                  <a:srgbClr val="000000"/>
                </a:solidFill>
              </a:rPr>
              <a:t>24</a:t>
            </a:r>
            <a:r>
              <a:rPr lang="de-DE" altLang="de-DE" dirty="0" smtClean="0">
                <a:solidFill>
                  <a:srgbClr val="000000"/>
                </a:solidFill>
              </a:rPr>
              <a:t>.</a:t>
            </a:r>
            <a:r>
              <a:rPr lang="pl-PL" altLang="de-DE" dirty="0" smtClean="0">
                <a:solidFill>
                  <a:srgbClr val="000000"/>
                </a:solidFill>
              </a:rPr>
              <a:t>9,</a:t>
            </a:r>
            <a:r>
              <a:rPr lang="de-DE" altLang="de-DE" dirty="0" smtClean="0">
                <a:solidFill>
                  <a:srgbClr val="000000"/>
                </a:solidFill>
              </a:rPr>
              <a:t> </a:t>
            </a:r>
            <a:r>
              <a:rPr lang="pl-PL" altLang="de-DE" dirty="0" smtClean="0">
                <a:solidFill>
                  <a:srgbClr val="000000"/>
                </a:solidFill>
              </a:rPr>
              <a:t>25</a:t>
            </a:r>
            <a:r>
              <a:rPr lang="de-DE" altLang="de-DE" dirty="0" smtClean="0">
                <a:solidFill>
                  <a:srgbClr val="000000"/>
                </a:solidFill>
              </a:rPr>
              <a:t>.</a:t>
            </a:r>
            <a:r>
              <a:rPr lang="pl-PL" altLang="de-DE" dirty="0" smtClean="0">
                <a:solidFill>
                  <a:srgbClr val="000000"/>
                </a:solidFill>
              </a:rPr>
              <a:t>0</a:t>
            </a:r>
            <a:r>
              <a:rPr lang="pl-PL" altLang="de-DE" dirty="0">
                <a:solidFill>
                  <a:srgbClr val="000000"/>
                </a:solidFill>
              </a:rPr>
              <a:t>, 25.1</a:t>
            </a:r>
          </a:p>
          <a:p>
            <a:pPr marL="531813" lvl="0" indent="-531813" eaLnBrk="0" hangingPunct="0">
              <a:buSzTx/>
              <a:buFont typeface="Wingdings" pitchFamily="2" charset="2"/>
              <a:buAutoNum type="alphaLcParenR"/>
            </a:pPr>
            <a:r>
              <a:rPr lang="pl-PL" altLang="de-DE" dirty="0" smtClean="0">
                <a:solidFill>
                  <a:srgbClr val="000000"/>
                </a:solidFill>
              </a:rPr>
              <a:t>0.4</a:t>
            </a:r>
            <a:r>
              <a:rPr lang="pl-PL" altLang="de-DE" dirty="0">
                <a:solidFill>
                  <a:srgbClr val="000000"/>
                </a:solidFill>
              </a:rPr>
              <a:t>, 0.5, </a:t>
            </a:r>
            <a:r>
              <a:rPr lang="pl-PL" altLang="de-DE" dirty="0" smtClean="0">
                <a:solidFill>
                  <a:srgbClr val="000000"/>
                </a:solidFill>
              </a:rPr>
              <a:t>25.0</a:t>
            </a:r>
            <a:r>
              <a:rPr lang="de-DE" altLang="de-DE" dirty="0" smtClean="0">
                <a:solidFill>
                  <a:srgbClr val="000000"/>
                </a:solidFill>
              </a:rPr>
              <a:t>,</a:t>
            </a:r>
            <a:r>
              <a:rPr lang="pl-PL" altLang="de-DE" dirty="0" smtClean="0">
                <a:solidFill>
                  <a:srgbClr val="000000"/>
                </a:solidFill>
              </a:rPr>
              <a:t> </a:t>
            </a:r>
            <a:r>
              <a:rPr lang="pl-PL" altLang="de-DE" dirty="0">
                <a:solidFill>
                  <a:srgbClr val="000000"/>
                </a:solidFill>
              </a:rPr>
              <a:t>25.1</a:t>
            </a:r>
          </a:p>
          <a:p>
            <a:pPr marL="531813" lvl="0" indent="-531813" eaLnBrk="0" hangingPunct="0">
              <a:buSzTx/>
              <a:buFont typeface="Wingdings" pitchFamily="2" charset="2"/>
              <a:buAutoNum type="alphaLcParenR"/>
            </a:pPr>
            <a:r>
              <a:rPr lang="pl-PL" altLang="de-DE" dirty="0" smtClean="0">
                <a:solidFill>
                  <a:srgbClr val="000000"/>
                </a:solidFill>
              </a:rPr>
              <a:t>0.5</a:t>
            </a:r>
            <a:r>
              <a:rPr lang="pl-PL" altLang="de-DE" dirty="0">
                <a:solidFill>
                  <a:srgbClr val="000000"/>
                </a:solidFill>
              </a:rPr>
              <a:t>, 0.6, 24.9, </a:t>
            </a:r>
            <a:r>
              <a:rPr lang="pl-PL" altLang="de-DE" dirty="0" smtClean="0">
                <a:solidFill>
                  <a:srgbClr val="000000"/>
                </a:solidFill>
              </a:rPr>
              <a:t>25.0</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4570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33</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194151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a:t>
            </a:r>
            <a:r>
              <a:rPr lang="en-US" dirty="0" smtClean="0"/>
              <a:t>Techniques</a:t>
            </a:r>
            <a:r>
              <a:rPr lang="de-DE" dirty="0"/>
              <a:t>	</a:t>
            </a:r>
            <a:r>
              <a:rPr lang="de-DE" dirty="0" smtClean="0"/>
              <a:t>FL-4.2.3 C</a:t>
            </a:r>
            <a:br>
              <a:rPr lang="de-DE" dirty="0" smtClean="0"/>
            </a:br>
            <a:r>
              <a:rPr lang="de-DE" dirty="0" smtClean="0"/>
              <a:t>1-2</a:t>
            </a:r>
            <a:endParaRPr lang="de-DE" dirty="0"/>
          </a:p>
        </p:txBody>
      </p:sp>
      <p:sp>
        <p:nvSpPr>
          <p:cNvPr id="3" name="Inhaltsplatzhalter 2"/>
          <p:cNvSpPr>
            <a:spLocks noGrp="1"/>
          </p:cNvSpPr>
          <p:nvPr>
            <p:ph idx="1"/>
          </p:nvPr>
        </p:nvSpPr>
        <p:spPr/>
        <p:txBody>
          <a:bodyPr>
            <a:normAutofit fontScale="70000" lnSpcReduction="20000"/>
          </a:bodyPr>
          <a:lstStyle/>
          <a:p>
            <a:pPr marL="0" indent="0">
              <a:buNone/>
            </a:pPr>
            <a:r>
              <a:rPr lang="en-US" dirty="0"/>
              <a:t>Consider the following decision table for the portion of an online airline reservation system that allows frequent flyers to redeem points for reward travel:</a:t>
            </a:r>
          </a:p>
          <a:p>
            <a:pPr marL="400050" lvl="1" indent="0">
              <a:buNone/>
              <a:tabLst>
                <a:tab pos="3221038" algn="l"/>
                <a:tab pos="3956050" algn="l"/>
                <a:tab pos="4672013" algn="l"/>
              </a:tabLst>
            </a:pPr>
            <a:r>
              <a:rPr lang="en-US" u="sng" dirty="0" smtClean="0"/>
              <a:t>Condition</a:t>
            </a:r>
            <a:r>
              <a:rPr lang="en-US" dirty="0" smtClean="0"/>
              <a:t>	1	2	3</a:t>
            </a:r>
            <a:endParaRPr lang="en-US" dirty="0"/>
          </a:p>
          <a:p>
            <a:pPr marL="400050" lvl="1" indent="0">
              <a:buNone/>
              <a:tabLst>
                <a:tab pos="3221038" algn="l"/>
                <a:tab pos="3956050" algn="l"/>
                <a:tab pos="4672013" algn="l"/>
              </a:tabLst>
            </a:pPr>
            <a:r>
              <a:rPr lang="en-US" dirty="0"/>
              <a:t>Account/password </a:t>
            </a:r>
            <a:r>
              <a:rPr lang="en-US" dirty="0" smtClean="0"/>
              <a:t>okay	N	Y	Y</a:t>
            </a:r>
            <a:endParaRPr lang="en-US" dirty="0"/>
          </a:p>
          <a:p>
            <a:pPr marL="400050" lvl="1" indent="0">
              <a:buNone/>
              <a:tabLst>
                <a:tab pos="3221038" algn="l"/>
                <a:tab pos="3956050" algn="l"/>
                <a:tab pos="4672013" algn="l"/>
              </a:tabLst>
            </a:pPr>
            <a:r>
              <a:rPr lang="en-US" dirty="0"/>
              <a:t>Sufficient </a:t>
            </a:r>
            <a:r>
              <a:rPr lang="en-US" dirty="0" smtClean="0"/>
              <a:t>points	-	N	Y</a:t>
            </a:r>
            <a:endParaRPr lang="en-US" dirty="0"/>
          </a:p>
          <a:p>
            <a:pPr marL="400050" lvl="1" indent="0">
              <a:buNone/>
              <a:tabLst>
                <a:tab pos="3221038" algn="l"/>
                <a:tab pos="3956050" algn="l"/>
                <a:tab pos="4672013" algn="l"/>
              </a:tabLst>
            </a:pPr>
            <a:r>
              <a:rPr lang="en-US" u="sng" dirty="0"/>
              <a:t>Action</a:t>
            </a:r>
          </a:p>
          <a:p>
            <a:pPr marL="400050" lvl="1" indent="0">
              <a:buNone/>
              <a:tabLst>
                <a:tab pos="3221038" algn="l"/>
                <a:tab pos="3956050" algn="l"/>
                <a:tab pos="4672013" algn="l"/>
              </a:tabLst>
            </a:pPr>
            <a:r>
              <a:rPr lang="en-US" dirty="0"/>
              <a:t>Show flight </a:t>
            </a:r>
            <a:r>
              <a:rPr lang="en-US" dirty="0" smtClean="0"/>
              <a:t>history	N	Y	Y</a:t>
            </a:r>
            <a:endParaRPr lang="en-US" dirty="0"/>
          </a:p>
          <a:p>
            <a:pPr marL="400050" lvl="1" indent="0">
              <a:buNone/>
              <a:tabLst>
                <a:tab pos="3221038" algn="l"/>
                <a:tab pos="3956050" algn="l"/>
                <a:tab pos="4672013" algn="l"/>
              </a:tabLst>
            </a:pPr>
            <a:r>
              <a:rPr lang="en-US" dirty="0"/>
              <a:t>Allow reward </a:t>
            </a:r>
            <a:r>
              <a:rPr lang="en-US" dirty="0" smtClean="0"/>
              <a:t>travel	N	N	Y</a:t>
            </a:r>
            <a:endParaRPr lang="en-US" dirty="0"/>
          </a:p>
          <a:p>
            <a:pPr marL="0" indent="0">
              <a:buNone/>
            </a:pPr>
            <a:r>
              <a:rPr lang="en-US" dirty="0"/>
              <a:t>Suppose that there are two equivalence partitions for the condition where </a:t>
            </a:r>
            <a:r>
              <a:rPr lang="en-US" i="1" dirty="0"/>
              <a:t>Account/password okay </a:t>
            </a:r>
            <a:r>
              <a:rPr lang="en-US" dirty="0"/>
              <a:t>is not true, one where the account is invalid and another where the account is valid but the password is invalid. Suppose that there is only one equivalence partition corresponding to the condition where </a:t>
            </a:r>
            <a:r>
              <a:rPr lang="en-US" i="1" dirty="0"/>
              <a:t>Account/password okay</a:t>
            </a:r>
            <a:r>
              <a:rPr lang="en-US" dirty="0"/>
              <a:t> is true, where both the account and password are valid</a:t>
            </a:r>
            <a:r>
              <a:rPr lang="en-US" dirty="0" smtClean="0"/>
              <a:t>.</a:t>
            </a:r>
          </a:p>
          <a:p>
            <a:pPr marL="0" indent="0">
              <a:buNone/>
            </a:pPr>
            <a:r>
              <a:rPr lang="en-US" dirty="0" smtClean="0"/>
              <a:t> </a:t>
            </a:r>
            <a:endParaRPr lang="de-DE" altLang="de-DE" dirty="0">
              <a:solidFill>
                <a:srgbClr val="000000"/>
              </a:solidFill>
            </a:endParaRPr>
          </a:p>
        </p:txBody>
      </p:sp>
      <p:sp>
        <p:nvSpPr>
          <p:cNvPr id="5"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6"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34</a:t>
            </a:fld>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297315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a:t>
            </a:r>
            <a:r>
              <a:rPr lang="en-US" dirty="0" smtClean="0"/>
              <a:t>Techniques</a:t>
            </a:r>
            <a:r>
              <a:rPr lang="de-DE" dirty="0"/>
              <a:t>	</a:t>
            </a:r>
            <a:r>
              <a:rPr lang="de-DE" dirty="0" smtClean="0"/>
              <a:t>FL-4.2.3 C </a:t>
            </a:r>
            <a:br>
              <a:rPr lang="de-DE" dirty="0" smtClean="0"/>
            </a:br>
            <a:r>
              <a:rPr lang="de-DE" dirty="0" smtClean="0"/>
              <a:t>2-2</a:t>
            </a:r>
            <a:endParaRPr lang="de-DE" dirty="0"/>
          </a:p>
        </p:txBody>
      </p:sp>
      <p:sp>
        <p:nvSpPr>
          <p:cNvPr id="3" name="Inhaltsplatzhalter 2"/>
          <p:cNvSpPr>
            <a:spLocks noGrp="1"/>
          </p:cNvSpPr>
          <p:nvPr>
            <p:ph idx="1"/>
          </p:nvPr>
        </p:nvSpPr>
        <p:spPr/>
        <p:txBody>
          <a:bodyPr/>
          <a:lstStyle/>
          <a:p>
            <a:pPr marL="0" indent="0">
              <a:buNone/>
            </a:pPr>
            <a:r>
              <a:rPr lang="en-US" dirty="0"/>
              <a:t>If you want to design tests to cover the equivalence partitions for </a:t>
            </a:r>
            <a:r>
              <a:rPr lang="en-US" i="1" dirty="0"/>
              <a:t>Account/password okay </a:t>
            </a:r>
            <a:r>
              <a:rPr lang="en-US" dirty="0"/>
              <a:t>and also for this portion of the decision table, what is the minimum number of tests required</a:t>
            </a:r>
            <a:r>
              <a:rPr lang="en-US" dirty="0" smtClean="0"/>
              <a:t>?</a:t>
            </a:r>
          </a:p>
          <a:p>
            <a:pPr marL="0" indent="0">
              <a:buNone/>
            </a:pPr>
            <a:endParaRPr lang="en-US" dirty="0" smtClean="0"/>
          </a:p>
          <a:p>
            <a:pPr marL="531813" lvl="0" indent="-531813" eaLnBrk="0" hangingPunct="0">
              <a:buSzTx/>
              <a:buFont typeface="Wingdings" pitchFamily="2" charset="2"/>
              <a:buAutoNum type="alphaLcParenR"/>
            </a:pPr>
            <a:r>
              <a:rPr lang="pl-PL" altLang="de-DE" dirty="0">
                <a:solidFill>
                  <a:srgbClr val="000000"/>
                </a:solidFill>
              </a:rPr>
              <a:t>2</a:t>
            </a:r>
          </a:p>
          <a:p>
            <a:pPr marL="531813" lvl="0" indent="-531813" eaLnBrk="0" hangingPunct="0">
              <a:buSzTx/>
              <a:buFont typeface="Wingdings" pitchFamily="2" charset="2"/>
              <a:buAutoNum type="alphaLcParenR"/>
            </a:pPr>
            <a:r>
              <a:rPr lang="pl-PL" altLang="de-DE" dirty="0" smtClean="0">
                <a:solidFill>
                  <a:srgbClr val="000000"/>
                </a:solidFill>
              </a:rPr>
              <a:t>3</a:t>
            </a:r>
            <a:endParaRPr lang="pl-PL" altLang="de-DE" dirty="0">
              <a:solidFill>
                <a:srgbClr val="000000"/>
              </a:solidFill>
            </a:endParaRPr>
          </a:p>
          <a:p>
            <a:pPr marL="531813" lvl="0" indent="-531813" eaLnBrk="0" hangingPunct="0">
              <a:buSzTx/>
              <a:buFont typeface="Wingdings" pitchFamily="2" charset="2"/>
              <a:buAutoNum type="alphaLcParenR"/>
            </a:pPr>
            <a:r>
              <a:rPr lang="pl-PL" altLang="de-DE" dirty="0" smtClean="0">
                <a:solidFill>
                  <a:srgbClr val="000000"/>
                </a:solidFill>
              </a:rPr>
              <a:t>4</a:t>
            </a:r>
            <a:endParaRPr lang="pl-PL" altLang="de-DE" dirty="0">
              <a:solidFill>
                <a:srgbClr val="000000"/>
              </a:solidFill>
            </a:endParaRPr>
          </a:p>
          <a:p>
            <a:pPr marL="531813" lvl="0" indent="-531813" eaLnBrk="0" hangingPunct="0">
              <a:buSzTx/>
              <a:buFont typeface="Wingdings" pitchFamily="2" charset="2"/>
              <a:buAutoNum type="alphaLcParenR"/>
            </a:pPr>
            <a:r>
              <a:rPr lang="pl-PL" altLang="de-DE" dirty="0" smtClean="0">
                <a:solidFill>
                  <a:srgbClr val="000000"/>
                </a:solidFill>
              </a:rPr>
              <a:t>9</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1214" y="5092699"/>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35</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636125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a:t>
            </a:r>
            <a:r>
              <a:rPr lang="en-US" dirty="0" smtClean="0"/>
              <a:t>Techniques</a:t>
            </a:r>
            <a:r>
              <a:rPr lang="de-DE" dirty="0"/>
              <a:t>	</a:t>
            </a:r>
            <a:r>
              <a:rPr lang="de-DE" dirty="0" smtClean="0"/>
              <a:t>FL-4.2.4 C</a:t>
            </a:r>
            <a:br>
              <a:rPr lang="de-DE" dirty="0" smtClean="0"/>
            </a:br>
            <a:r>
              <a:rPr lang="de-DE" dirty="0" smtClean="0"/>
              <a:t>1-2</a:t>
            </a:r>
            <a:endParaRPr lang="de-DE" dirty="0"/>
          </a:p>
        </p:txBody>
      </p:sp>
      <p:sp>
        <p:nvSpPr>
          <p:cNvPr id="3" name="Inhaltsplatzhalter 2"/>
          <p:cNvSpPr>
            <a:spLocks noGrp="1"/>
          </p:cNvSpPr>
          <p:nvPr>
            <p:ph idx="1"/>
          </p:nvPr>
        </p:nvSpPr>
        <p:spPr/>
        <p:txBody>
          <a:bodyPr/>
          <a:lstStyle/>
          <a:p>
            <a:pPr marL="0" indent="0">
              <a:buNone/>
            </a:pPr>
            <a:r>
              <a:rPr lang="en-US" dirty="0"/>
              <a:t>Consider the following state transition diagram for a credit-card only, unattended gasoline pump</a:t>
            </a:r>
            <a:r>
              <a:rPr lang="en-US" dirty="0" smtClean="0"/>
              <a: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0685" y="2592046"/>
            <a:ext cx="4555531" cy="3605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7"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36</a:t>
            </a:fld>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614261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32800" algn="r"/>
              </a:tabLst>
            </a:pPr>
            <a:r>
              <a:rPr lang="de-DE" dirty="0"/>
              <a:t>4. </a:t>
            </a:r>
            <a:r>
              <a:rPr lang="en-US" dirty="0"/>
              <a:t>Test </a:t>
            </a:r>
            <a:r>
              <a:rPr lang="en-US" dirty="0" smtClean="0"/>
              <a:t>Techniques</a:t>
            </a:r>
            <a:r>
              <a:rPr lang="de-DE" dirty="0"/>
              <a:t>	</a:t>
            </a:r>
            <a:r>
              <a:rPr lang="de-DE" dirty="0" smtClean="0"/>
              <a:t>FL-4.2.4 C</a:t>
            </a:r>
            <a:br>
              <a:rPr lang="de-DE" dirty="0" smtClean="0"/>
            </a:br>
            <a:r>
              <a:rPr lang="de-DE" dirty="0" smtClean="0"/>
              <a:t>2-2</a:t>
            </a:r>
            <a:endParaRPr lang="de-DE" dirty="0"/>
          </a:p>
        </p:txBody>
      </p:sp>
      <p:sp>
        <p:nvSpPr>
          <p:cNvPr id="3" name="Inhaltsplatzhalter 2"/>
          <p:cNvSpPr>
            <a:spLocks noGrp="1"/>
          </p:cNvSpPr>
          <p:nvPr>
            <p:ph idx="1"/>
          </p:nvPr>
        </p:nvSpPr>
        <p:spPr/>
        <p:txBody>
          <a:bodyPr>
            <a:normAutofit fontScale="92500" lnSpcReduction="10000"/>
          </a:bodyPr>
          <a:lstStyle/>
          <a:p>
            <a:pPr marL="0" indent="0">
              <a:buNone/>
            </a:pPr>
            <a:r>
              <a:rPr lang="en-US" dirty="0"/>
              <a:t>Assume that you want to develop the minimum number of tests to cover each transition in the state transition diagram. Assume further that each test must start at the beginning state, </a:t>
            </a:r>
            <a:r>
              <a:rPr lang="en-US" i="1" dirty="0"/>
              <a:t>Waiting for customer</a:t>
            </a:r>
            <a:r>
              <a:rPr lang="en-US" dirty="0"/>
              <a:t>, and each test ends when a transition arrives at the beginning state. How many tests do you </a:t>
            </a:r>
            <a:r>
              <a:rPr lang="en-US" dirty="0" smtClean="0"/>
              <a:t>need?</a:t>
            </a:r>
          </a:p>
          <a:p>
            <a:pPr marL="0" indent="0">
              <a:buNone/>
            </a:pPr>
            <a:r>
              <a:rPr lang="en-US" dirty="0" smtClean="0"/>
              <a:t> </a:t>
            </a:r>
          </a:p>
          <a:p>
            <a:pPr marL="531813" lvl="0" indent="-531813" eaLnBrk="0" hangingPunct="0">
              <a:buSzTx/>
              <a:buFont typeface="Wingdings" pitchFamily="2" charset="2"/>
              <a:buAutoNum type="alphaLcParenR"/>
            </a:pPr>
            <a:r>
              <a:rPr lang="it-IT" altLang="de-DE" dirty="0">
                <a:solidFill>
                  <a:srgbClr val="000000"/>
                </a:solidFill>
              </a:rPr>
              <a:t>4</a:t>
            </a:r>
          </a:p>
          <a:p>
            <a:pPr marL="531813" lvl="0" indent="-531813" eaLnBrk="0" hangingPunct="0">
              <a:buSzTx/>
              <a:buFont typeface="Wingdings" pitchFamily="2" charset="2"/>
              <a:buAutoNum type="alphaLcParenR"/>
            </a:pPr>
            <a:r>
              <a:rPr lang="it-IT" altLang="de-DE" dirty="0" smtClean="0">
                <a:solidFill>
                  <a:srgbClr val="000000"/>
                </a:solidFill>
              </a:rPr>
              <a:t>7</a:t>
            </a:r>
            <a:endParaRPr lang="it-IT" altLang="de-DE" dirty="0">
              <a:solidFill>
                <a:srgbClr val="000000"/>
              </a:solidFill>
            </a:endParaRPr>
          </a:p>
          <a:p>
            <a:pPr marL="531813" lvl="0" indent="-531813" eaLnBrk="0" hangingPunct="0">
              <a:buSzTx/>
              <a:buFont typeface="Wingdings" pitchFamily="2" charset="2"/>
              <a:buAutoNum type="alphaLcParenR"/>
            </a:pPr>
            <a:r>
              <a:rPr lang="it-IT" altLang="de-DE" dirty="0" smtClean="0">
                <a:solidFill>
                  <a:srgbClr val="000000"/>
                </a:solidFill>
              </a:rPr>
              <a:t>1</a:t>
            </a:r>
            <a:endParaRPr lang="it-IT" altLang="de-DE" dirty="0">
              <a:solidFill>
                <a:srgbClr val="000000"/>
              </a:solidFill>
            </a:endParaRPr>
          </a:p>
          <a:p>
            <a:pPr marL="531813" lvl="0" indent="-531813" eaLnBrk="0" hangingPunct="0">
              <a:buSzTx/>
              <a:buFont typeface="Wingdings" pitchFamily="2" charset="2"/>
              <a:buAutoNum type="alphaLcParenR"/>
            </a:pPr>
            <a:r>
              <a:rPr lang="it-IT" altLang="de-DE" dirty="0" smtClean="0">
                <a:solidFill>
                  <a:srgbClr val="000000"/>
                </a:solidFill>
              </a:rPr>
              <a:t>Infinite</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36510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37</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905371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FL-4.2.1 </a:t>
            </a:r>
            <a:r>
              <a:rPr lang="de-DE" dirty="0"/>
              <a:t>C</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You are testing an e-commerce system that sells cooking supplies such as spices, flour, and other items in bulk. The units in which the items are sold are either grams (for spices and other expensive items) or kilograms (for flour and other inexpensive items). Regardless of the units, the smallest valid order amount is 0.5 units (e.g., half a gram of cardamom pods) and the largest valid order amount is 25.0 units (e.g., 25 kilograms of sugar). The precision of the units field is 0.1 units.</a:t>
            </a:r>
          </a:p>
          <a:p>
            <a:pPr marL="0" indent="0">
              <a:buNone/>
            </a:pPr>
            <a:r>
              <a:rPr lang="en-US" dirty="0"/>
              <a:t>Which of the following is a MINIMAL set of input values that cover the equivalence partitions for this field</a:t>
            </a:r>
            <a:r>
              <a:rPr lang="en-US" dirty="0" smtClean="0"/>
              <a:t>?</a:t>
            </a:r>
          </a:p>
          <a:p>
            <a:pPr marL="0" indent="0">
              <a:buNone/>
            </a:pPr>
            <a:endParaRPr lang="en-US" dirty="0" smtClean="0"/>
          </a:p>
          <a:p>
            <a:pPr marL="531813" lvl="0" indent="-531813" eaLnBrk="0" hangingPunct="0">
              <a:buSzTx/>
              <a:buFont typeface="Wingdings" pitchFamily="2" charset="2"/>
              <a:buAutoNum type="alphaLcParenR"/>
            </a:pPr>
            <a:r>
              <a:rPr lang="pl-PL" altLang="de-DE" dirty="0">
                <a:solidFill>
                  <a:srgbClr val="000000"/>
                </a:solidFill>
              </a:rPr>
              <a:t>10.0, 28.0</a:t>
            </a:r>
          </a:p>
          <a:p>
            <a:pPr marL="531813" lvl="0" indent="-531813" eaLnBrk="0" hangingPunct="0">
              <a:buSzTx/>
              <a:buFont typeface="Wingdings" pitchFamily="2" charset="2"/>
              <a:buAutoNum type="alphaLcParenR"/>
            </a:pPr>
            <a:r>
              <a:rPr lang="pl-PL" altLang="de-DE" dirty="0" smtClean="0">
                <a:solidFill>
                  <a:srgbClr val="000000"/>
                </a:solidFill>
              </a:rPr>
              <a:t>0.4</a:t>
            </a:r>
            <a:r>
              <a:rPr lang="pl-PL" altLang="de-DE" dirty="0">
                <a:solidFill>
                  <a:srgbClr val="000000"/>
                </a:solidFill>
              </a:rPr>
              <a:t>, 0.5, 25.0, 25.1</a:t>
            </a:r>
          </a:p>
          <a:p>
            <a:pPr marL="531813" lvl="0" indent="-531813" eaLnBrk="0" hangingPunct="0">
              <a:buSzTx/>
              <a:buFont typeface="Wingdings" pitchFamily="2" charset="2"/>
              <a:buAutoNum type="alphaLcParenR"/>
            </a:pPr>
            <a:r>
              <a:rPr lang="pl-PL" altLang="de-DE" dirty="0" smtClean="0">
                <a:solidFill>
                  <a:srgbClr val="000000"/>
                </a:solidFill>
              </a:rPr>
              <a:t>0.2</a:t>
            </a:r>
            <a:r>
              <a:rPr lang="pl-PL" altLang="de-DE" dirty="0">
                <a:solidFill>
                  <a:srgbClr val="000000"/>
                </a:solidFill>
              </a:rPr>
              <a:t>, 0.9, 29.5</a:t>
            </a:r>
          </a:p>
          <a:p>
            <a:pPr marL="531813" lvl="0" indent="-531813" eaLnBrk="0" hangingPunct="0">
              <a:buSzTx/>
              <a:buFont typeface="Wingdings" pitchFamily="2" charset="2"/>
              <a:buAutoNum type="alphaLcParenR"/>
            </a:pPr>
            <a:r>
              <a:rPr lang="pl-PL" altLang="de-DE" dirty="0" smtClean="0">
                <a:solidFill>
                  <a:srgbClr val="000000"/>
                </a:solidFill>
              </a:rPr>
              <a:t>12.3</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47275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38</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892646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FL-4.3.2 </a:t>
            </a:r>
            <a:r>
              <a:rPr lang="de-DE" dirty="0"/>
              <a:t>A</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The following statement refers to decision coverage:</a:t>
            </a:r>
          </a:p>
          <a:p>
            <a:pPr marL="0" indent="0">
              <a:buNone/>
            </a:pPr>
            <a:r>
              <a:rPr lang="en-US" dirty="0"/>
              <a:t>“When the code contains only a single ‘if’ statement and no loops or CASE statements, and its execution is not nested within the test, any single test case we run will result in 50% decision coverage.”</a:t>
            </a:r>
          </a:p>
          <a:p>
            <a:pPr marL="0" indent="0">
              <a:buNone/>
            </a:pPr>
            <a:r>
              <a:rPr lang="en-US" dirty="0"/>
              <a:t>Which of the following statement is correct</a:t>
            </a:r>
            <a:r>
              <a:rPr lang="en-US" dirty="0" smtClean="0"/>
              <a:t>?</a:t>
            </a:r>
          </a:p>
          <a:p>
            <a:pPr marL="531813" lvl="0" indent="-531813" eaLnBrk="0" hangingPunct="0">
              <a:buSzTx/>
              <a:buFont typeface="Wingdings" pitchFamily="2" charset="2"/>
              <a:buAutoNum type="alphaLcParenR"/>
            </a:pPr>
            <a:r>
              <a:rPr lang="en-US" altLang="de-DE" dirty="0">
                <a:solidFill>
                  <a:srgbClr val="000000"/>
                </a:solidFill>
              </a:rPr>
              <a:t>The statement is true. Any single test case provides 100% statement coverage and therefore 50% decision coverage.</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statement is true. Any single test case would cause the outcome of the “if” statement to be either true or false.</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statement is false. A single test case can only guarantee 25% decision coverage in this case.</a:t>
            </a:r>
          </a:p>
          <a:p>
            <a:pPr marL="531813" lvl="0" indent="-531813" eaLnBrk="0" hangingPunct="0">
              <a:buSzTx/>
              <a:buFont typeface="Wingdings" pitchFamily="2" charset="2"/>
              <a:buAutoNum type="alphaLcParenR"/>
            </a:pPr>
            <a:r>
              <a:rPr lang="en-US" altLang="de-DE" dirty="0" smtClean="0">
                <a:solidFill>
                  <a:srgbClr val="000000"/>
                </a:solidFill>
              </a:rPr>
              <a:t>The </a:t>
            </a:r>
            <a:r>
              <a:rPr lang="en-US" altLang="de-DE" dirty="0">
                <a:solidFill>
                  <a:srgbClr val="000000"/>
                </a:solidFill>
              </a:rPr>
              <a:t>statement is false. The statement is too broad. It may be correct or not, depending on the tested software.</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407707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4</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383050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FL-4.3.1 </a:t>
            </a:r>
            <a:r>
              <a:rPr lang="de-DE" dirty="0"/>
              <a:t>A</a:t>
            </a:r>
          </a:p>
        </p:txBody>
      </p:sp>
      <p:sp>
        <p:nvSpPr>
          <p:cNvPr id="3" name="Inhaltsplatzhalter 2"/>
          <p:cNvSpPr>
            <a:spLocks noGrp="1"/>
          </p:cNvSpPr>
          <p:nvPr>
            <p:ph idx="1"/>
          </p:nvPr>
        </p:nvSpPr>
        <p:spPr/>
        <p:txBody>
          <a:bodyPr>
            <a:normAutofit fontScale="85000" lnSpcReduction="10000"/>
          </a:bodyPr>
          <a:lstStyle/>
          <a:p>
            <a:pPr marL="0" indent="0">
              <a:buNone/>
            </a:pPr>
            <a:r>
              <a:rPr lang="en-US" dirty="0"/>
              <a:t>Which one of the following is the description of statement coverage</a:t>
            </a:r>
            <a:r>
              <a:rPr lang="en-US" dirty="0" smtClean="0"/>
              <a:t>?</a:t>
            </a:r>
          </a:p>
          <a:p>
            <a:pPr marL="0" indent="0">
              <a:buNone/>
            </a:pPr>
            <a:endParaRPr lang="en-US" dirty="0" smtClean="0"/>
          </a:p>
          <a:p>
            <a:pPr marL="531813" lvl="0" indent="-531813" eaLnBrk="0" hangingPunct="0">
              <a:buSzTx/>
              <a:buFont typeface="Wingdings" pitchFamily="2" charset="2"/>
              <a:buAutoNum type="alphaLcParenR"/>
            </a:pPr>
            <a:r>
              <a:rPr lang="en-US" altLang="de-DE" dirty="0">
                <a:solidFill>
                  <a:srgbClr val="000000"/>
                </a:solidFill>
              </a:rPr>
              <a:t>It is a metric, which is the percentage of test cases that have been executed.</a:t>
            </a:r>
          </a:p>
          <a:p>
            <a:pPr marL="531813" lvl="0" indent="-531813" eaLnBrk="0" hangingPunct="0">
              <a:buSzTx/>
              <a:buFont typeface="Wingdings" pitchFamily="2" charset="2"/>
              <a:buAutoNum type="alphaLcParenR"/>
            </a:pPr>
            <a:r>
              <a:rPr lang="en-US" altLang="de-DE" dirty="0" smtClean="0">
                <a:solidFill>
                  <a:srgbClr val="000000"/>
                </a:solidFill>
              </a:rPr>
              <a:t>It </a:t>
            </a:r>
            <a:r>
              <a:rPr lang="en-US" altLang="de-DE" dirty="0">
                <a:solidFill>
                  <a:srgbClr val="000000"/>
                </a:solidFill>
              </a:rPr>
              <a:t>is a metric, which is the percentage of statements in the source code that have been executed.</a:t>
            </a:r>
          </a:p>
          <a:p>
            <a:pPr marL="531813" lvl="0" indent="-531813" eaLnBrk="0" hangingPunct="0">
              <a:buSzTx/>
              <a:buFont typeface="Wingdings" pitchFamily="2" charset="2"/>
              <a:buAutoNum type="alphaLcParenR"/>
            </a:pPr>
            <a:r>
              <a:rPr lang="en-US" altLang="de-DE" dirty="0" smtClean="0">
                <a:solidFill>
                  <a:srgbClr val="000000"/>
                </a:solidFill>
              </a:rPr>
              <a:t>It </a:t>
            </a:r>
            <a:r>
              <a:rPr lang="en-US" altLang="de-DE" dirty="0">
                <a:solidFill>
                  <a:srgbClr val="000000"/>
                </a:solidFill>
              </a:rPr>
              <a:t>is a metric, which is the number of statements in the source code that have been executed by test cases that are passed.</a:t>
            </a:r>
          </a:p>
          <a:p>
            <a:pPr marL="531813" lvl="0" indent="-531813" eaLnBrk="0" hangingPunct="0">
              <a:buSzTx/>
              <a:buFont typeface="Wingdings" pitchFamily="2" charset="2"/>
              <a:buAutoNum type="alphaLcParenR"/>
            </a:pPr>
            <a:r>
              <a:rPr lang="en-US" altLang="de-DE" dirty="0" smtClean="0">
                <a:solidFill>
                  <a:srgbClr val="000000"/>
                </a:solidFill>
              </a:rPr>
              <a:t>It </a:t>
            </a:r>
            <a:r>
              <a:rPr lang="en-US" altLang="de-DE" dirty="0">
                <a:solidFill>
                  <a:srgbClr val="000000"/>
                </a:solidFill>
              </a:rPr>
              <a:t>is a metric, that gives a true/false confirmation if all statements are covered or not.</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357314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5</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735703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Techniques </a:t>
            </a:r>
            <a:r>
              <a:rPr lang="de-DE" dirty="0"/>
              <a:t>	</a:t>
            </a:r>
            <a:r>
              <a:rPr lang="de-DE" dirty="0" smtClean="0"/>
              <a:t>FL-4.3.3 </a:t>
            </a:r>
            <a:r>
              <a:rPr lang="de-DE" dirty="0"/>
              <a:t>A</a:t>
            </a:r>
          </a:p>
        </p:txBody>
      </p:sp>
      <p:sp>
        <p:nvSpPr>
          <p:cNvPr id="3" name="Inhaltsplatzhalter 2"/>
          <p:cNvSpPr>
            <a:spLocks noGrp="1"/>
          </p:cNvSpPr>
          <p:nvPr>
            <p:ph idx="1"/>
          </p:nvPr>
        </p:nvSpPr>
        <p:spPr/>
        <p:txBody>
          <a:bodyPr>
            <a:normAutofit fontScale="92500"/>
          </a:bodyPr>
          <a:lstStyle/>
          <a:p>
            <a:pPr marL="0" indent="0">
              <a:buNone/>
            </a:pPr>
            <a:r>
              <a:rPr lang="en-US" dirty="0"/>
              <a:t>Which statement about the relationship between statement coverage and decision coverage is true</a:t>
            </a:r>
            <a:r>
              <a:rPr lang="en-US" dirty="0" smtClean="0"/>
              <a:t>?</a:t>
            </a:r>
          </a:p>
          <a:p>
            <a:pPr marL="0" indent="0">
              <a:buNone/>
            </a:pPr>
            <a:endParaRPr lang="en-US" dirty="0" smtClean="0"/>
          </a:p>
          <a:p>
            <a:pPr marL="531813" lvl="0" indent="-531813" eaLnBrk="0" hangingPunct="0">
              <a:buSzTx/>
              <a:buFont typeface="Wingdings" pitchFamily="2" charset="2"/>
              <a:buAutoNum type="alphaLcParenR"/>
            </a:pPr>
            <a:r>
              <a:rPr lang="en-US" altLang="de-DE" dirty="0">
                <a:solidFill>
                  <a:srgbClr val="000000"/>
                </a:solidFill>
              </a:rPr>
              <a:t>100% decision coverage also </a:t>
            </a:r>
            <a:r>
              <a:rPr lang="en-US" altLang="de-DE" dirty="0" smtClean="0">
                <a:solidFill>
                  <a:srgbClr val="000000"/>
                </a:solidFill>
              </a:rPr>
              <a:t>guarantees</a:t>
            </a:r>
            <a:br>
              <a:rPr lang="en-US" altLang="de-DE" dirty="0" smtClean="0">
                <a:solidFill>
                  <a:srgbClr val="000000"/>
                </a:solidFill>
              </a:rPr>
            </a:br>
            <a:r>
              <a:rPr lang="en-US" altLang="de-DE" dirty="0" smtClean="0">
                <a:solidFill>
                  <a:srgbClr val="000000"/>
                </a:solidFill>
              </a:rPr>
              <a:t>100</a:t>
            </a:r>
            <a:r>
              <a:rPr lang="en-US" altLang="de-DE" dirty="0">
                <a:solidFill>
                  <a:srgbClr val="000000"/>
                </a:solidFill>
              </a:rPr>
              <a:t>% statement coverage.</a:t>
            </a:r>
          </a:p>
          <a:p>
            <a:pPr marL="531813" lvl="0" indent="-531813" eaLnBrk="0" hangingPunct="0">
              <a:buSzTx/>
              <a:buFont typeface="Wingdings" pitchFamily="2" charset="2"/>
              <a:buAutoNum type="alphaLcParenR"/>
            </a:pPr>
            <a:r>
              <a:rPr lang="en-US" altLang="de-DE" dirty="0" smtClean="0">
                <a:solidFill>
                  <a:srgbClr val="000000"/>
                </a:solidFill>
              </a:rPr>
              <a:t>100</a:t>
            </a:r>
            <a:r>
              <a:rPr lang="en-US" altLang="de-DE" dirty="0">
                <a:solidFill>
                  <a:srgbClr val="000000"/>
                </a:solidFill>
              </a:rPr>
              <a:t>% statement coverage also </a:t>
            </a:r>
            <a:r>
              <a:rPr lang="en-US" altLang="de-DE" dirty="0" smtClean="0">
                <a:solidFill>
                  <a:srgbClr val="000000"/>
                </a:solidFill>
              </a:rPr>
              <a:t>guarantees</a:t>
            </a:r>
            <a:br>
              <a:rPr lang="en-US" altLang="de-DE" dirty="0" smtClean="0">
                <a:solidFill>
                  <a:srgbClr val="000000"/>
                </a:solidFill>
              </a:rPr>
            </a:br>
            <a:r>
              <a:rPr lang="en-US" altLang="de-DE" dirty="0" smtClean="0">
                <a:solidFill>
                  <a:srgbClr val="000000"/>
                </a:solidFill>
              </a:rPr>
              <a:t>100</a:t>
            </a:r>
            <a:r>
              <a:rPr lang="en-US" altLang="de-DE" dirty="0">
                <a:solidFill>
                  <a:srgbClr val="000000"/>
                </a:solidFill>
              </a:rPr>
              <a:t>% decision coverage.</a:t>
            </a:r>
          </a:p>
          <a:p>
            <a:pPr marL="531813" lvl="0" indent="-531813" eaLnBrk="0" hangingPunct="0">
              <a:buSzTx/>
              <a:buFont typeface="Wingdings" pitchFamily="2" charset="2"/>
              <a:buAutoNum type="alphaLcParenR"/>
            </a:pPr>
            <a:r>
              <a:rPr lang="en-US" altLang="de-DE" dirty="0" smtClean="0">
                <a:solidFill>
                  <a:srgbClr val="000000"/>
                </a:solidFill>
              </a:rPr>
              <a:t>50</a:t>
            </a:r>
            <a:r>
              <a:rPr lang="en-US" altLang="de-DE" dirty="0">
                <a:solidFill>
                  <a:srgbClr val="000000"/>
                </a:solidFill>
              </a:rPr>
              <a:t>% decision coverage also </a:t>
            </a:r>
            <a:r>
              <a:rPr lang="en-US" altLang="de-DE" dirty="0" smtClean="0">
                <a:solidFill>
                  <a:srgbClr val="000000"/>
                </a:solidFill>
              </a:rPr>
              <a:t>guarantees</a:t>
            </a:r>
            <a:br>
              <a:rPr lang="en-US" altLang="de-DE" dirty="0" smtClean="0">
                <a:solidFill>
                  <a:srgbClr val="000000"/>
                </a:solidFill>
              </a:rPr>
            </a:br>
            <a:r>
              <a:rPr lang="en-US" altLang="de-DE" dirty="0" smtClean="0">
                <a:solidFill>
                  <a:srgbClr val="000000"/>
                </a:solidFill>
              </a:rPr>
              <a:t>50</a:t>
            </a:r>
            <a:r>
              <a:rPr lang="en-US" altLang="de-DE" dirty="0">
                <a:solidFill>
                  <a:srgbClr val="000000"/>
                </a:solidFill>
              </a:rPr>
              <a:t>% statement coverage.</a:t>
            </a:r>
          </a:p>
          <a:p>
            <a:pPr marL="531813" lvl="0" indent="-531813" eaLnBrk="0" hangingPunct="0">
              <a:buSzTx/>
              <a:buFont typeface="Wingdings" pitchFamily="2" charset="2"/>
              <a:buAutoNum type="alphaLcParenR"/>
            </a:pPr>
            <a:r>
              <a:rPr lang="en-US" altLang="de-DE" dirty="0" smtClean="0">
                <a:solidFill>
                  <a:srgbClr val="000000"/>
                </a:solidFill>
              </a:rPr>
              <a:t>Decision </a:t>
            </a:r>
            <a:r>
              <a:rPr lang="en-US" altLang="de-DE" dirty="0">
                <a:solidFill>
                  <a:srgbClr val="000000"/>
                </a:solidFill>
              </a:rPr>
              <a:t>coverage can never reach 100%.</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309858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6</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1817839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FL-4.4.2 </a:t>
            </a:r>
            <a:r>
              <a:rPr lang="de-DE" dirty="0"/>
              <a:t>A</a:t>
            </a:r>
          </a:p>
        </p:txBody>
      </p:sp>
      <p:sp>
        <p:nvSpPr>
          <p:cNvPr id="3" name="Inhaltsplatzhalter 2"/>
          <p:cNvSpPr>
            <a:spLocks noGrp="1"/>
          </p:cNvSpPr>
          <p:nvPr>
            <p:ph idx="1"/>
          </p:nvPr>
        </p:nvSpPr>
        <p:spPr/>
        <p:txBody>
          <a:bodyPr>
            <a:normAutofit fontScale="85000" lnSpcReduction="10000"/>
          </a:bodyPr>
          <a:lstStyle/>
          <a:p>
            <a:pPr marL="0" indent="0">
              <a:buNone/>
            </a:pPr>
            <a:r>
              <a:rPr lang="en-US" dirty="0"/>
              <a:t>For which of the following situations is explorative testing </a:t>
            </a:r>
            <a:r>
              <a:rPr lang="en-US" dirty="0" smtClean="0"/>
              <a:t>suitable?</a:t>
            </a:r>
          </a:p>
          <a:p>
            <a:pPr marL="0" indent="0">
              <a:buNone/>
            </a:pPr>
            <a:endParaRPr lang="en-US" dirty="0" smtClean="0"/>
          </a:p>
          <a:p>
            <a:pPr marL="531813" lvl="0" indent="-531813" eaLnBrk="0" hangingPunct="0">
              <a:buSzTx/>
              <a:buFont typeface="Wingdings" pitchFamily="2" charset="2"/>
              <a:buAutoNum type="alphaLcParenR"/>
            </a:pPr>
            <a:r>
              <a:rPr lang="en-US" altLang="de-DE" dirty="0">
                <a:solidFill>
                  <a:srgbClr val="000000"/>
                </a:solidFill>
              </a:rPr>
              <a:t>When time pressure requires speeding up the execution of tests already specified.</a:t>
            </a:r>
          </a:p>
          <a:p>
            <a:pPr marL="531813" lvl="0" indent="-531813" eaLnBrk="0" hangingPunct="0">
              <a:buSzTx/>
              <a:buFont typeface="Wingdings" pitchFamily="2" charset="2"/>
              <a:buAutoNum type="alphaLcParenR"/>
            </a:pPr>
            <a:r>
              <a:rPr lang="en-US" altLang="de-DE" dirty="0" smtClean="0">
                <a:solidFill>
                  <a:srgbClr val="000000"/>
                </a:solidFill>
              </a:rPr>
              <a:t>When </a:t>
            </a:r>
            <a:r>
              <a:rPr lang="en-US" altLang="de-DE" dirty="0">
                <a:solidFill>
                  <a:srgbClr val="000000"/>
                </a:solidFill>
              </a:rPr>
              <a:t>the system is developed incrementally and no test charter is available.</a:t>
            </a:r>
          </a:p>
          <a:p>
            <a:pPr marL="531813" lvl="0" indent="-531813" eaLnBrk="0" hangingPunct="0">
              <a:buSzTx/>
              <a:buFont typeface="Wingdings" pitchFamily="2" charset="2"/>
              <a:buAutoNum type="alphaLcParenR"/>
            </a:pPr>
            <a:r>
              <a:rPr lang="en-US" altLang="de-DE" dirty="0" smtClean="0">
                <a:solidFill>
                  <a:srgbClr val="000000"/>
                </a:solidFill>
              </a:rPr>
              <a:t>When </a:t>
            </a:r>
            <a:r>
              <a:rPr lang="en-US" altLang="de-DE" dirty="0">
                <a:solidFill>
                  <a:srgbClr val="000000"/>
                </a:solidFill>
              </a:rPr>
              <a:t>testers are available who have sufficient knowledge of similar applications and technologies.</a:t>
            </a:r>
          </a:p>
          <a:p>
            <a:pPr marL="531813" lvl="0" indent="-531813" eaLnBrk="0" hangingPunct="0">
              <a:buSzTx/>
              <a:buFont typeface="Wingdings" pitchFamily="2" charset="2"/>
              <a:buAutoNum type="alphaLcParenR"/>
            </a:pPr>
            <a:r>
              <a:rPr lang="en-US" altLang="de-DE" dirty="0" smtClean="0">
                <a:solidFill>
                  <a:srgbClr val="000000"/>
                </a:solidFill>
              </a:rPr>
              <a:t>When </a:t>
            </a:r>
            <a:r>
              <a:rPr lang="en-US" altLang="de-DE" dirty="0">
                <a:solidFill>
                  <a:srgbClr val="000000"/>
                </a:solidFill>
              </a:rPr>
              <a:t>an advanced knowledge of the system already exists and evidence is to be provided that it should be tested intensively.</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432259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7</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2972670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a:t>
            </a:r>
            <a:r>
              <a:rPr lang="en-US" dirty="0" smtClean="0"/>
              <a:t>Techniques</a:t>
            </a:r>
            <a:r>
              <a:rPr lang="de-DE" dirty="0"/>
              <a:t>	</a:t>
            </a:r>
            <a:r>
              <a:rPr lang="de-DE" dirty="0" smtClean="0"/>
              <a:t>FL-4.2.1 </a:t>
            </a:r>
            <a:r>
              <a:rPr lang="de-DE" dirty="0"/>
              <a:t>A</a:t>
            </a:r>
          </a:p>
        </p:txBody>
      </p:sp>
      <p:sp>
        <p:nvSpPr>
          <p:cNvPr id="3" name="Inhaltsplatzhalter 2"/>
          <p:cNvSpPr>
            <a:spLocks noGrp="1"/>
          </p:cNvSpPr>
          <p:nvPr>
            <p:ph idx="1"/>
          </p:nvPr>
        </p:nvSpPr>
        <p:spPr/>
        <p:txBody>
          <a:bodyPr>
            <a:normAutofit fontScale="77500" lnSpcReduction="20000"/>
          </a:bodyPr>
          <a:lstStyle/>
          <a:p>
            <a:pPr marL="0" indent="0">
              <a:buNone/>
            </a:pPr>
            <a:r>
              <a:rPr lang="en-US" dirty="0"/>
              <a:t>An employee’s bonus is to be calculated. It cannot be negative, but it can be calculated down to zero. The bonus is based on the length of employment:</a:t>
            </a:r>
          </a:p>
          <a:p>
            <a:pPr marL="0" indent="0">
              <a:buNone/>
            </a:pPr>
            <a:r>
              <a:rPr lang="en-US" dirty="0">
                <a:sym typeface="Wingdings"/>
              </a:rPr>
              <a:t>	</a:t>
            </a:r>
            <a:r>
              <a:rPr lang="en-US" dirty="0" smtClean="0">
                <a:sym typeface="Wingdings"/>
              </a:rPr>
              <a:t></a:t>
            </a:r>
            <a:r>
              <a:rPr lang="en-US" dirty="0" smtClean="0"/>
              <a:t> less </a:t>
            </a:r>
            <a:r>
              <a:rPr lang="en-US" dirty="0"/>
              <a:t>than or equal to 2 years,</a:t>
            </a:r>
          </a:p>
          <a:p>
            <a:pPr marL="0" indent="0">
              <a:buNone/>
            </a:pPr>
            <a:r>
              <a:rPr lang="en-US" dirty="0" smtClean="0"/>
              <a:t>	</a:t>
            </a:r>
            <a:r>
              <a:rPr lang="en-US" dirty="0" smtClean="0">
                <a:sym typeface="Wingdings"/>
              </a:rPr>
              <a:t> </a:t>
            </a:r>
            <a:r>
              <a:rPr lang="en-US" dirty="0" smtClean="0"/>
              <a:t>more </a:t>
            </a:r>
            <a:r>
              <a:rPr lang="en-US" dirty="0"/>
              <a:t>than 2 years but less than 5 years,</a:t>
            </a:r>
          </a:p>
          <a:p>
            <a:pPr marL="0" indent="0">
              <a:buNone/>
            </a:pPr>
            <a:r>
              <a:rPr lang="en-US" dirty="0" smtClean="0"/>
              <a:t>	</a:t>
            </a:r>
            <a:r>
              <a:rPr lang="en-US" dirty="0" smtClean="0">
                <a:sym typeface="Wingdings"/>
              </a:rPr>
              <a:t> </a:t>
            </a:r>
            <a:r>
              <a:rPr lang="en-US" dirty="0" smtClean="0"/>
              <a:t>5 </a:t>
            </a:r>
            <a:r>
              <a:rPr lang="en-US" dirty="0"/>
              <a:t>to 10 years inclusively or longer than 10 years.</a:t>
            </a:r>
          </a:p>
          <a:p>
            <a:pPr marL="0" indent="0">
              <a:buNone/>
            </a:pPr>
            <a:r>
              <a:rPr lang="en-US" dirty="0"/>
              <a:t>What is the minimum number of test cases required to cover all valid equivalence partitions for calculating the bonus</a:t>
            </a:r>
            <a:r>
              <a:rPr lang="en-US" dirty="0" smtClean="0"/>
              <a:t>?</a:t>
            </a:r>
          </a:p>
          <a:p>
            <a:pPr marL="0" indent="0">
              <a:buNone/>
            </a:pPr>
            <a:endParaRPr lang="en-US" dirty="0" smtClean="0"/>
          </a:p>
          <a:p>
            <a:pPr marL="531813" lvl="0" indent="-531813" eaLnBrk="0" hangingPunct="0">
              <a:buSzTx/>
              <a:buFont typeface="Wingdings" pitchFamily="2" charset="2"/>
              <a:buAutoNum type="alphaLcParenR"/>
            </a:pPr>
            <a:r>
              <a:rPr lang="pl-PL" altLang="de-DE" dirty="0">
                <a:solidFill>
                  <a:srgbClr val="000000"/>
                </a:solidFill>
              </a:rPr>
              <a:t>3.</a:t>
            </a:r>
          </a:p>
          <a:p>
            <a:pPr marL="531813" lvl="0" indent="-531813" eaLnBrk="0" hangingPunct="0">
              <a:buSzTx/>
              <a:buFont typeface="Wingdings" pitchFamily="2" charset="2"/>
              <a:buAutoNum type="alphaLcParenR"/>
            </a:pPr>
            <a:r>
              <a:rPr lang="pl-PL" altLang="de-DE" dirty="0" smtClean="0">
                <a:solidFill>
                  <a:srgbClr val="000000"/>
                </a:solidFill>
              </a:rPr>
              <a:t>5</a:t>
            </a:r>
            <a:r>
              <a:rPr lang="pl-PL" altLang="de-DE" dirty="0">
                <a:solidFill>
                  <a:srgbClr val="000000"/>
                </a:solidFill>
              </a:rPr>
              <a:t>.</a:t>
            </a:r>
          </a:p>
          <a:p>
            <a:pPr marL="531813" lvl="0" indent="-531813" eaLnBrk="0" hangingPunct="0">
              <a:buSzTx/>
              <a:buFont typeface="Wingdings" pitchFamily="2" charset="2"/>
              <a:buAutoNum type="alphaLcParenR"/>
            </a:pPr>
            <a:r>
              <a:rPr lang="pl-PL" altLang="de-DE" dirty="0" smtClean="0">
                <a:solidFill>
                  <a:srgbClr val="000000"/>
                </a:solidFill>
              </a:rPr>
              <a:t>2</a:t>
            </a:r>
            <a:r>
              <a:rPr lang="pl-PL" altLang="de-DE" dirty="0">
                <a:solidFill>
                  <a:srgbClr val="000000"/>
                </a:solidFill>
              </a:rPr>
              <a:t>.</a:t>
            </a:r>
          </a:p>
          <a:p>
            <a:pPr marL="531813" lvl="0" indent="-531813" eaLnBrk="0" hangingPunct="0">
              <a:buSzTx/>
              <a:buFont typeface="Wingdings" pitchFamily="2" charset="2"/>
              <a:buAutoNum type="alphaLcParenR"/>
            </a:pPr>
            <a:r>
              <a:rPr lang="pl-PL" altLang="de-DE" dirty="0" smtClean="0">
                <a:solidFill>
                  <a:srgbClr val="000000"/>
                </a:solidFill>
              </a:rPr>
              <a:t>4</a:t>
            </a:r>
            <a:r>
              <a:rPr lang="de-DE" altLang="de-DE" dirty="0" smtClean="0">
                <a:solidFill>
                  <a:srgbClr val="000000"/>
                </a:solidFill>
              </a:rPr>
              <a:t>.</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08439" y="547708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8</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3016467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tabLst>
                <a:tab pos="8432800" algn="r"/>
              </a:tabLst>
            </a:pPr>
            <a:r>
              <a:rPr lang="de-DE" dirty="0"/>
              <a:t>4. </a:t>
            </a:r>
            <a:r>
              <a:rPr lang="en-US" dirty="0"/>
              <a:t>Test Techniques </a:t>
            </a:r>
            <a:r>
              <a:rPr lang="de-DE" dirty="0"/>
              <a:t>	</a:t>
            </a:r>
            <a:r>
              <a:rPr lang="de-DE" dirty="0" smtClean="0"/>
              <a:t>FL-4.2.2 </a:t>
            </a:r>
            <a:r>
              <a:rPr lang="de-DE" dirty="0"/>
              <a:t>A</a:t>
            </a:r>
          </a:p>
        </p:txBody>
      </p:sp>
      <p:sp>
        <p:nvSpPr>
          <p:cNvPr id="3" name="Inhaltsplatzhalter 2"/>
          <p:cNvSpPr>
            <a:spLocks noGrp="1"/>
          </p:cNvSpPr>
          <p:nvPr>
            <p:ph idx="1"/>
          </p:nvPr>
        </p:nvSpPr>
        <p:spPr/>
        <p:txBody>
          <a:bodyPr>
            <a:normAutofit fontScale="70000" lnSpcReduction="20000"/>
          </a:bodyPr>
          <a:lstStyle/>
          <a:p>
            <a:pPr marL="0" indent="0">
              <a:buNone/>
            </a:pPr>
            <a:r>
              <a:rPr lang="en-US" dirty="0"/>
              <a:t>A speed control and reporting system has the following characteristics:</a:t>
            </a:r>
          </a:p>
          <a:p>
            <a:pPr marL="0" indent="0">
              <a:buNone/>
            </a:pPr>
            <a:r>
              <a:rPr lang="en-US" dirty="0" smtClean="0"/>
              <a:t> If </a:t>
            </a:r>
            <a:r>
              <a:rPr lang="en-US" dirty="0"/>
              <a:t>you drive 50 km/h or less, nothing will happen.</a:t>
            </a:r>
          </a:p>
          <a:p>
            <a:pPr marL="0" indent="0">
              <a:buNone/>
            </a:pPr>
            <a:r>
              <a:rPr lang="en-US" dirty="0" smtClean="0"/>
              <a:t> If </a:t>
            </a:r>
            <a:r>
              <a:rPr lang="en-US" dirty="0"/>
              <a:t>you drive faster than 50 km/h, but no more than 55 km/h, you will </a:t>
            </a:r>
            <a:r>
              <a:rPr lang="en-US" dirty="0" smtClean="0"/>
              <a:t>be</a:t>
            </a:r>
            <a:br>
              <a:rPr lang="en-US" dirty="0" smtClean="0"/>
            </a:br>
            <a:r>
              <a:rPr lang="en-US" dirty="0" smtClean="0"/>
              <a:t> warned</a:t>
            </a:r>
            <a:r>
              <a:rPr lang="en-US" dirty="0"/>
              <a:t>.</a:t>
            </a:r>
          </a:p>
          <a:p>
            <a:pPr marL="0" indent="0">
              <a:buNone/>
            </a:pPr>
            <a:r>
              <a:rPr lang="en-US" dirty="0" smtClean="0"/>
              <a:t> If </a:t>
            </a:r>
            <a:r>
              <a:rPr lang="en-US" dirty="0"/>
              <a:t>you drive faster than 55 km/h but not more than 60 km/h, you will be </a:t>
            </a:r>
            <a:r>
              <a:rPr lang="en-US" dirty="0" smtClean="0"/>
              <a:t/>
            </a:r>
            <a:br>
              <a:rPr lang="en-US" dirty="0" smtClean="0"/>
            </a:br>
            <a:r>
              <a:rPr lang="en-US" dirty="0" smtClean="0"/>
              <a:t> fined</a:t>
            </a:r>
            <a:r>
              <a:rPr lang="en-US" dirty="0"/>
              <a:t>.</a:t>
            </a:r>
          </a:p>
          <a:p>
            <a:pPr marL="0" indent="0">
              <a:buNone/>
            </a:pPr>
            <a:r>
              <a:rPr lang="en-US" dirty="0" smtClean="0"/>
              <a:t> If </a:t>
            </a:r>
            <a:r>
              <a:rPr lang="en-US" dirty="0"/>
              <a:t>you drive faster than 60 km/h, your driving license will be suspended.</a:t>
            </a:r>
          </a:p>
          <a:p>
            <a:pPr marL="0" indent="0">
              <a:buNone/>
            </a:pPr>
            <a:r>
              <a:rPr lang="en-US" dirty="0"/>
              <a:t>The speed in km/h is available to the system as an integer value.</a:t>
            </a:r>
          </a:p>
          <a:p>
            <a:pPr marL="0" indent="0">
              <a:buNone/>
            </a:pPr>
            <a:r>
              <a:rPr lang="en-US" dirty="0"/>
              <a:t>Which would be the most likely set of values (km/h) identified by applying the boundary value analysis, where only the boundary values on the boundaries of the equivalence classes are relevant</a:t>
            </a:r>
            <a:r>
              <a:rPr lang="en-US" dirty="0" smtClean="0"/>
              <a:t>? </a:t>
            </a:r>
          </a:p>
          <a:p>
            <a:pPr marL="531813" lvl="0" indent="-531813" eaLnBrk="0" hangingPunct="0">
              <a:buSzTx/>
              <a:buFont typeface="Wingdings" pitchFamily="2" charset="2"/>
              <a:buAutoNum type="alphaLcParenR"/>
            </a:pPr>
            <a:r>
              <a:rPr lang="pl-PL" altLang="de-DE" dirty="0">
                <a:solidFill>
                  <a:srgbClr val="000000"/>
                </a:solidFill>
              </a:rPr>
              <a:t>0, 49, 50, 54, 59, 60.</a:t>
            </a:r>
          </a:p>
          <a:p>
            <a:pPr marL="531813" lvl="0" indent="-531813" eaLnBrk="0" hangingPunct="0">
              <a:buSzTx/>
              <a:buFont typeface="Wingdings" pitchFamily="2" charset="2"/>
              <a:buAutoNum type="alphaLcParenR"/>
            </a:pPr>
            <a:r>
              <a:rPr lang="pl-PL" altLang="de-DE" dirty="0" smtClean="0">
                <a:solidFill>
                  <a:srgbClr val="000000"/>
                </a:solidFill>
              </a:rPr>
              <a:t>50</a:t>
            </a:r>
            <a:r>
              <a:rPr lang="pl-PL" altLang="de-DE" dirty="0">
                <a:solidFill>
                  <a:srgbClr val="000000"/>
                </a:solidFill>
              </a:rPr>
              <a:t>, 55, 60.</a:t>
            </a:r>
          </a:p>
          <a:p>
            <a:pPr marL="531813" lvl="0" indent="-531813" eaLnBrk="0" hangingPunct="0">
              <a:buSzTx/>
              <a:buFont typeface="Wingdings" pitchFamily="2" charset="2"/>
              <a:buAutoNum type="alphaLcParenR"/>
            </a:pPr>
            <a:r>
              <a:rPr lang="pl-PL" altLang="de-DE" dirty="0" smtClean="0">
                <a:solidFill>
                  <a:srgbClr val="000000"/>
                </a:solidFill>
              </a:rPr>
              <a:t>49</a:t>
            </a:r>
            <a:r>
              <a:rPr lang="pl-PL" altLang="de-DE" dirty="0">
                <a:solidFill>
                  <a:srgbClr val="000000"/>
                </a:solidFill>
              </a:rPr>
              <a:t>, 50, 54, 55, 60, 62.</a:t>
            </a:r>
          </a:p>
          <a:p>
            <a:pPr marL="531813" lvl="0" indent="-531813" eaLnBrk="0" hangingPunct="0">
              <a:buSzTx/>
              <a:buFont typeface="Wingdings" pitchFamily="2" charset="2"/>
              <a:buAutoNum type="alphaLcParenR"/>
            </a:pPr>
            <a:r>
              <a:rPr lang="pl-PL" altLang="de-DE" dirty="0" smtClean="0">
                <a:solidFill>
                  <a:srgbClr val="000000"/>
                </a:solidFill>
              </a:rPr>
              <a:t>50</a:t>
            </a:r>
            <a:r>
              <a:rPr lang="pl-PL" altLang="de-DE" dirty="0">
                <a:solidFill>
                  <a:srgbClr val="000000"/>
                </a:solidFill>
              </a:rPr>
              <a:t>, 51, 55, 56, 60, 61</a:t>
            </a:r>
            <a:r>
              <a:rPr lang="pl-PL" altLang="de-DE" dirty="0" smtClean="0">
                <a:solidFill>
                  <a:srgbClr val="000000"/>
                </a:solidFill>
              </a:rPr>
              <a:t>.</a:t>
            </a:r>
            <a:endParaRPr lang="de-DE" altLang="de-DE" dirty="0">
              <a:solidFill>
                <a:srgbClr val="000000"/>
              </a:solidFill>
            </a:endParaRPr>
          </a:p>
        </p:txBody>
      </p:sp>
      <p:sp>
        <p:nvSpPr>
          <p:cNvPr id="6" name="AutoShape 5">
            <a:extLst>
              <a:ext uri="{FF2B5EF4-FFF2-40B4-BE49-F238E27FC236}">
                <a16:creationId xmlns="" xmlns:a16="http://schemas.microsoft.com/office/drawing/2014/main" id="{1C18E132-DCD2-41F6-84C9-AD417A336CCA}"/>
              </a:ext>
            </a:extLst>
          </p:cNvPr>
          <p:cNvSpPr>
            <a:spLocks noChangeArrowheads="1"/>
          </p:cNvSpPr>
          <p:nvPr/>
        </p:nvSpPr>
        <p:spPr bwMode="auto">
          <a:xfrm>
            <a:off x="122850" y="566130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1"/>
          <p:cNvSpPr>
            <a:spLocks noGrp="1"/>
          </p:cNvSpPr>
          <p:nvPr>
            <p:ph type="dt" sz="half" idx="10"/>
          </p:nvPr>
        </p:nvSpPr>
        <p:spPr>
          <a:xfrm>
            <a:off x="457200" y="6356350"/>
            <a:ext cx="1598400" cy="365125"/>
          </a:xfrm>
        </p:spPr>
        <p:txBody>
          <a:bodyPr/>
          <a:lstStyle/>
          <a:p>
            <a:r>
              <a:rPr lang="en-US" dirty="0" smtClean="0"/>
              <a:t>Uwe Gühl, 2020</a:t>
            </a:r>
            <a:endParaRPr lang="en-US" dirty="0"/>
          </a:p>
        </p:txBody>
      </p:sp>
      <p:sp>
        <p:nvSpPr>
          <p:cNvPr id="8" name="Foliennummernplatzhalter 3"/>
          <p:cNvSpPr>
            <a:spLocks noGrp="1"/>
          </p:cNvSpPr>
          <p:nvPr>
            <p:ph type="sldNum" sz="quarter" idx="12"/>
          </p:nvPr>
        </p:nvSpPr>
        <p:spPr>
          <a:xfrm>
            <a:off x="7092280" y="6356350"/>
            <a:ext cx="1598400" cy="365125"/>
          </a:xfrm>
        </p:spPr>
        <p:txBody>
          <a:bodyPr/>
          <a:lstStyle/>
          <a:p>
            <a:r>
              <a:rPr lang="en-US" dirty="0" smtClean="0"/>
              <a:t>04 - </a:t>
            </a:r>
            <a:fld id="{6C6AE60A-B69C-4790-82F7-3882EDF23186}" type="slidenum">
              <a:rPr lang="en-US" smtClean="0"/>
              <a:pPr/>
              <a:t>9</a:t>
            </a:fld>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Techniques Quiz</a:t>
            </a:r>
            <a:endParaRPr lang="en-US" dirty="0"/>
          </a:p>
        </p:txBody>
      </p:sp>
    </p:spTree>
    <p:extLst>
      <p:ext uri="{BB962C8B-B14F-4D97-AF65-F5344CB8AC3E}">
        <p14:creationId xmlns:p14="http://schemas.microsoft.com/office/powerpoint/2010/main" val="53553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txDef>
      <a:spPr>
        <a:noFill/>
      </a:spPr>
      <a:bodyPr wrap="none" rtlCol="0">
        <a:spAutoFit/>
      </a:bodyPr>
      <a:lstStyle>
        <a:defPPr>
          <a:defRPr sz="28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3217</Words>
  <Application>Microsoft Office PowerPoint</Application>
  <PresentationFormat>Bildschirmpräsentation (4:3)</PresentationFormat>
  <Paragraphs>864</Paragraphs>
  <Slides>38</Slides>
  <Notes>37</Notes>
  <HiddenSlides>0</HiddenSlides>
  <MMClips>0</MMClips>
  <ScaleCrop>false</ScaleCrop>
  <HeadingPairs>
    <vt:vector size="4" baseType="variant">
      <vt:variant>
        <vt:lpstr>Design</vt:lpstr>
      </vt:variant>
      <vt:variant>
        <vt:i4>1</vt:i4>
      </vt:variant>
      <vt:variant>
        <vt:lpstr>Folientitel</vt:lpstr>
      </vt:variant>
      <vt:variant>
        <vt:i4>38</vt:i4>
      </vt:variant>
    </vt:vector>
  </HeadingPairs>
  <TitlesOfParts>
    <vt:vector size="39" baseType="lpstr">
      <vt:lpstr>Larissa-Design</vt:lpstr>
      <vt:lpstr>Software Testing  Foundation Level</vt:lpstr>
      <vt:lpstr>4. Test Techniques FL-4.x A</vt:lpstr>
      <vt:lpstr>4. Test Techniques FL-4.1.1 A</vt:lpstr>
      <vt:lpstr>4. Test Techniques FL-4.3.2 A</vt:lpstr>
      <vt:lpstr>4. Test Techniques FL-4.3.1 A</vt:lpstr>
      <vt:lpstr>4. Test Techniques  FL-4.3.3 A</vt:lpstr>
      <vt:lpstr>4. Test Techniques FL-4.4.2 A</vt:lpstr>
      <vt:lpstr>4. Test Techniques FL-4.2.1 A</vt:lpstr>
      <vt:lpstr>4. Test Techniques  FL-4.2.2 A</vt:lpstr>
      <vt:lpstr>4. Test Techniques FL-4.2.3 A 1-2</vt:lpstr>
      <vt:lpstr>4. Test Techniques  FL-4.2.3 A 2-2</vt:lpstr>
      <vt:lpstr>4. Test Techniques FL-4.2.4 A</vt:lpstr>
      <vt:lpstr>4. Test Techniques FL-4.2.1 A</vt:lpstr>
      <vt:lpstr>4. Test Techniques Keywords B</vt:lpstr>
      <vt:lpstr>4. Test Techniques FL-4.1.1 B</vt:lpstr>
      <vt:lpstr>4. Test Techniques FL-4.2.1 B</vt:lpstr>
      <vt:lpstr>4. Test Techniques FL-4.2.1 B</vt:lpstr>
      <vt:lpstr>4. Test Techniques FL-4.2.2 B</vt:lpstr>
      <vt:lpstr>4. Test Techniques FL-4.2.3 B 1-2</vt:lpstr>
      <vt:lpstr>4. Test Techniques FL-4.2.3 B 2-2</vt:lpstr>
      <vt:lpstr>4. Test Techniques FL-4.2.4 B</vt:lpstr>
      <vt:lpstr>4. Test Techniques FL-4.2.5 B</vt:lpstr>
      <vt:lpstr>4. Test Techniques FL-4.3.1 B</vt:lpstr>
      <vt:lpstr>4. Test Techniques FL-4.3.2 B</vt:lpstr>
      <vt:lpstr>4. Test Techniques FL-4.4.1 B</vt:lpstr>
      <vt:lpstr>4. Test Techniques Keywords C</vt:lpstr>
      <vt:lpstr>4. Test Techniques  FL-4.1.1 C</vt:lpstr>
      <vt:lpstr>4. Test Techniques FL-4.4.2 C</vt:lpstr>
      <vt:lpstr>4. Test Techniques FL-4.4.3 C</vt:lpstr>
      <vt:lpstr>4. Test Techniques FL-4.3.2 C</vt:lpstr>
      <vt:lpstr>4. Test Techniques  FL-4.3.3 C</vt:lpstr>
      <vt:lpstr>4. Test Techniques FL-4.2.1 C</vt:lpstr>
      <vt:lpstr>4. Test Techniques FL-4.2.2 C</vt:lpstr>
      <vt:lpstr>4. Test Techniques FL-4.2.3 C 1-2</vt:lpstr>
      <vt:lpstr>4. Test Techniques FL-4.2.3 C  2-2</vt:lpstr>
      <vt:lpstr>4. Test Techniques FL-4.2.4 C 1-2</vt:lpstr>
      <vt:lpstr>4. Test Techniques FL-4.2.4 C 2-2</vt:lpstr>
      <vt:lpstr>4. Test Techniques FL-4.2.1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Uwe Gühl</dc:creator>
  <cp:lastModifiedBy>Uwe</cp:lastModifiedBy>
  <cp:revision>504</cp:revision>
  <cp:lastPrinted>2016-01-22T05:47:29Z</cp:lastPrinted>
  <dcterms:created xsi:type="dcterms:W3CDTF">2016-01-15T03:23:03Z</dcterms:created>
  <dcterms:modified xsi:type="dcterms:W3CDTF">2020-03-03T01:58:11Z</dcterms:modified>
</cp:coreProperties>
</file>