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7"/>
  </p:notesMasterIdLst>
  <p:sldIdLst>
    <p:sldId id="256" r:id="rId2"/>
    <p:sldId id="539" r:id="rId3"/>
    <p:sldId id="506" r:id="rId4"/>
    <p:sldId id="507" r:id="rId5"/>
    <p:sldId id="508" r:id="rId6"/>
    <p:sldId id="509" r:id="rId7"/>
    <p:sldId id="510" r:id="rId8"/>
    <p:sldId id="511" r:id="rId9"/>
    <p:sldId id="512" r:id="rId10"/>
    <p:sldId id="513" r:id="rId11"/>
    <p:sldId id="514" r:id="rId12"/>
    <p:sldId id="515" r:id="rId13"/>
    <p:sldId id="516" r:id="rId14"/>
    <p:sldId id="517" r:id="rId15"/>
    <p:sldId id="518" r:id="rId16"/>
    <p:sldId id="519" r:id="rId17"/>
    <p:sldId id="520" r:id="rId18"/>
    <p:sldId id="521" r:id="rId19"/>
    <p:sldId id="522" r:id="rId20"/>
    <p:sldId id="523" r:id="rId21"/>
    <p:sldId id="524" r:id="rId22"/>
    <p:sldId id="525" r:id="rId23"/>
    <p:sldId id="526" r:id="rId24"/>
    <p:sldId id="527" r:id="rId25"/>
    <p:sldId id="528" r:id="rId26"/>
    <p:sldId id="529" r:id="rId27"/>
    <p:sldId id="530" r:id="rId28"/>
    <p:sldId id="531" r:id="rId29"/>
    <p:sldId id="532" r:id="rId30"/>
    <p:sldId id="533" r:id="rId31"/>
    <p:sldId id="534" r:id="rId32"/>
    <p:sldId id="535" r:id="rId33"/>
    <p:sldId id="536" r:id="rId34"/>
    <p:sldId id="537" r:id="rId35"/>
    <p:sldId id="538" r:id="rId3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CCFF66"/>
    <a:srgbClr val="00FFFF"/>
    <a:srgbClr val="CCFFFF"/>
    <a:srgbClr val="00AE00"/>
    <a:srgbClr val="008000"/>
    <a:srgbClr val="FF9999"/>
    <a:srgbClr val="385D8A"/>
    <a:srgbClr val="FFD1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89684" autoAdjust="0"/>
  </p:normalViewPr>
  <p:slideViewPr>
    <p:cSldViewPr>
      <p:cViewPr varScale="1">
        <p:scale>
          <a:sx n="67" d="100"/>
          <a:sy n="67" d="100"/>
        </p:scale>
        <p:origin x="-1392" y="-90"/>
      </p:cViewPr>
      <p:guideLst>
        <p:guide orient="horz" pos="3249"/>
        <p:guide pos="2880"/>
      </p:guideLst>
    </p:cSldViewPr>
  </p:slideViewPr>
  <p:notesTextViewPr>
    <p:cViewPr>
      <p:scale>
        <a:sx n="100" d="100"/>
        <a:sy n="100" d="100"/>
      </p:scale>
      <p:origin x="0" y="0"/>
    </p:cViewPr>
  </p:notesTextViewPr>
  <p:sorterViewPr>
    <p:cViewPr>
      <p:scale>
        <a:sx n="20" d="100"/>
        <a:sy n="2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E1D99F-A720-4A87-8F8B-FD9637942DD7}" type="datetimeFigureOut">
              <a:rPr lang="de-DE" smtClean="0"/>
              <a:t>16.03.2020</a:t>
            </a:fld>
            <a:endParaRPr lang="de-DE" dirty="0"/>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2A6938-F0B6-4DD8-9FF0-174F12E7D97F}" type="slidenum">
              <a:rPr lang="de-DE" smtClean="0"/>
              <a:t>‹Nr.›</a:t>
            </a:fld>
            <a:endParaRPr lang="de-DE" dirty="0"/>
          </a:p>
        </p:txBody>
      </p:sp>
    </p:spTree>
    <p:extLst>
      <p:ext uri="{BB962C8B-B14F-4D97-AF65-F5344CB8AC3E}">
        <p14:creationId xmlns:p14="http://schemas.microsoft.com/office/powerpoint/2010/main" val="1446001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30 	b 	FL-5.1.2 	K1</a:t>
            </a:r>
          </a:p>
          <a:p>
            <a:endParaRPr lang="de-DE" sz="1600" b="0" i="0" u="none" strike="noStrike" kern="1200" baseline="0" dirty="0" smtClean="0">
              <a:solidFill>
                <a:schemeClr val="tx1"/>
              </a:solidFill>
              <a:latin typeface="Arial" charset="0"/>
              <a:ea typeface="+mn-ea"/>
              <a:cs typeface="+mn-cs"/>
            </a:endParaRPr>
          </a:p>
          <a:p>
            <a:r>
              <a:rPr lang="de-DE" sz="1600" b="0" i="0" u="none" strike="noStrike" kern="1200" baseline="0" dirty="0" smtClean="0">
                <a:solidFill>
                  <a:schemeClr val="tx1"/>
                </a:solidFill>
                <a:latin typeface="Arial" charset="0"/>
                <a:ea typeface="+mn-ea"/>
                <a:cs typeface="+mn-cs"/>
              </a:rPr>
              <a:t>CRITICAL – DECISION </a:t>
            </a:r>
            <a:r>
              <a:rPr lang="en-US" sz="1600" b="0" i="0" u="none" strike="noStrike" kern="1200" baseline="0" noProof="0" dirty="0" smtClean="0">
                <a:solidFill>
                  <a:schemeClr val="tx1"/>
                </a:solidFill>
                <a:latin typeface="Arial" charset="0"/>
                <a:ea typeface="+mn-ea"/>
                <a:cs typeface="+mn-cs"/>
              </a:rPr>
              <a:t>by</a:t>
            </a:r>
            <a:r>
              <a:rPr lang="de-DE" sz="1600" b="0" i="0" u="none" strike="noStrike" kern="1200" baseline="0" dirty="0" smtClean="0">
                <a:solidFill>
                  <a:schemeClr val="tx1"/>
                </a:solidFill>
                <a:latin typeface="Arial" charset="0"/>
                <a:ea typeface="+mn-ea"/>
                <a:cs typeface="+mn-cs"/>
              </a:rPr>
              <a:t> TESTMGR</a:t>
            </a:r>
          </a:p>
          <a:p>
            <a:r>
              <a:rPr lang="de-DE" sz="1600" b="0" i="0" u="none" strike="noStrike" kern="1200" baseline="0" dirty="0" smtClean="0">
                <a:solidFill>
                  <a:schemeClr val="tx1"/>
                </a:solidFill>
                <a:latin typeface="Arial" charset="0"/>
                <a:ea typeface="+mn-ea"/>
                <a:cs typeface="+mn-cs"/>
                <a:sym typeface="Wingdings" panose="05000000000000000000" pitchFamily="2" charset="2"/>
              </a:rPr>
              <a:t> </a:t>
            </a:r>
            <a:r>
              <a:rPr lang="en-US" sz="1600" b="0" i="0" u="none" strike="noStrike" kern="1200" baseline="0" noProof="0" dirty="0" smtClean="0">
                <a:solidFill>
                  <a:schemeClr val="tx1"/>
                </a:solidFill>
                <a:latin typeface="Arial" charset="0"/>
                <a:ea typeface="+mn-ea"/>
                <a:cs typeface="+mn-cs"/>
                <a:sym typeface="Wingdings" panose="05000000000000000000" pitchFamily="2" charset="2"/>
              </a:rPr>
              <a:t>Replaced for option b, ‚decides‘ by ‚consults‘</a:t>
            </a:r>
            <a:endParaRPr lang="en-US" sz="1600" b="0" i="0" u="none" strike="noStrike" kern="1200" baseline="0" noProof="0" dirty="0" smtClean="0">
              <a:solidFill>
                <a:schemeClr val="tx1"/>
              </a:solidFill>
              <a:latin typeface="Arial" charset="0"/>
              <a:ea typeface="+mn-ea"/>
              <a:cs typeface="+mn-cs"/>
            </a:endParaRP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Selection of tools is a test manager task (syllabus 5.1.2 11. dot.).</a:t>
            </a:r>
          </a:p>
          <a:p>
            <a:r>
              <a:rPr lang="en-US" sz="1600" b="0" i="0" u="none" strike="noStrike" kern="1200" baseline="0" dirty="0" smtClean="0">
                <a:solidFill>
                  <a:schemeClr val="tx1"/>
                </a:solidFill>
                <a:latin typeface="Arial" charset="0"/>
                <a:ea typeface="+mn-ea"/>
                <a:cs typeface="+mn-cs"/>
              </a:rPr>
              <a:t>b) Is correct: See Syllabus 5.1.2 (test manager 2. + 4. + 8.dot; tester 5.+ 6.dot).</a:t>
            </a:r>
          </a:p>
          <a:p>
            <a:r>
              <a:rPr lang="en-US" sz="1600" b="0" i="0" u="none" strike="noStrike" kern="1200" baseline="0" dirty="0" smtClean="0">
                <a:solidFill>
                  <a:schemeClr val="tx1"/>
                </a:solidFill>
                <a:latin typeface="Arial" charset="0"/>
                <a:ea typeface="+mn-ea"/>
                <a:cs typeface="+mn-cs"/>
              </a:rPr>
              <a:t>c) Is not correct: The tester does not decide on the release of the test object (syllabus chapter 5.1.2)</a:t>
            </a:r>
          </a:p>
          <a:p>
            <a:r>
              <a:rPr lang="en-US" sz="1600" b="0" i="0" u="none" strike="noStrike" kern="1200" baseline="0" dirty="0" smtClean="0">
                <a:solidFill>
                  <a:schemeClr val="tx1"/>
                </a:solidFill>
                <a:latin typeface="Arial" charset="0"/>
                <a:ea typeface="+mn-ea"/>
                <a:cs typeface="+mn-cs"/>
              </a:rPr>
              <a:t>d) Is not correct: The tester specifies the test cases, the test manager does the prioritization (syllabus chapter 5.1.2).</a:t>
            </a:r>
            <a:endParaRPr lang="de-DE" sz="1600" b="0" i="0" u="none" strike="noStrike" kern="1200" baseline="0" dirty="0" smtClean="0">
              <a:solidFill>
                <a:schemeClr val="tx1"/>
              </a:solidFill>
              <a:latin typeface="Arial" charset="0"/>
              <a:ea typeface="+mn-ea"/>
              <a:cs typeface="+mn-cs"/>
            </a:endParaRPr>
          </a:p>
          <a:p>
            <a:endParaRPr lang="de-DE" sz="1600" b="0" i="0" u="none" strike="noStrike" kern="1200" baseline="0" dirty="0" smtClean="0">
              <a:solidFill>
                <a:schemeClr val="tx1"/>
              </a:solidFill>
              <a:latin typeface="Arial" charset="0"/>
              <a:ea typeface="+mn-ea"/>
              <a:cs typeface="+mn-cs"/>
            </a:endParaRP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3</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37 	c 	FL-5.2.4 	K3</a:t>
            </a:r>
            <a:endParaRPr lang="de-DE" sz="1600" b="0" i="0" u="none" strike="noStrike" kern="1200" baseline="0" dirty="0" smtClean="0">
              <a:solidFill>
                <a:schemeClr val="tx1"/>
              </a:solidFill>
              <a:latin typeface="Arial" charset="0"/>
              <a:ea typeface="+mn-ea"/>
              <a:cs typeface="+mn-cs"/>
            </a:endParaRPr>
          </a:p>
          <a:p>
            <a:endParaRPr lang="en-US" sz="1600" b="0" i="0" u="none" strike="noStrike" kern="1200" baseline="0" smtClean="0">
              <a:solidFill>
                <a:schemeClr val="tx1"/>
              </a:solidFill>
              <a:latin typeface="Arial" charset="0"/>
              <a:ea typeface="+mn-ea"/>
              <a:cs typeface="+mn-cs"/>
            </a:endParaRPr>
          </a:p>
          <a:p>
            <a:r>
              <a:rPr lang="en-US" sz="1600" b="0" i="0" u="none" strike="noStrike" kern="1200" baseline="0" smtClean="0">
                <a:solidFill>
                  <a:schemeClr val="tx1"/>
                </a:solidFill>
                <a:latin typeface="Arial" charset="0"/>
                <a:ea typeface="+mn-ea"/>
                <a:cs typeface="+mn-cs"/>
              </a:rPr>
              <a:t>a</a:t>
            </a:r>
            <a:r>
              <a:rPr lang="en-US" sz="1600" b="0" i="0" u="none" strike="noStrike" kern="1200" baseline="0" dirty="0" smtClean="0">
                <a:solidFill>
                  <a:schemeClr val="tx1"/>
                </a:solidFill>
                <a:latin typeface="Arial" charset="0"/>
                <a:ea typeface="+mn-ea"/>
                <a:cs typeface="+mn-cs"/>
              </a:rPr>
              <a:t>) Is not correct: R4 is dependent on R2, so R2 should be tested before R4. </a:t>
            </a:r>
          </a:p>
          <a:p>
            <a:r>
              <a:rPr lang="en-US" sz="1600" b="0" i="0" u="none" strike="noStrike" kern="1200" baseline="0" dirty="0" smtClean="0">
                <a:solidFill>
                  <a:schemeClr val="tx1"/>
                </a:solidFill>
                <a:latin typeface="Arial" charset="0"/>
                <a:ea typeface="+mn-ea"/>
                <a:cs typeface="+mn-cs"/>
              </a:rPr>
              <a:t>b) Is not correct: R7 is dependent on R2, so R7 should be tested before R2. </a:t>
            </a:r>
          </a:p>
          <a:p>
            <a:r>
              <a:rPr lang="en-US" sz="1600" b="0" i="0" u="none" strike="noStrike" kern="1200" baseline="0" dirty="0" smtClean="0">
                <a:solidFill>
                  <a:schemeClr val="tx1"/>
                </a:solidFill>
                <a:latin typeface="Arial" charset="0"/>
                <a:ea typeface="+mn-ea"/>
                <a:cs typeface="+mn-cs"/>
              </a:rPr>
              <a:t>c) Is correct: The tests are specified in a sequence that takes the dependencies into account. </a:t>
            </a:r>
          </a:p>
          <a:p>
            <a:r>
              <a:rPr lang="en-US" sz="1600" b="0" i="0" u="none" strike="noStrike" kern="1200" baseline="0" dirty="0" smtClean="0">
                <a:solidFill>
                  <a:schemeClr val="tx1"/>
                </a:solidFill>
                <a:latin typeface="Arial" charset="0"/>
                <a:ea typeface="+mn-ea"/>
                <a:cs typeface="+mn-cs"/>
              </a:rPr>
              <a:t>d) Is not correct: R2 is dependent on R3, so R3 should be tested before R2.</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12</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38 	b 	FL-5.6.1 	K3</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The test result is given in the short summary. </a:t>
            </a:r>
          </a:p>
          <a:p>
            <a:r>
              <a:rPr lang="en-US" sz="1600" b="0" i="0" u="none" strike="noStrike" kern="1200" baseline="0" dirty="0" smtClean="0">
                <a:solidFill>
                  <a:schemeClr val="tx1"/>
                </a:solidFill>
                <a:latin typeface="Arial" charset="0"/>
                <a:ea typeface="+mn-ea"/>
                <a:cs typeface="+mn-cs"/>
              </a:rPr>
              <a:t>b) Is correct: When testing different versions of software, identifying information is necessary (syllabus chapter 5.6, paragraph: “A defect report….” 4. dot).</a:t>
            </a:r>
          </a:p>
          <a:p>
            <a:r>
              <a:rPr lang="en-US" sz="1600" b="0" i="0" u="none" strike="noStrike" kern="1200" baseline="0" dirty="0" smtClean="0">
                <a:solidFill>
                  <a:schemeClr val="tx1"/>
                </a:solidFill>
                <a:latin typeface="Arial" charset="0"/>
                <a:ea typeface="+mn-ea"/>
                <a:cs typeface="+mn-cs"/>
              </a:rPr>
              <a:t>c) Is not correct: You are just writing the defect report; hence, the status is automatically open.</a:t>
            </a:r>
          </a:p>
          <a:p>
            <a:r>
              <a:rPr lang="en-US" sz="1600" b="0" i="0" u="none" strike="noStrike" kern="1200" baseline="0" dirty="0" smtClean="0">
                <a:solidFill>
                  <a:schemeClr val="tx1"/>
                </a:solidFill>
                <a:latin typeface="Arial" charset="0"/>
                <a:ea typeface="+mn-ea"/>
                <a:cs typeface="+mn-cs"/>
              </a:rPr>
              <a:t>d) Is not correct: This information is useful for the tester but does not need to be included in the defect report.</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13</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38 	b 	FL-5.6.1 	K3</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The test result is given in the short summary. </a:t>
            </a:r>
          </a:p>
          <a:p>
            <a:r>
              <a:rPr lang="en-US" sz="1600" b="0" i="0" u="none" strike="noStrike" kern="1200" baseline="0" dirty="0" smtClean="0">
                <a:solidFill>
                  <a:schemeClr val="tx1"/>
                </a:solidFill>
                <a:latin typeface="Arial" charset="0"/>
                <a:ea typeface="+mn-ea"/>
                <a:cs typeface="+mn-cs"/>
              </a:rPr>
              <a:t>b) Is correct: When testing different versions of software, identifying information is necessary (syllabus chapter 5.6, paragraph: “A defect report….” 4. dot).</a:t>
            </a:r>
          </a:p>
          <a:p>
            <a:r>
              <a:rPr lang="en-US" sz="1600" b="0" i="0" u="none" strike="noStrike" kern="1200" baseline="0" dirty="0" smtClean="0">
                <a:solidFill>
                  <a:schemeClr val="tx1"/>
                </a:solidFill>
                <a:latin typeface="Arial" charset="0"/>
                <a:ea typeface="+mn-ea"/>
                <a:cs typeface="+mn-cs"/>
              </a:rPr>
              <a:t>c) Is not correct: You are just writing the defect report; hence, the status is automatically open.</a:t>
            </a:r>
          </a:p>
          <a:p>
            <a:r>
              <a:rPr lang="en-US" sz="1600" b="0" i="0" u="none" strike="noStrike" kern="1200" baseline="0" dirty="0" smtClean="0">
                <a:solidFill>
                  <a:schemeClr val="tx1"/>
                </a:solidFill>
                <a:latin typeface="Arial" charset="0"/>
                <a:ea typeface="+mn-ea"/>
                <a:cs typeface="+mn-cs"/>
              </a:rPr>
              <a:t>d) Is not correct: This information is useful for the tester but does not need to be included in the defect report.</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14</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30 	d 	FL-5.1.1 	K2</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Quality should be the responsibility of everyone working on the project and not the sole responsibility of the test team.</a:t>
            </a:r>
          </a:p>
          <a:p>
            <a:r>
              <a:rPr lang="en-US" sz="1600" b="0" i="0" u="none" strike="noStrike" kern="1200" baseline="0" dirty="0" smtClean="0">
                <a:solidFill>
                  <a:schemeClr val="tx1"/>
                </a:solidFill>
                <a:latin typeface="Arial" charset="0"/>
                <a:ea typeface="+mn-ea"/>
                <a:cs typeface="+mn-cs"/>
              </a:rPr>
              <a:t>b) Is not correct: First, it is not a benefit if an external test team does not meet delivery deadlines, and second, there is no reason to believe that external test teams will feel they do not have to meet strict delivery deadlines.</a:t>
            </a:r>
          </a:p>
          <a:p>
            <a:r>
              <a:rPr lang="en-US" sz="1600" b="0" i="0" u="none" strike="noStrike" kern="1200" baseline="0" dirty="0" smtClean="0">
                <a:solidFill>
                  <a:schemeClr val="tx1"/>
                </a:solidFill>
                <a:latin typeface="Arial" charset="0"/>
                <a:ea typeface="+mn-ea"/>
                <a:cs typeface="+mn-cs"/>
              </a:rPr>
              <a:t>c) Is not correct: It is bad practice for the test team to work in complete isolation, and we would expect an external test team to be concerned with changing project requirements and communicate well with developers.</a:t>
            </a:r>
          </a:p>
          <a:p>
            <a:r>
              <a:rPr lang="en-US" sz="1600" b="0" i="0" u="none" strike="noStrike" kern="1200" baseline="0" dirty="0" smtClean="0">
                <a:solidFill>
                  <a:schemeClr val="tx1"/>
                </a:solidFill>
                <a:latin typeface="Arial" charset="0"/>
                <a:ea typeface="+mn-ea"/>
                <a:cs typeface="+mn-cs"/>
              </a:rPr>
              <a:t>d) Correct: Specifications are never perfect, meaning that assumptions will have to be made by the developer. An independent tester is useful in that they can challenge and verify the assumptions and subsequent interpretation made by the developer.</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15</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31 	a 	FL-5.1.2 	K1</a:t>
            </a:r>
            <a:r>
              <a:rPr lang="de-DE" sz="1600" b="0" i="0" u="none" strike="noStrike" kern="1200" baseline="0" dirty="0" smtClean="0">
                <a:solidFill>
                  <a:schemeClr val="tx1"/>
                </a:solidFill>
                <a:latin typeface="Arial" charset="0"/>
                <a:ea typeface="+mn-ea"/>
                <a:cs typeface="+mn-cs"/>
              </a:rPr>
              <a:t>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Correct: One of the typical tasks of a test manager from the syllabus (5.1.2).</a:t>
            </a:r>
          </a:p>
          <a:p>
            <a:r>
              <a:rPr lang="en-US" sz="1600" b="0" i="0" u="none" strike="noStrike" kern="1200" baseline="0" dirty="0" smtClean="0">
                <a:solidFill>
                  <a:schemeClr val="tx1"/>
                </a:solidFill>
                <a:latin typeface="Arial" charset="0"/>
                <a:ea typeface="+mn-ea"/>
                <a:cs typeface="+mn-cs"/>
              </a:rPr>
              <a:t>b) Is not correct: One of the typical tasks of a tester from the syllabus (5.1.2).</a:t>
            </a:r>
          </a:p>
          <a:p>
            <a:r>
              <a:rPr lang="en-US" sz="1600" b="0" i="0" u="none" strike="noStrike" kern="1200" baseline="0" dirty="0" smtClean="0">
                <a:solidFill>
                  <a:schemeClr val="tx1"/>
                </a:solidFill>
                <a:latin typeface="Arial" charset="0"/>
                <a:ea typeface="+mn-ea"/>
                <a:cs typeface="+mn-cs"/>
              </a:rPr>
              <a:t>c) Is not correct: One of the typical tasks of a tester from the syllabus (5.1.2).</a:t>
            </a:r>
          </a:p>
          <a:p>
            <a:r>
              <a:rPr lang="en-US" sz="1600" b="0" i="0" u="none" strike="noStrike" kern="1200" baseline="0" dirty="0" smtClean="0">
                <a:solidFill>
                  <a:schemeClr val="tx1"/>
                </a:solidFill>
                <a:latin typeface="Arial" charset="0"/>
                <a:ea typeface="+mn-ea"/>
                <a:cs typeface="+mn-cs"/>
              </a:rPr>
              <a:t>d) Is not correct: One of the typical tasks of a tester from the syllabus (5.1.2).</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16</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32 	d 	FL-5.2.3 	K2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The correct pairings of examples to entry and exit criteria are: </a:t>
            </a:r>
          </a:p>
          <a:p>
            <a:r>
              <a:rPr lang="de-DE" sz="1600" b="0" i="0" u="none" strike="noStrike" kern="1200" baseline="0" dirty="0" smtClean="0">
                <a:solidFill>
                  <a:schemeClr val="tx1"/>
                </a:solidFill>
                <a:latin typeface="Arial" charset="0"/>
                <a:ea typeface="+mn-ea"/>
                <a:cs typeface="+mn-cs"/>
              </a:rPr>
              <a:t> Entry </a:t>
            </a:r>
            <a:r>
              <a:rPr lang="en-US" sz="1600" b="0" i="0" u="none" strike="noStrike" kern="1200" baseline="0" noProof="0" dirty="0" smtClean="0">
                <a:solidFill>
                  <a:schemeClr val="tx1"/>
                </a:solidFill>
                <a:latin typeface="Arial" charset="0"/>
                <a:ea typeface="+mn-ea"/>
                <a:cs typeface="+mn-cs"/>
              </a:rPr>
              <a:t>criteria</a:t>
            </a:r>
          </a:p>
          <a:p>
            <a:r>
              <a:rPr lang="en-US" sz="1600" b="0" i="0" u="none" strike="noStrike" kern="1200" baseline="0" dirty="0" smtClean="0">
                <a:solidFill>
                  <a:schemeClr val="tx1"/>
                </a:solidFill>
                <a:latin typeface="Arial" charset="0"/>
                <a:ea typeface="+mn-ea"/>
                <a:cs typeface="+mn-cs"/>
              </a:rPr>
              <a:t>	o (3) The trading performance test environment has been designed, set-up and verified</a:t>
            </a:r>
            <a:br>
              <a:rPr lang="en-US" sz="1600" b="0" i="0" u="none" strike="noStrike" kern="1200" baseline="0" dirty="0" smtClean="0">
                <a:solidFill>
                  <a:schemeClr val="tx1"/>
                </a:solidFill>
                <a:latin typeface="Arial" charset="0"/>
                <a:ea typeface="+mn-ea"/>
                <a:cs typeface="+mn-cs"/>
              </a:rPr>
            </a:br>
            <a:r>
              <a:rPr lang="en-US" sz="1600" b="0" i="0" u="none" strike="noStrike" kern="1200" baseline="0" dirty="0" smtClean="0">
                <a:solidFill>
                  <a:schemeClr val="tx1"/>
                </a:solidFill>
                <a:latin typeface="Arial" charset="0"/>
                <a:ea typeface="+mn-ea"/>
                <a:cs typeface="+mn-cs"/>
              </a:rPr>
              <a:t>	     – example of the need for a test environment to be ready before testing can begin. </a:t>
            </a:r>
          </a:p>
          <a:p>
            <a:r>
              <a:rPr lang="en-US" sz="1600" b="0" i="0" u="none" strike="noStrike" kern="1200" baseline="0" dirty="0" smtClean="0">
                <a:solidFill>
                  <a:schemeClr val="tx1"/>
                </a:solidFill>
                <a:latin typeface="Arial" charset="0"/>
                <a:ea typeface="+mn-ea"/>
                <a:cs typeface="+mn-cs"/>
              </a:rPr>
              <a:t>	o (5) The autopilot design specifications have been reviewed and reworked </a:t>
            </a:r>
          </a:p>
          <a:p>
            <a:r>
              <a:rPr lang="en-US" sz="1600" b="0" i="0" u="none" strike="noStrike" kern="1200" baseline="0" dirty="0" smtClean="0">
                <a:solidFill>
                  <a:schemeClr val="tx1"/>
                </a:solidFill>
                <a:latin typeface="Arial" charset="0"/>
                <a:ea typeface="+mn-ea"/>
                <a:cs typeface="+mn-cs"/>
              </a:rPr>
              <a:t>	     – example of the need for the test basis to be available before testing can begin. </a:t>
            </a:r>
          </a:p>
          <a:p>
            <a:r>
              <a:rPr lang="en-US" sz="1600" b="0" i="0" u="none" strike="noStrike" kern="1200" baseline="0" dirty="0" smtClean="0">
                <a:solidFill>
                  <a:schemeClr val="tx1"/>
                </a:solidFill>
                <a:latin typeface="Arial" charset="0"/>
                <a:ea typeface="+mn-ea"/>
                <a:cs typeface="+mn-cs"/>
              </a:rPr>
              <a:t>	o (6) The tax rate calculation component has passed unit testing</a:t>
            </a:r>
          </a:p>
          <a:p>
            <a:r>
              <a:rPr lang="en-US" sz="1600" b="0" i="0" u="none" strike="noStrike" kern="1200" baseline="0" dirty="0" smtClean="0">
                <a:solidFill>
                  <a:schemeClr val="tx1"/>
                </a:solidFill>
                <a:latin typeface="Arial" charset="0"/>
                <a:ea typeface="+mn-ea"/>
                <a:cs typeface="+mn-cs"/>
              </a:rPr>
              <a:t>	     – example of the need for a test object to have met the exit criteria for a prior level of testing before testing can begin.</a:t>
            </a:r>
            <a:endParaRPr lang="de-DE" sz="1600" b="0" i="0" u="none" strike="noStrike" kern="1200" baseline="0" dirty="0" smtClean="0">
              <a:solidFill>
                <a:schemeClr val="tx1"/>
              </a:solidFill>
              <a:latin typeface="Arial" charset="0"/>
              <a:ea typeface="+mn-ea"/>
              <a:cs typeface="+mn-cs"/>
            </a:endParaRPr>
          </a:p>
          <a:p>
            <a:r>
              <a:rPr lang="de-DE" sz="1600" b="0" i="0" u="none" strike="noStrike" kern="1200" baseline="0" dirty="0" smtClean="0">
                <a:solidFill>
                  <a:schemeClr val="tx1"/>
                </a:solidFill>
                <a:latin typeface="Arial" charset="0"/>
                <a:ea typeface="+mn-ea"/>
                <a:cs typeface="+mn-cs"/>
              </a:rPr>
              <a:t> Exit </a:t>
            </a:r>
            <a:r>
              <a:rPr lang="en-US" sz="1600" b="0" i="0" u="none" strike="noStrike" kern="1200" baseline="0" noProof="0" dirty="0" smtClean="0">
                <a:solidFill>
                  <a:schemeClr val="tx1"/>
                </a:solidFill>
                <a:latin typeface="Arial" charset="0"/>
                <a:ea typeface="+mn-ea"/>
                <a:cs typeface="+mn-cs"/>
              </a:rPr>
              <a:t>criteria</a:t>
            </a:r>
          </a:p>
          <a:p>
            <a:r>
              <a:rPr lang="en-US" sz="1600" b="0" i="0" u="none" strike="noStrike" kern="1200" baseline="0" dirty="0" smtClean="0">
                <a:solidFill>
                  <a:schemeClr val="tx1"/>
                </a:solidFill>
                <a:latin typeface="Arial" charset="0"/>
                <a:ea typeface="+mn-ea"/>
                <a:cs typeface="+mn-cs"/>
              </a:rPr>
              <a:t>	o (1) The original testing budget of $30,000 plus contingency of $7,000 has been spent </a:t>
            </a:r>
          </a:p>
          <a:p>
            <a:r>
              <a:rPr lang="en-US" sz="1600" b="0" i="0" u="none" strike="noStrike" kern="1200" baseline="0" dirty="0" smtClean="0">
                <a:solidFill>
                  <a:schemeClr val="tx1"/>
                </a:solidFill>
                <a:latin typeface="Arial" charset="0"/>
                <a:ea typeface="+mn-ea"/>
                <a:cs typeface="+mn-cs"/>
              </a:rPr>
              <a:t>	     – example of spending the testing budget being a signal to stop testing. </a:t>
            </a:r>
          </a:p>
          <a:p>
            <a:r>
              <a:rPr lang="en-US" sz="1600" b="0" i="0" u="none" strike="noStrike" kern="1200" baseline="0" dirty="0" smtClean="0">
                <a:solidFill>
                  <a:schemeClr val="tx1"/>
                </a:solidFill>
                <a:latin typeface="Arial" charset="0"/>
                <a:ea typeface="+mn-ea"/>
                <a:cs typeface="+mn-cs"/>
              </a:rPr>
              <a:t>	o (2) 96% of planned tests for the drawing package have been executed and the remaining tests are now out of scope </a:t>
            </a:r>
          </a:p>
          <a:p>
            <a:r>
              <a:rPr lang="en-US" sz="1600" b="0" i="0" u="none" strike="noStrike" kern="1200" baseline="0" dirty="0" smtClean="0">
                <a:solidFill>
                  <a:schemeClr val="tx1"/>
                </a:solidFill>
                <a:latin typeface="Arial" charset="0"/>
                <a:ea typeface="+mn-ea"/>
                <a:cs typeface="+mn-cs"/>
              </a:rPr>
              <a:t>	     – example of all the planned tests being run being a signal to stop testing </a:t>
            </a:r>
          </a:p>
          <a:p>
            <a:r>
              <a:rPr lang="en-US" sz="1600" b="0" i="0" u="none" strike="noStrike" kern="1200" baseline="0" dirty="0" smtClean="0">
                <a:solidFill>
                  <a:schemeClr val="tx1"/>
                </a:solidFill>
                <a:latin typeface="Arial" charset="0"/>
                <a:ea typeface="+mn-ea"/>
                <a:cs typeface="+mn-cs"/>
              </a:rPr>
              <a:t>	    (normally used alongside the exit criteria on outstanding defects remaining). </a:t>
            </a:r>
          </a:p>
          <a:p>
            <a:r>
              <a:rPr lang="en-US" sz="1600" b="0" i="0" u="none" strike="noStrike" kern="1200" baseline="0" dirty="0" smtClean="0">
                <a:solidFill>
                  <a:schemeClr val="tx1"/>
                </a:solidFill>
                <a:latin typeface="Arial" charset="0"/>
                <a:ea typeface="+mn-ea"/>
                <a:cs typeface="+mn-cs"/>
              </a:rPr>
              <a:t>	o (4) Current status is no outstanding critical defects and two high-priority ones</a:t>
            </a:r>
          </a:p>
          <a:p>
            <a:r>
              <a:rPr lang="en-US" sz="1600" b="0" i="0" u="none" strike="noStrike" kern="1200" baseline="0" dirty="0" smtClean="0">
                <a:solidFill>
                  <a:schemeClr val="tx1"/>
                </a:solidFill>
                <a:latin typeface="Arial" charset="0"/>
                <a:ea typeface="+mn-ea"/>
                <a:cs typeface="+mn-cs"/>
              </a:rPr>
              <a:t>	     – example of the number of outstanding defects achieving a planned limit being a signal to stop testing</a:t>
            </a:r>
          </a:p>
          <a:p>
            <a:r>
              <a:rPr lang="en-US" sz="1600" b="0" i="0" u="none" strike="noStrike" kern="1200" baseline="0" dirty="0" smtClean="0">
                <a:solidFill>
                  <a:schemeClr val="tx1"/>
                </a:solidFill>
                <a:latin typeface="Arial" charset="0"/>
                <a:ea typeface="+mn-ea"/>
                <a:cs typeface="+mn-cs"/>
              </a:rPr>
              <a:t>	    (normally used alongside the exit criteria on planned tests being run).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Thus, option D is correct.</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17</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33 	b 	FL-5.2.4 	K3</a:t>
            </a:r>
            <a:r>
              <a:rPr lang="de-DE" sz="1600" b="0" i="0" u="none" strike="noStrike" kern="1200" baseline="0" dirty="0" smtClean="0">
                <a:solidFill>
                  <a:schemeClr val="tx1"/>
                </a:solidFill>
                <a:latin typeface="Arial" charset="0"/>
                <a:ea typeface="+mn-ea"/>
                <a:cs typeface="+mn-cs"/>
              </a:rPr>
              <a:t>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The test cases should be scheduled in priority order, but the schedule must also take account of the dependencies. </a:t>
            </a:r>
          </a:p>
          <a:p>
            <a:r>
              <a:rPr lang="en-US" sz="1600" b="0" i="0" u="none" strike="noStrike" kern="1200" baseline="0" dirty="0" smtClean="0">
                <a:solidFill>
                  <a:schemeClr val="tx1"/>
                </a:solidFill>
                <a:latin typeface="Arial" charset="0"/>
                <a:ea typeface="+mn-ea"/>
                <a:cs typeface="+mn-cs"/>
              </a:rPr>
              <a:t>The two highest priority test cases (TC1 and TC3) are both dependent on TC4, so the first three test cases should be scheduled as either TC4 – TC1 – TC3 or TC4 – TC3 – TC1 (we have no way to discriminate between TC1 and TC3). </a:t>
            </a:r>
          </a:p>
          <a:p>
            <a:r>
              <a:rPr lang="en-US" sz="1600" b="0" i="0" u="none" strike="noStrike" kern="1200" baseline="0" dirty="0" smtClean="0">
                <a:solidFill>
                  <a:schemeClr val="tx1"/>
                </a:solidFill>
                <a:latin typeface="Arial" charset="0"/>
                <a:ea typeface="+mn-ea"/>
                <a:cs typeface="+mn-cs"/>
              </a:rPr>
              <a:t>Next, we need to consider the remaining medium priority test case, TC6. TC6 is dependent on TC5, but TC5 is dependent on TC2, so the next two three cases must be scheduled as </a:t>
            </a:r>
          </a:p>
          <a:p>
            <a:r>
              <a:rPr lang="de-DE" sz="1600" b="0" i="0" u="none" strike="noStrike" kern="1200" baseline="0" dirty="0" smtClean="0">
                <a:solidFill>
                  <a:schemeClr val="tx1"/>
                </a:solidFill>
                <a:latin typeface="Arial" charset="0"/>
                <a:ea typeface="+mn-ea"/>
                <a:cs typeface="+mn-cs"/>
              </a:rPr>
              <a:t>TC2 – TC5 – TC6. </a:t>
            </a:r>
          </a:p>
          <a:p>
            <a:r>
              <a:rPr lang="en-US" sz="1600" b="0" i="0" u="none" strike="noStrike" kern="1200" baseline="0" dirty="0" smtClean="0">
                <a:solidFill>
                  <a:schemeClr val="tx1"/>
                </a:solidFill>
                <a:latin typeface="Arial" charset="0"/>
                <a:ea typeface="+mn-ea"/>
                <a:cs typeface="+mn-cs"/>
              </a:rPr>
              <a:t>This means there are two possible optimal schedules: </a:t>
            </a:r>
          </a:p>
          <a:p>
            <a:r>
              <a:rPr lang="fr-FR" sz="1600" b="0" i="0" u="none" strike="noStrike" kern="1200" baseline="0" dirty="0" smtClean="0">
                <a:solidFill>
                  <a:schemeClr val="tx1"/>
                </a:solidFill>
                <a:latin typeface="Arial" charset="0"/>
                <a:ea typeface="+mn-ea"/>
                <a:cs typeface="+mn-cs"/>
              </a:rPr>
              <a:t> TC4 – TC1 – TC3 – TC2 – TC5 – TC6 or </a:t>
            </a:r>
          </a:p>
          <a:p>
            <a:r>
              <a:rPr lang="de-DE" sz="1600" b="0" i="0" u="none" strike="noStrike" kern="1200" baseline="0" dirty="0" smtClean="0">
                <a:solidFill>
                  <a:schemeClr val="tx1"/>
                </a:solidFill>
                <a:latin typeface="Arial" charset="0"/>
                <a:ea typeface="+mn-ea"/>
                <a:cs typeface="+mn-cs"/>
              </a:rPr>
              <a:t> TC4 – TC3 – TC1 – TC2 – TC5 – TC6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Thus, option B is correct. 	</a:t>
            </a:r>
          </a:p>
          <a:p>
            <a:endParaRPr lang="de-DE" sz="1600" b="0" i="0" u="none" strike="noStrike" kern="1200" baseline="0" dirty="0" smtClean="0">
              <a:solidFill>
                <a:schemeClr val="tx1"/>
              </a:solidFill>
              <a:latin typeface="Arial" charset="0"/>
              <a:ea typeface="+mn-ea"/>
              <a:cs typeface="+mn-cs"/>
            </a:endParaRP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18</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34 	c 	FL-5.2.6 	K2</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Estimates may be updated as more information becomes available, but estimates are needed to assist with planning before the testing starts. </a:t>
            </a:r>
          </a:p>
          <a:p>
            <a:r>
              <a:rPr lang="en-US" sz="1600" b="0" i="0" u="none" strike="noStrike" kern="1200" baseline="0" dirty="0" smtClean="0">
                <a:solidFill>
                  <a:schemeClr val="tx1"/>
                </a:solidFill>
                <a:latin typeface="Arial" charset="0"/>
                <a:ea typeface="+mn-ea"/>
                <a:cs typeface="+mn-cs"/>
              </a:rPr>
              <a:t>b) Is not correct: In the expert-based approach, the experts need to be experts in testing, not in using the test object. </a:t>
            </a:r>
          </a:p>
          <a:p>
            <a:r>
              <a:rPr lang="en-US" sz="1600" b="0" i="0" u="none" strike="noStrike" kern="1200" baseline="0" dirty="0" smtClean="0">
                <a:solidFill>
                  <a:schemeClr val="tx1"/>
                </a:solidFill>
                <a:latin typeface="Arial" charset="0"/>
                <a:ea typeface="+mn-ea"/>
                <a:cs typeface="+mn-cs"/>
              </a:rPr>
              <a:t>c) Correct: Test -Managers, who will be leading testers doing the testing, are considered experts in their respective areas and suitable for estimating the necessary resources needed. </a:t>
            </a:r>
          </a:p>
          <a:p>
            <a:r>
              <a:rPr lang="en-US" sz="1600" b="0" i="0" u="none" strike="noStrike" kern="1200" baseline="0" dirty="0" smtClean="0">
                <a:solidFill>
                  <a:schemeClr val="tx1"/>
                </a:solidFill>
                <a:latin typeface="Arial" charset="0"/>
                <a:ea typeface="+mn-ea"/>
                <a:cs typeface="+mn-cs"/>
              </a:rPr>
              <a:t>d) Is not correct: While it is useful to know the testing costs from previous projects, a more sophisticated approach is needed than simply taking an average of past projects (the new project may not be like the previous projects, e.g. it may be far larger or far smaller than previous projects).</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19</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35 	c 	FL-5.5.1 	K1 	1</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Risk is determined by considering a combination of the likelihood of problem situations and the harm that may result from them but cannot be calculated by adding these together (the probability would be in the range 0 to 1 and the harm could be in dollars). </a:t>
            </a:r>
          </a:p>
          <a:p>
            <a:r>
              <a:rPr lang="en-US" sz="1600" b="0" i="0" u="none" strike="noStrike" kern="1200" baseline="0" dirty="0" smtClean="0">
                <a:solidFill>
                  <a:schemeClr val="tx1"/>
                </a:solidFill>
                <a:latin typeface="Arial" charset="0"/>
                <a:ea typeface="+mn-ea"/>
                <a:cs typeface="+mn-cs"/>
              </a:rPr>
              <a:t>b) Is not correct: Risk is determined by considering a combination of a likelihood and an impact. This definition only considers likelihood and chance (both forms of probability) with no consideration of the impact (or harm). </a:t>
            </a:r>
          </a:p>
          <a:p>
            <a:r>
              <a:rPr lang="en-US" sz="1600" b="0" i="0" u="none" strike="noStrike" kern="1200" baseline="0" dirty="0" smtClean="0">
                <a:solidFill>
                  <a:schemeClr val="tx1"/>
                </a:solidFill>
                <a:latin typeface="Arial" charset="0"/>
                <a:ea typeface="+mn-ea"/>
                <a:cs typeface="+mn-cs"/>
              </a:rPr>
              <a:t>c) Correct: As described in the syllabus (5.5.1).</a:t>
            </a:r>
          </a:p>
          <a:p>
            <a:r>
              <a:rPr lang="en-US" sz="1600" b="0" i="0" u="none" strike="noStrike" kern="1200" baseline="0" dirty="0" smtClean="0">
                <a:solidFill>
                  <a:schemeClr val="tx1"/>
                </a:solidFill>
                <a:latin typeface="Arial" charset="0"/>
                <a:ea typeface="+mn-ea"/>
                <a:cs typeface="+mn-cs"/>
              </a:rPr>
              <a:t>d) Is not correct: Risk is determined by considering a combination of a likelihood and an impact. This definition only considers hazards and losses (a hazard is a bad event, like a risk, while loss is a form of impact) with no consideration of the likelihood (or probability).</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20</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36 	a 	FL-5.5.2 	K2 	1</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Correct: If the expected security features are not supported by the system architecture, then the system could be seriously flawed. As the system being produced is the problem here, it is a product risk. </a:t>
            </a:r>
          </a:p>
          <a:p>
            <a:r>
              <a:rPr lang="en-US" sz="1600" b="0" i="0" u="none" strike="noStrike" kern="1200" baseline="0" dirty="0" smtClean="0">
                <a:solidFill>
                  <a:schemeClr val="tx1"/>
                </a:solidFill>
                <a:latin typeface="Arial" charset="0"/>
                <a:ea typeface="+mn-ea"/>
                <a:cs typeface="+mn-cs"/>
              </a:rPr>
              <a:t>b) Is not correct: If the developers run over budget, or run out of time, that is a problem with the running of the project – it is a project risk. </a:t>
            </a:r>
          </a:p>
          <a:p>
            <a:r>
              <a:rPr lang="en-US" sz="1600" b="0" i="0" u="none" strike="noStrike" kern="1200" baseline="0" dirty="0" smtClean="0">
                <a:solidFill>
                  <a:schemeClr val="tx1"/>
                </a:solidFill>
                <a:latin typeface="Arial" charset="0"/>
                <a:ea typeface="+mn-ea"/>
                <a:cs typeface="+mn-cs"/>
              </a:rPr>
              <a:t>c) Is not correct: If the test cases do not provide full coverage of the requirements, this means the testing may not fulfil the requirements of the test plan – it is a project risk.</a:t>
            </a:r>
          </a:p>
          <a:p>
            <a:r>
              <a:rPr lang="en-US" sz="1600" b="0" i="0" u="none" strike="noStrike" kern="1200" baseline="0" dirty="0" smtClean="0">
                <a:solidFill>
                  <a:schemeClr val="tx1"/>
                </a:solidFill>
                <a:latin typeface="Arial" charset="0"/>
                <a:ea typeface="+mn-ea"/>
                <a:cs typeface="+mn-cs"/>
              </a:rPr>
              <a:t>d) Is not correct: If the test environment is not ready, this means the testing may not be done, or it may have to be done on a different environment and it is impacting how the project is run – it is a project risk.</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21</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31 	a 	FL-5.3.1 	K1</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correct: Syllabus chapter 5.3.1: test case execution (e.g. number of test cases run/not run, and test cases passed/failed). </a:t>
            </a:r>
          </a:p>
          <a:p>
            <a:r>
              <a:rPr lang="en-US" sz="1600" b="0" i="0" u="none" strike="noStrike" kern="1200" baseline="0" dirty="0" smtClean="0">
                <a:solidFill>
                  <a:schemeClr val="tx1"/>
                </a:solidFill>
                <a:latin typeface="Arial" charset="0"/>
                <a:ea typeface="+mn-ea"/>
                <a:cs typeface="+mn-cs"/>
              </a:rPr>
              <a:t>b) Is not correct: This metric can be measured, but its value is low. The number of testers does not give any information about the quality of the test object or test progress.</a:t>
            </a:r>
          </a:p>
          <a:p>
            <a:r>
              <a:rPr lang="en-US" sz="1600" b="0" i="0" u="none" strike="noStrike" kern="1200" baseline="0" dirty="0" smtClean="0">
                <a:solidFill>
                  <a:schemeClr val="tx1"/>
                </a:solidFill>
                <a:latin typeface="Arial" charset="0"/>
                <a:ea typeface="+mn-ea"/>
                <a:cs typeface="+mn-cs"/>
              </a:rPr>
              <a:t>c) Is not correct: the coverage of requirements by source code is not measured during test execution. At most, the TEST(!) coverage of the code or requirements is measured.</a:t>
            </a:r>
          </a:p>
          <a:p>
            <a:r>
              <a:rPr lang="en-US" sz="1600" b="0" i="0" u="none" strike="noStrike" kern="1200" baseline="0" dirty="0" smtClean="0">
                <a:solidFill>
                  <a:schemeClr val="tx1"/>
                </a:solidFill>
                <a:latin typeface="Arial" charset="0"/>
                <a:ea typeface="+mn-ea"/>
                <a:cs typeface="+mn-cs"/>
              </a:rPr>
              <a:t>d) Is not correct: This metric is part of test preparation and not test execution.</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4</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37 	b 	FL-5.5.3 	K2 	1</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As we are told security flaws have a particularly high impact, their risk level will be higher, and thus we have prioritized the security testing ahead of some other testing. Thus, product risk analysis has influenced the testing. </a:t>
            </a:r>
          </a:p>
          <a:p>
            <a:r>
              <a:rPr lang="en-US" sz="1600" b="0" i="0" u="none" strike="noStrike" kern="1200" baseline="0" dirty="0" smtClean="0">
                <a:solidFill>
                  <a:schemeClr val="tx1"/>
                </a:solidFill>
                <a:latin typeface="Arial" charset="0"/>
                <a:ea typeface="+mn-ea"/>
                <a:cs typeface="+mn-cs"/>
              </a:rPr>
              <a:t>b) Correct: As less defects than expected have been found in the network module, the perceived risk in this area should be lower, and so less testing should be focused on this area, NOT additional testing. Thus, product risk analysis has NOT CORRECTLY influenced the testing in this situation.</a:t>
            </a:r>
          </a:p>
          <a:p>
            <a:r>
              <a:rPr lang="en-US" sz="1600" b="0" i="0" u="none" strike="noStrike" kern="1200" baseline="0" dirty="0" smtClean="0">
                <a:solidFill>
                  <a:schemeClr val="tx1"/>
                </a:solidFill>
                <a:latin typeface="Arial" charset="0"/>
                <a:ea typeface="+mn-ea"/>
                <a:cs typeface="+mn-cs"/>
              </a:rPr>
              <a:t>c) Is not correct: Because the users had problems with the user interface of the previous system, there is now high awareness of the risk associated with the user interface, which has resulted in additional usability testing being planned. Thus, product risk analysis has influenced the thoroughness and scope of testing.</a:t>
            </a:r>
          </a:p>
          <a:p>
            <a:r>
              <a:rPr lang="en-US" sz="1600" b="0" i="0" u="none" strike="noStrike" kern="1200" baseline="0" dirty="0" smtClean="0">
                <a:solidFill>
                  <a:schemeClr val="tx1"/>
                </a:solidFill>
                <a:latin typeface="Arial" charset="0"/>
                <a:ea typeface="+mn-ea"/>
                <a:cs typeface="+mn-cs"/>
              </a:rPr>
              <a:t>d) Is not correct: As the time needed to load web pages has been identified as crucial to the success of the new website, the performance of the website should be considered a risk, and the employment of an expert in performance testing helps to mitigate this risk. Thus, product risk analysis has influenced the testing.</a:t>
            </a:r>
            <a:endParaRPr lang="de-DE" sz="1600" b="0" i="0" u="none" strike="noStrike" kern="1200" baseline="0" dirty="0" smtClean="0">
              <a:solidFill>
                <a:schemeClr val="tx1"/>
              </a:solidFill>
              <a:latin typeface="Arial" charset="0"/>
              <a:ea typeface="+mn-ea"/>
              <a:cs typeface="+mn-cs"/>
            </a:endParaRPr>
          </a:p>
          <a:p>
            <a:endParaRPr lang="de-DE" sz="1600" b="0" i="0" u="none" strike="noStrike" kern="1200" baseline="0" dirty="0" smtClean="0">
              <a:solidFill>
                <a:schemeClr val="tx1"/>
              </a:solidFill>
              <a:latin typeface="Arial" charset="0"/>
              <a:ea typeface="+mn-ea"/>
              <a:cs typeface="+mn-cs"/>
            </a:endParaRP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22</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38 	d 	FL-5.6.1 	K3 	1</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Considering each of the pieces of information: </a:t>
            </a:r>
          </a:p>
          <a:p>
            <a:r>
              <a:rPr lang="en-US" sz="1600" b="0" i="0" u="none" strike="noStrike" kern="1200" baseline="0" dirty="0" smtClean="0">
                <a:solidFill>
                  <a:schemeClr val="tx1"/>
                </a:solidFill>
                <a:latin typeface="Arial" charset="0"/>
                <a:ea typeface="+mn-ea"/>
                <a:cs typeface="+mn-cs"/>
              </a:rPr>
              <a:t>1. Degree of impact (severity) of the defect – the developers are already aware of the problem and are waiting to fix it, so this is a less important piece of information. </a:t>
            </a:r>
          </a:p>
          <a:p>
            <a:r>
              <a:rPr lang="en-US" sz="1600" b="0" i="0" u="none" strike="noStrike" kern="1200" baseline="0" dirty="0" smtClean="0">
                <a:solidFill>
                  <a:schemeClr val="tx1"/>
                </a:solidFill>
                <a:latin typeface="Arial" charset="0"/>
                <a:ea typeface="+mn-ea"/>
                <a:cs typeface="+mn-cs"/>
              </a:rPr>
              <a:t>2. Identification of the test item – as the developers are already aware of the problem and you are performing system testing, and you have already provided the version of the system you are testing you can assume they know the item that was being tested, so this is a less important piece of information. </a:t>
            </a:r>
          </a:p>
          <a:p>
            <a:r>
              <a:rPr lang="en-US" sz="1600" b="0" i="0" u="none" strike="noStrike" kern="1200" baseline="0" dirty="0" smtClean="0">
                <a:solidFill>
                  <a:schemeClr val="tx1"/>
                </a:solidFill>
                <a:latin typeface="Arial" charset="0"/>
                <a:ea typeface="+mn-ea"/>
                <a:cs typeface="+mn-cs"/>
              </a:rPr>
              <a:t>3. Details of the test environment – the set-up of the test environment may have a noticeable effect on the test results, and detailed information should be provided, so this is an important piece of information. </a:t>
            </a:r>
          </a:p>
          <a:p>
            <a:r>
              <a:rPr lang="en-US" sz="1600" b="0" i="0" u="none" strike="noStrike" kern="1200" baseline="0" dirty="0" smtClean="0">
                <a:solidFill>
                  <a:schemeClr val="tx1"/>
                </a:solidFill>
                <a:latin typeface="Arial" charset="0"/>
                <a:ea typeface="+mn-ea"/>
                <a:cs typeface="+mn-cs"/>
              </a:rPr>
              <a:t>4. Urgency/priority to fix – the developers are already aware of the problem and are waiting to fix it, so this is a less important piece of information. </a:t>
            </a:r>
          </a:p>
          <a:p>
            <a:r>
              <a:rPr lang="en-US" sz="1600" b="0" i="0" u="none" strike="noStrike" kern="1200" baseline="0" dirty="0" smtClean="0">
                <a:solidFill>
                  <a:schemeClr val="tx1"/>
                </a:solidFill>
                <a:latin typeface="Arial" charset="0"/>
                <a:ea typeface="+mn-ea"/>
                <a:cs typeface="+mn-cs"/>
              </a:rPr>
              <a:t>5. Actual results – the actual results may well help the developers to determine what is going wrong with the system, so this is an important piece of information. </a:t>
            </a:r>
          </a:p>
          <a:p>
            <a:r>
              <a:rPr lang="en-US" sz="1600" b="0" i="0" u="none" strike="noStrike" kern="1200" baseline="0" dirty="0" smtClean="0">
                <a:solidFill>
                  <a:schemeClr val="tx1"/>
                </a:solidFill>
                <a:latin typeface="Arial" charset="0"/>
                <a:ea typeface="+mn-ea"/>
                <a:cs typeface="+mn-cs"/>
              </a:rPr>
              <a:t>6. Reference to test case specification – this will show the developers the tests you ran, including the test inputs that caused the system to fail (and expected results), so this is an important piece of information.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Thus, option D is correct.</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23</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38 	d 	FL-5.6.1 	K3</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Considering each of the pieces of information: </a:t>
            </a:r>
          </a:p>
          <a:p>
            <a:r>
              <a:rPr lang="en-US" sz="1600" b="0" i="0" u="none" strike="noStrike" kern="1200" baseline="0" dirty="0" smtClean="0">
                <a:solidFill>
                  <a:schemeClr val="tx1"/>
                </a:solidFill>
                <a:latin typeface="Arial" charset="0"/>
                <a:ea typeface="+mn-ea"/>
                <a:cs typeface="+mn-cs"/>
              </a:rPr>
              <a:t>1. Degree of impact (severity) of the defect – the developers are already aware of the problem and are waiting to fix it, so this is a less important piece of information. </a:t>
            </a:r>
          </a:p>
          <a:p>
            <a:r>
              <a:rPr lang="en-US" sz="1600" b="0" i="0" u="none" strike="noStrike" kern="1200" baseline="0" dirty="0" smtClean="0">
                <a:solidFill>
                  <a:schemeClr val="tx1"/>
                </a:solidFill>
                <a:latin typeface="Arial" charset="0"/>
                <a:ea typeface="+mn-ea"/>
                <a:cs typeface="+mn-cs"/>
              </a:rPr>
              <a:t>2. Identification of the test item – as the developers are already aware of the problem and you are performing system testing, and you have already provided the version of the system you are testing you can assume they know the item that was being tested, so this is a less important piece of information. </a:t>
            </a:r>
          </a:p>
          <a:p>
            <a:r>
              <a:rPr lang="en-US" sz="1600" b="0" i="0" u="none" strike="noStrike" kern="1200" baseline="0" dirty="0" smtClean="0">
                <a:solidFill>
                  <a:schemeClr val="tx1"/>
                </a:solidFill>
                <a:latin typeface="Arial" charset="0"/>
                <a:ea typeface="+mn-ea"/>
                <a:cs typeface="+mn-cs"/>
              </a:rPr>
              <a:t>3. Details of the test environment – the set-up of the test environment may have a noticeable effect on the test results, and detailed information should be provided, so this is an important piece of information. </a:t>
            </a:r>
          </a:p>
          <a:p>
            <a:r>
              <a:rPr lang="en-US" sz="1600" b="0" i="0" u="none" strike="noStrike" kern="1200" baseline="0" dirty="0" smtClean="0">
                <a:solidFill>
                  <a:schemeClr val="tx1"/>
                </a:solidFill>
                <a:latin typeface="Arial" charset="0"/>
                <a:ea typeface="+mn-ea"/>
                <a:cs typeface="+mn-cs"/>
              </a:rPr>
              <a:t>4. Urgency/priority to fix – the developers are already aware of the problem and are waiting to fix it, so this is a less important piece of information. </a:t>
            </a:r>
          </a:p>
          <a:p>
            <a:r>
              <a:rPr lang="en-US" sz="1600" b="0" i="0" u="none" strike="noStrike" kern="1200" baseline="0" dirty="0" smtClean="0">
                <a:solidFill>
                  <a:schemeClr val="tx1"/>
                </a:solidFill>
                <a:latin typeface="Arial" charset="0"/>
                <a:ea typeface="+mn-ea"/>
                <a:cs typeface="+mn-cs"/>
              </a:rPr>
              <a:t>5. Actual results – the actual results may well help the developers to determine what is going wrong with the system, so this is an important piece of information. </a:t>
            </a:r>
          </a:p>
          <a:p>
            <a:r>
              <a:rPr lang="en-US" sz="1600" b="0" i="0" u="none" strike="noStrike" kern="1200" baseline="0" dirty="0" smtClean="0">
                <a:solidFill>
                  <a:schemeClr val="tx1"/>
                </a:solidFill>
                <a:latin typeface="Arial" charset="0"/>
                <a:ea typeface="+mn-ea"/>
                <a:cs typeface="+mn-cs"/>
              </a:rPr>
              <a:t>6. Reference to test case specification – this will show the developers the tests you ran, including the test inputs that caused the system to fail (and expected results), so this is an important piece of information.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Thus, option D is correct.</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24</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30 	d 	FL-5.6.1 	K3</a:t>
            </a:r>
            <a:endParaRPr lang="de-DE" sz="1600" b="0" i="0" u="none" strike="noStrike" kern="1200" baseline="0" dirty="0" smtClean="0">
              <a:solidFill>
                <a:schemeClr val="tx1"/>
              </a:solidFill>
              <a:latin typeface="Arial" charset="0"/>
              <a:ea typeface="+mn-ea"/>
              <a:cs typeface="+mn-cs"/>
            </a:endParaRPr>
          </a:p>
          <a:p>
            <a:endParaRPr lang="en-US" sz="1600" b="0" i="0" u="none" strike="noStrike" kern="1200" baseline="0" smtClean="0">
              <a:solidFill>
                <a:schemeClr val="tx1"/>
              </a:solidFill>
              <a:latin typeface="Arial" charset="0"/>
              <a:ea typeface="+mn-ea"/>
              <a:cs typeface="+mn-cs"/>
            </a:endParaRPr>
          </a:p>
          <a:p>
            <a:r>
              <a:rPr lang="en-US" sz="1600" b="0" i="0" u="none" strike="noStrike" kern="1200" baseline="0" smtClean="0">
                <a:solidFill>
                  <a:schemeClr val="tx1"/>
                </a:solidFill>
                <a:latin typeface="Arial" charset="0"/>
                <a:ea typeface="+mn-ea"/>
                <a:cs typeface="+mn-cs"/>
              </a:rPr>
              <a:t>a</a:t>
            </a:r>
            <a:r>
              <a:rPr lang="en-US" sz="1600" b="0" i="0" u="none" strike="noStrike" kern="1200" baseline="0" dirty="0" smtClean="0">
                <a:solidFill>
                  <a:schemeClr val="tx1"/>
                </a:solidFill>
                <a:latin typeface="Arial" charset="0"/>
                <a:ea typeface="+mn-ea"/>
                <a:cs typeface="+mn-cs"/>
              </a:rPr>
              <a:t>) Is not correct: while this information is useful for developers, it does not provide managers with a sense of the impact on product quality per section 5.6.</a:t>
            </a:r>
          </a:p>
          <a:p>
            <a:r>
              <a:rPr lang="en-US" sz="1600" b="0" i="0" u="none" strike="noStrike" kern="1200" baseline="0" dirty="0" smtClean="0">
                <a:solidFill>
                  <a:schemeClr val="tx1"/>
                </a:solidFill>
                <a:latin typeface="Arial" charset="0"/>
                <a:ea typeface="+mn-ea"/>
                <a:cs typeface="+mn-cs"/>
              </a:rPr>
              <a:t>b) Is not correct: this summary does not provide developers or managers with the necessary information described in section 5.6 and attacks the developers (see section 1.5).</a:t>
            </a:r>
          </a:p>
          <a:p>
            <a:r>
              <a:rPr lang="en-US" sz="1600" b="0" i="0" u="none" strike="noStrike" kern="1200" baseline="0" dirty="0" smtClean="0">
                <a:solidFill>
                  <a:schemeClr val="tx1"/>
                </a:solidFill>
                <a:latin typeface="Arial" charset="0"/>
                <a:ea typeface="+mn-ea"/>
                <a:cs typeface="+mn-cs"/>
              </a:rPr>
              <a:t>c) Is not correct: this summary does not provide developers or managers with the necessary information described in section 5.6 and attacks the developers (see section 1.5).</a:t>
            </a:r>
          </a:p>
          <a:p>
            <a:r>
              <a:rPr lang="en-US" sz="1600" b="0" i="0" u="none" strike="noStrike" kern="1200" baseline="0" dirty="0" smtClean="0">
                <a:solidFill>
                  <a:schemeClr val="tx1"/>
                </a:solidFill>
                <a:latin typeface="Arial" charset="0"/>
                <a:ea typeface="+mn-ea"/>
                <a:cs typeface="+mn-cs"/>
              </a:rPr>
              <a:t>d) Is correct: this summary gives a good sense of the failure and its impact, providing the information discussed in section 5.6.</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25</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31 	b 	FL-5.2.4 	K3	</a:t>
            </a: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Test 01.001 must come first, followed by 01.002, to satisfy dependencies. Afterwards, 01.004 and 01.003 should be run in either order, followed by 01.005, to satisfy priority.</a:t>
            </a:r>
          </a:p>
          <a:p>
            <a:r>
              <a:rPr lang="en-US" sz="1600" b="0" i="0" u="none" strike="noStrike" kern="1200" baseline="0" dirty="0" smtClean="0">
                <a:solidFill>
                  <a:schemeClr val="tx1"/>
                </a:solidFill>
                <a:latin typeface="Arial" charset="0"/>
                <a:ea typeface="+mn-ea"/>
                <a:cs typeface="+mn-cs"/>
              </a:rPr>
              <a:t>Therefore, the answer is b.</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26</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31 	b 	FL-5.2.4 	K3	</a:t>
            </a: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Test 01.001 must come first, followed by 01.002, to satisfy dependencies. Afterwards, 01.004 and 01.003 should be run in either order, followed by 01.005, to satisfy priority.</a:t>
            </a:r>
          </a:p>
          <a:p>
            <a:r>
              <a:rPr lang="en-US" sz="1600" b="0" i="0" u="none" strike="noStrike" kern="1200" baseline="0" dirty="0" smtClean="0">
                <a:solidFill>
                  <a:schemeClr val="tx1"/>
                </a:solidFill>
                <a:latin typeface="Arial" charset="0"/>
                <a:ea typeface="+mn-ea"/>
                <a:cs typeface="+mn-cs"/>
              </a:rPr>
              <a:t>Therefore, the answer is b.</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27</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32 	a 	FL-5.3.1 	K1</a:t>
            </a:r>
            <a:endParaRPr lang="de-DE" sz="1600" b="0" i="0" u="none" strike="noStrike" kern="1200" baseline="0" dirty="0" smtClean="0">
              <a:solidFill>
                <a:schemeClr val="tx1"/>
              </a:solidFill>
              <a:latin typeface="Arial" charset="0"/>
              <a:ea typeface="+mn-ea"/>
              <a:cs typeface="+mn-cs"/>
            </a:endParaRP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correct: per section 5.3.1, percentage of test cases prepared is a common metric during test preparation while percentage of test cases passed, failed, not run, etc., are common during test execution.</a:t>
            </a:r>
          </a:p>
          <a:p>
            <a:r>
              <a:rPr lang="en-US" sz="1600" b="0" i="0" u="none" strike="noStrike" kern="1200" baseline="0" dirty="0" smtClean="0">
                <a:solidFill>
                  <a:schemeClr val="tx1"/>
                </a:solidFill>
                <a:latin typeface="Arial" charset="0"/>
                <a:ea typeface="+mn-ea"/>
                <a:cs typeface="+mn-cs"/>
              </a:rPr>
              <a:t>b) Is not correct: defect reports are typically filed during test execution, based on failures found (see section 5.6).</a:t>
            </a:r>
          </a:p>
          <a:p>
            <a:r>
              <a:rPr lang="en-US" sz="1600" b="0" i="0" u="none" strike="noStrike" kern="1200" baseline="0" dirty="0" smtClean="0">
                <a:solidFill>
                  <a:schemeClr val="tx1"/>
                </a:solidFill>
                <a:latin typeface="Arial" charset="0"/>
                <a:ea typeface="+mn-ea"/>
                <a:cs typeface="+mn-cs"/>
              </a:rPr>
              <a:t>c) Is not correct: test environment preparation is part implementation and would generally be complete before test execution (see section 1.4).</a:t>
            </a:r>
          </a:p>
          <a:p>
            <a:r>
              <a:rPr lang="en-US" sz="1600" b="0" i="0" u="none" strike="noStrike" kern="1200" baseline="0" dirty="0" smtClean="0">
                <a:solidFill>
                  <a:schemeClr val="tx1"/>
                </a:solidFill>
                <a:latin typeface="Arial" charset="0"/>
                <a:ea typeface="+mn-ea"/>
                <a:cs typeface="+mn-cs"/>
              </a:rPr>
              <a:t>d) Is not correct: defects are typically reported during test execution, based on failures found (see section 5.6), so the cost to find the next defect is available during test execution only.</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28</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33 	d 	FL-5.5.1 	K1	</a:t>
            </a: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Per section 5.5.1, the level of risk will be determined by the likelihood of an adverse event happening and the impact (the harm) from that event. </a:t>
            </a:r>
          </a:p>
          <a:p>
            <a:r>
              <a:rPr lang="en-US" sz="1600" b="0" i="0" u="none" strike="noStrike" kern="1200" baseline="0" dirty="0" smtClean="0">
                <a:solidFill>
                  <a:schemeClr val="tx1"/>
                </a:solidFill>
                <a:latin typeface="Arial" charset="0"/>
                <a:ea typeface="+mn-ea"/>
                <a:cs typeface="+mn-cs"/>
              </a:rPr>
              <a:t>Therefore, the answer is d.</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29</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34 	c 	FL-5.4.1 	K2	</a:t>
            </a: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if inadequate developer testing were the problem, the confirmation test would not pass in step 3. </a:t>
            </a:r>
          </a:p>
          <a:p>
            <a:r>
              <a:rPr lang="en-US" sz="1600" b="0" i="0" u="none" strike="noStrike" kern="1200" baseline="0" dirty="0" smtClean="0">
                <a:solidFill>
                  <a:schemeClr val="tx1"/>
                </a:solidFill>
                <a:latin typeface="Arial" charset="0"/>
                <a:ea typeface="+mn-ea"/>
                <a:cs typeface="+mn-cs"/>
              </a:rPr>
              <a:t>b) Is not correct: the same tester who successfully performed the confirmation test in step 3 is repeating it in step 5. </a:t>
            </a:r>
          </a:p>
          <a:p>
            <a:r>
              <a:rPr lang="en-US" sz="1600" b="0" i="0" u="none" strike="noStrike" kern="1200" baseline="0" dirty="0" smtClean="0">
                <a:solidFill>
                  <a:schemeClr val="tx1"/>
                </a:solidFill>
                <a:latin typeface="Arial" charset="0"/>
                <a:ea typeface="+mn-ea"/>
                <a:cs typeface="+mn-cs"/>
              </a:rPr>
              <a:t>c) Is correct: per section 5.4, configuration management maintains the integrity of the software. If a test that passes in step 3 fails in step 5, then something is different between those two steps. One possible difference is the test object, the option listed here. Another possible difference is the between the development environment and the test environment, but that is not an option listed here. </a:t>
            </a:r>
          </a:p>
          <a:p>
            <a:r>
              <a:rPr lang="en-US" sz="1600" b="0" i="0" u="none" strike="noStrike" kern="1200" baseline="0" dirty="0" smtClean="0">
                <a:solidFill>
                  <a:schemeClr val="tx1"/>
                </a:solidFill>
                <a:latin typeface="Arial" charset="0"/>
                <a:ea typeface="+mn-ea"/>
                <a:cs typeface="+mn-cs"/>
              </a:rPr>
              <a:t>d) Is not correct: if the developers were not fixing the defect, the confirmation test would not pass in step 3.</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30</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34 	c 	FL-5.4.1 	K2	</a:t>
            </a:r>
          </a:p>
          <a:p>
            <a:endParaRPr lang="en-US" sz="1600" b="0" i="0" u="none" strike="noStrike" kern="1200" baseline="0" smtClean="0">
              <a:solidFill>
                <a:schemeClr val="tx1"/>
              </a:solidFill>
              <a:latin typeface="Arial" charset="0"/>
              <a:ea typeface="+mn-ea"/>
              <a:cs typeface="+mn-cs"/>
            </a:endParaRPr>
          </a:p>
          <a:p>
            <a:r>
              <a:rPr lang="en-US" sz="1600" b="0" i="0" u="none" strike="noStrike" kern="1200" baseline="0" smtClean="0">
                <a:solidFill>
                  <a:schemeClr val="tx1"/>
                </a:solidFill>
                <a:latin typeface="Arial" charset="0"/>
                <a:ea typeface="+mn-ea"/>
                <a:cs typeface="+mn-cs"/>
              </a:rPr>
              <a:t>a</a:t>
            </a:r>
            <a:r>
              <a:rPr lang="en-US" sz="1600" b="0" i="0" u="none" strike="noStrike" kern="1200" baseline="0" dirty="0" smtClean="0">
                <a:solidFill>
                  <a:schemeClr val="tx1"/>
                </a:solidFill>
                <a:latin typeface="Arial" charset="0"/>
                <a:ea typeface="+mn-ea"/>
                <a:cs typeface="+mn-cs"/>
              </a:rPr>
              <a:t>) Is not correct: if inadequate developer testing were the problem, the confirmation test would not pass in step 3. </a:t>
            </a:r>
          </a:p>
          <a:p>
            <a:r>
              <a:rPr lang="en-US" sz="1600" b="0" i="0" u="none" strike="noStrike" kern="1200" baseline="0" dirty="0" smtClean="0">
                <a:solidFill>
                  <a:schemeClr val="tx1"/>
                </a:solidFill>
                <a:latin typeface="Arial" charset="0"/>
                <a:ea typeface="+mn-ea"/>
                <a:cs typeface="+mn-cs"/>
              </a:rPr>
              <a:t>b) Is not correct: the same tester who successfully performed the confirmation test in step 3 is repeating it in step 5. </a:t>
            </a:r>
          </a:p>
          <a:p>
            <a:r>
              <a:rPr lang="en-US" sz="1600" b="0" i="0" u="none" strike="noStrike" kern="1200" baseline="0" dirty="0" smtClean="0">
                <a:solidFill>
                  <a:schemeClr val="tx1"/>
                </a:solidFill>
                <a:latin typeface="Arial" charset="0"/>
                <a:ea typeface="+mn-ea"/>
                <a:cs typeface="+mn-cs"/>
              </a:rPr>
              <a:t>c) Is correct: per section 5.4, configuration management maintains the integrity of the software. If a test that passes in step 3 fails in step 5, then something is different between those two steps. One possible difference is the test object, the option listed here. Another possible difference is the between the development environment and the test environment, but that is not an option listed here. </a:t>
            </a:r>
          </a:p>
          <a:p>
            <a:r>
              <a:rPr lang="en-US" sz="1600" b="0" i="0" u="none" strike="noStrike" kern="1200" baseline="0" dirty="0" smtClean="0">
                <a:solidFill>
                  <a:schemeClr val="tx1"/>
                </a:solidFill>
                <a:latin typeface="Arial" charset="0"/>
                <a:ea typeface="+mn-ea"/>
                <a:cs typeface="+mn-cs"/>
              </a:rPr>
              <a:t>d) Is not correct: if the developers were not fixing the defect, the confirmation test would not pass in step 3.</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31</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32 	a, b 	FL-5.2.1 	K2</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correct: According to syllabus chapter 5.2.1 budgeting (7.dot) and making decisions about what to test (4.dot) are documented in the test plan. This means when you are planning the test and there are budget limitations, prioritizing is needed; what should be tested and what should be omitted.</a:t>
            </a:r>
          </a:p>
          <a:p>
            <a:r>
              <a:rPr lang="en-US" sz="1600" b="0" i="0" u="none" strike="noStrike" kern="1200" baseline="0" dirty="0" smtClean="0">
                <a:solidFill>
                  <a:schemeClr val="tx1"/>
                </a:solidFill>
                <a:latin typeface="Arial" charset="0"/>
                <a:ea typeface="+mn-ea"/>
                <a:cs typeface="+mn-cs"/>
              </a:rPr>
              <a:t>b) Is correct: See syllabus 5.2.1.</a:t>
            </a:r>
          </a:p>
          <a:p>
            <a:r>
              <a:rPr lang="en-US" sz="1600" b="0" i="0" u="none" strike="noStrike" kern="1200" baseline="0" dirty="0" smtClean="0">
                <a:solidFill>
                  <a:schemeClr val="tx1"/>
                </a:solidFill>
                <a:latin typeface="Arial" charset="0"/>
                <a:ea typeface="+mn-ea"/>
                <a:cs typeface="+mn-cs"/>
              </a:rPr>
              <a:t>c) Is not correct: See syllabus 1.4.2, test monitoring and control.</a:t>
            </a:r>
          </a:p>
          <a:p>
            <a:r>
              <a:rPr lang="en-US" sz="1600" b="0" i="0" u="none" strike="noStrike" kern="1200" baseline="0" dirty="0" smtClean="0">
                <a:solidFill>
                  <a:schemeClr val="tx1"/>
                </a:solidFill>
                <a:latin typeface="Arial" charset="0"/>
                <a:ea typeface="+mn-ea"/>
                <a:cs typeface="+mn-cs"/>
              </a:rPr>
              <a:t>d) Is not correct: See syllabus chapter 5.3.1, common test metrics, and 4. dot. </a:t>
            </a:r>
          </a:p>
          <a:p>
            <a:r>
              <a:rPr lang="en-US" sz="1600" b="0" i="0" u="none" strike="noStrike" kern="1200" baseline="0" dirty="0" smtClean="0">
                <a:solidFill>
                  <a:schemeClr val="tx1"/>
                </a:solidFill>
                <a:latin typeface="Arial" charset="0"/>
                <a:ea typeface="+mn-ea"/>
                <a:cs typeface="+mn-cs"/>
              </a:rPr>
              <a:t>e) Is not correct: It is a part of test analysis (syllabus chapter 1.4.2).</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5</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35 	b 	FL-5.2.6 	K2</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the two methods are used sequentially, not simultaneously.</a:t>
            </a:r>
          </a:p>
          <a:p>
            <a:r>
              <a:rPr lang="en-US" sz="1600" b="0" i="0" u="none" strike="noStrike" kern="1200" baseline="0" dirty="0" smtClean="0">
                <a:solidFill>
                  <a:schemeClr val="tx1"/>
                </a:solidFill>
                <a:latin typeface="Arial" charset="0"/>
                <a:ea typeface="+mn-ea"/>
                <a:cs typeface="+mn-cs"/>
              </a:rPr>
              <a:t>b) Is correct: the primary sources of information come from the experienced testers, who are the experts. The consultant’s industry averages augment the original estimate from published metrics.</a:t>
            </a:r>
          </a:p>
          <a:p>
            <a:r>
              <a:rPr lang="en-US" sz="1600" b="0" i="0" u="none" strike="noStrike" kern="1200" baseline="0" dirty="0" smtClean="0">
                <a:solidFill>
                  <a:schemeClr val="tx1"/>
                </a:solidFill>
                <a:latin typeface="Arial" charset="0"/>
                <a:ea typeface="+mn-ea"/>
                <a:cs typeface="+mn-cs"/>
              </a:rPr>
              <a:t>c) Is not correct: the expert-based approach is the primary approach, augmented by a metrics-based approach.</a:t>
            </a:r>
          </a:p>
          <a:p>
            <a:r>
              <a:rPr lang="en-US" sz="1600" b="0" i="0" u="none" strike="noStrike" kern="1200" baseline="0" dirty="0" smtClean="0">
                <a:solidFill>
                  <a:schemeClr val="tx1"/>
                </a:solidFill>
                <a:latin typeface="Arial" charset="0"/>
                <a:ea typeface="+mn-ea"/>
                <a:cs typeface="+mn-cs"/>
              </a:rPr>
              <a:t>d) Is not correct: we do not know if this project is following Agile methods, and burndown charts do not come from external consultants.</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32</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36 	d 	FL-5.1.1 	K2</a:t>
            </a: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while, per section 5.1.1, recognizing different kinds of failures is a benefit of tester independence, in the scenario here no code yet exists that can fail, and the problem is that the developer and product owner are both assuming different things about the acceptance criteria.</a:t>
            </a:r>
          </a:p>
          <a:p>
            <a:r>
              <a:rPr lang="en-US" sz="1600" b="0" i="0" u="none" strike="noStrike" kern="1200" baseline="0" dirty="0" smtClean="0">
                <a:solidFill>
                  <a:schemeClr val="tx1"/>
                </a:solidFill>
                <a:latin typeface="Arial" charset="0"/>
                <a:ea typeface="+mn-ea"/>
                <a:cs typeface="+mn-cs"/>
              </a:rPr>
              <a:t>b) Is not correct: per section 5.1.1, developers losing a sense of responsibility for quality is a drawback, not a benefit.</a:t>
            </a:r>
          </a:p>
          <a:p>
            <a:r>
              <a:rPr lang="en-US" sz="1600" b="0" i="0" u="none" strike="noStrike" kern="1200" baseline="0" dirty="0" smtClean="0">
                <a:solidFill>
                  <a:schemeClr val="tx1"/>
                </a:solidFill>
                <a:latin typeface="Arial" charset="0"/>
                <a:ea typeface="+mn-ea"/>
                <a:cs typeface="+mn-cs"/>
              </a:rPr>
              <a:t>c) Is not correct: while the effect of the discovery of this disagreement is the earlier removal of the defect, prior to coding, defects can be discovered early by various people, not just independent testers.</a:t>
            </a:r>
          </a:p>
          <a:p>
            <a:r>
              <a:rPr lang="en-US" sz="1600" b="0" i="0" u="none" strike="noStrike" kern="1200" baseline="0" dirty="0" smtClean="0">
                <a:solidFill>
                  <a:schemeClr val="tx1"/>
                </a:solidFill>
                <a:latin typeface="Arial" charset="0"/>
                <a:ea typeface="+mn-ea"/>
                <a:cs typeface="+mn-cs"/>
              </a:rPr>
              <a:t>d) Is correct: per section 5.1.1, challenging stakeholder assumptions is a benefit of tester independence, and here the developer and product owner are both assuming different things about the acceptance criteria.</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33</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37 	b 	FL-5.2.1 	K2</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while scope is a topic addressed in a test plan per section 5.2.1, the implementation of a risk-based testing strategy on this project is the approach, so this topic should be addressed in that section. </a:t>
            </a:r>
          </a:p>
          <a:p>
            <a:r>
              <a:rPr lang="en-US" sz="1600" b="0" i="0" u="none" strike="noStrike" kern="1200" baseline="0" dirty="0" smtClean="0">
                <a:solidFill>
                  <a:schemeClr val="tx1"/>
                </a:solidFill>
                <a:latin typeface="Arial" charset="0"/>
                <a:ea typeface="+mn-ea"/>
                <a:cs typeface="+mn-cs"/>
              </a:rPr>
              <a:t>b) Is correct: approach is a topic addressed in a test plan per section 5.2.1, and the implementation of a risk-based testing strategy on this project is the approach.</a:t>
            </a:r>
          </a:p>
          <a:p>
            <a:r>
              <a:rPr lang="en-US" sz="1600" b="0" i="0" u="none" strike="noStrike" kern="1200" baseline="0" dirty="0" smtClean="0">
                <a:solidFill>
                  <a:schemeClr val="tx1"/>
                </a:solidFill>
                <a:latin typeface="Arial" charset="0"/>
                <a:ea typeface="+mn-ea"/>
                <a:cs typeface="+mn-cs"/>
              </a:rPr>
              <a:t>c) Is not correct: while metrics for test monitoring and control is a topic addressed in a test plan per section 5.2.1, the implementation of a risk-based testing strategy on this project is the approach, so this topic should be addressed in that section. </a:t>
            </a:r>
          </a:p>
          <a:p>
            <a:r>
              <a:rPr lang="en-US" sz="1600" b="0" i="0" u="none" strike="noStrike" kern="1200" baseline="0" dirty="0" smtClean="0">
                <a:solidFill>
                  <a:schemeClr val="tx1"/>
                </a:solidFill>
                <a:latin typeface="Arial" charset="0"/>
                <a:ea typeface="+mn-ea"/>
                <a:cs typeface="+mn-cs"/>
              </a:rPr>
              <a:t>d) Is not correct: configuration management is not a topic addressed in a test plan per section 5.2.1.</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34</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38 	b 	FL-5.5.2 	K2	</a:t>
            </a: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As described in section 5.5.2, product risks exist when a work product may fail to satisfy legitimate needs, while project risks are situations that could have a negative impact on the project’s ability to achieve its objectives. So: </a:t>
            </a:r>
          </a:p>
          <a:p>
            <a:r>
              <a:rPr lang="en-US" sz="1600" b="0" i="0" u="none" strike="noStrike" kern="1200" baseline="0" dirty="0" smtClean="0">
                <a:solidFill>
                  <a:schemeClr val="tx1"/>
                </a:solidFill>
                <a:latin typeface="Arial" charset="0"/>
                <a:ea typeface="+mn-ea"/>
                <a:cs typeface="+mn-cs"/>
              </a:rPr>
              <a:t>A. Incorrect totals on reports = product risk</a:t>
            </a:r>
          </a:p>
          <a:p>
            <a:r>
              <a:rPr lang="en-US" sz="1600" b="0" i="0" u="none" strike="noStrike" kern="1200" baseline="0" dirty="0" smtClean="0">
                <a:solidFill>
                  <a:schemeClr val="tx1"/>
                </a:solidFill>
                <a:latin typeface="Arial" charset="0"/>
                <a:ea typeface="+mn-ea"/>
                <a:cs typeface="+mn-cs"/>
              </a:rPr>
              <a:t>B. Change to acceptance criteria during acceptance testing = project risk</a:t>
            </a:r>
          </a:p>
          <a:p>
            <a:r>
              <a:rPr lang="en-US" sz="1600" b="0" i="0" u="none" strike="noStrike" kern="1200" baseline="0" dirty="0" smtClean="0">
                <a:solidFill>
                  <a:schemeClr val="tx1"/>
                </a:solidFill>
                <a:latin typeface="Arial" charset="0"/>
                <a:ea typeface="+mn-ea"/>
                <a:cs typeface="+mn-cs"/>
              </a:rPr>
              <a:t>C. Users find the soft keyboard too hard to use with your app = product risk</a:t>
            </a:r>
          </a:p>
          <a:p>
            <a:r>
              <a:rPr lang="en-US" sz="1600" b="0" i="0" u="none" strike="noStrike" kern="1200" baseline="0" dirty="0" smtClean="0">
                <a:solidFill>
                  <a:schemeClr val="tx1"/>
                </a:solidFill>
                <a:latin typeface="Arial" charset="0"/>
                <a:ea typeface="+mn-ea"/>
                <a:cs typeface="+mn-cs"/>
              </a:rPr>
              <a:t>D. System responds too slowly to user input during search string entry = product risk </a:t>
            </a:r>
          </a:p>
          <a:p>
            <a:r>
              <a:rPr lang="en-US" sz="1600" b="0" i="0" u="none" strike="noStrike" kern="1200" baseline="0" dirty="0" smtClean="0">
                <a:solidFill>
                  <a:schemeClr val="tx1"/>
                </a:solidFill>
                <a:latin typeface="Arial" charset="0"/>
                <a:ea typeface="+mn-ea"/>
                <a:cs typeface="+mn-cs"/>
              </a:rPr>
              <a:t>E. Testers not allowed to report test results in daily standup meetings = project risk</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Therefore, the correct and incorrect answers are as follows: </a:t>
            </a:r>
          </a:p>
          <a:p>
            <a:r>
              <a:rPr lang="en-US" sz="1600" b="0" i="0" u="none" strike="noStrike" kern="1200" baseline="0" dirty="0" smtClean="0">
                <a:solidFill>
                  <a:schemeClr val="tx1"/>
                </a:solidFill>
                <a:latin typeface="Arial" charset="0"/>
                <a:ea typeface="+mn-ea"/>
                <a:cs typeface="+mn-cs"/>
              </a:rPr>
              <a:t>a) Is not correct: this list is entirely backwards. </a:t>
            </a:r>
          </a:p>
          <a:p>
            <a:r>
              <a:rPr lang="de-DE" sz="1600" b="0" i="0" u="none" strike="noStrike" kern="1200" baseline="0" dirty="0" smtClean="0">
                <a:solidFill>
                  <a:schemeClr val="tx1"/>
                </a:solidFill>
                <a:latin typeface="Arial" charset="0"/>
                <a:ea typeface="+mn-ea"/>
                <a:cs typeface="+mn-cs"/>
              </a:rPr>
              <a:t>b) </a:t>
            </a:r>
            <a:r>
              <a:rPr lang="de-DE" sz="1600" b="0" i="0" u="none" strike="noStrike" kern="1200" baseline="0" dirty="0" err="1" smtClean="0">
                <a:solidFill>
                  <a:schemeClr val="tx1"/>
                </a:solidFill>
                <a:latin typeface="Arial" charset="0"/>
                <a:ea typeface="+mn-ea"/>
                <a:cs typeface="+mn-cs"/>
              </a:rPr>
              <a:t>Correct</a:t>
            </a:r>
            <a:r>
              <a:rPr lang="de-DE" sz="1600" b="0" i="0" u="none" strike="noStrike" kern="1200" baseline="0" dirty="0" smtClean="0">
                <a:solidFill>
                  <a:schemeClr val="tx1"/>
                </a:solidFill>
                <a:latin typeface="Arial" charset="0"/>
                <a:ea typeface="+mn-ea"/>
                <a:cs typeface="+mn-cs"/>
              </a:rPr>
              <a:t>.</a:t>
            </a:r>
          </a:p>
          <a:p>
            <a:r>
              <a:rPr lang="en-US" sz="1600" b="0" i="0" u="none" strike="noStrike" kern="1200" baseline="0" dirty="0" smtClean="0">
                <a:solidFill>
                  <a:schemeClr val="tx1"/>
                </a:solidFill>
                <a:latin typeface="Arial" charset="0"/>
                <a:ea typeface="+mn-ea"/>
                <a:cs typeface="+mn-cs"/>
              </a:rPr>
              <a:t>c) Is not correct: while e is about product quality and product risks, the failure to communicate test results is a project risk per the syllabus. </a:t>
            </a:r>
          </a:p>
          <a:p>
            <a:r>
              <a:rPr lang="en-US" sz="1600" b="0" i="0" u="none" strike="noStrike" kern="1200" baseline="0" dirty="0" smtClean="0">
                <a:solidFill>
                  <a:schemeClr val="tx1"/>
                </a:solidFill>
                <a:latin typeface="Arial" charset="0"/>
                <a:ea typeface="+mn-ea"/>
                <a:cs typeface="+mn-cs"/>
              </a:rPr>
              <a:t>d) Is not correct: product risks can be functional and non-functional, so d is also a product risk.</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35</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33 	a 	FL-5.2.3 	K2</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correct: See syllabus chapter 5.2.3 (all 5 dots).</a:t>
            </a:r>
          </a:p>
          <a:p>
            <a:r>
              <a:rPr lang="en-US" sz="1600" b="0" i="0" u="none" strike="noStrike" kern="1200" baseline="0" dirty="0" smtClean="0">
                <a:solidFill>
                  <a:schemeClr val="tx1"/>
                </a:solidFill>
                <a:latin typeface="Arial" charset="0"/>
                <a:ea typeface="+mn-ea"/>
                <a:cs typeface="+mn-cs"/>
              </a:rPr>
              <a:t>b) Is not correct: The “degree of tester’s independence” does not play a role in exit criteria (syllabus chapter 5.2.3). </a:t>
            </a:r>
          </a:p>
          <a:p>
            <a:r>
              <a:rPr lang="en-US" sz="1600" b="0" i="0" u="none" strike="noStrike" kern="1200" baseline="0" dirty="0" smtClean="0">
                <a:solidFill>
                  <a:schemeClr val="tx1"/>
                </a:solidFill>
                <a:latin typeface="Arial" charset="0"/>
                <a:ea typeface="+mn-ea"/>
                <a:cs typeface="+mn-cs"/>
              </a:rPr>
              <a:t>c) Is not correct: “Availability of test environment” is an entry criterion, see syllabus 5.2.3 3. dot.</a:t>
            </a:r>
          </a:p>
          <a:p>
            <a:r>
              <a:rPr lang="en-US" sz="1600" b="0" i="0" u="none" strike="noStrike" kern="1200" baseline="0" dirty="0" smtClean="0">
                <a:solidFill>
                  <a:schemeClr val="tx1"/>
                </a:solidFill>
                <a:latin typeface="Arial" charset="0"/>
                <a:ea typeface="+mn-ea"/>
                <a:cs typeface="+mn-cs"/>
              </a:rPr>
              <a:t>d) Is not correct: “The availability of testable requirements” is an entry criterion (syllabus chapter 5.2.3).</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6</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34 	a 	FL-5.3.2 	K2</a:t>
            </a:r>
            <a:endParaRPr lang="de-DE" sz="1600" b="0" i="0" u="none" strike="noStrike" kern="1200" baseline="0" dirty="0" smtClean="0">
              <a:solidFill>
                <a:schemeClr val="tx1"/>
              </a:solidFill>
              <a:latin typeface="Arial" charset="0"/>
              <a:ea typeface="+mn-ea"/>
              <a:cs typeface="+mn-cs"/>
            </a:endParaRP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correct: This information has been defined earlier in the test project. </a:t>
            </a:r>
          </a:p>
          <a:p>
            <a:r>
              <a:rPr lang="en-US" sz="1600" b="0" i="0" u="none" strike="noStrike" kern="1200" baseline="0" dirty="0" smtClean="0">
                <a:solidFill>
                  <a:schemeClr val="tx1"/>
                </a:solidFill>
                <a:latin typeface="Arial" charset="0"/>
                <a:ea typeface="+mn-ea"/>
                <a:cs typeface="+mn-cs"/>
              </a:rPr>
              <a:t>b) Is not correct: This information is included in a test report; see the syllabus chapter 5.3.2: information on what occurred during a test period. </a:t>
            </a:r>
          </a:p>
          <a:p>
            <a:r>
              <a:rPr lang="en-US" sz="1600" b="0" i="0" u="none" strike="noStrike" kern="1200" baseline="0" dirty="0" smtClean="0">
                <a:solidFill>
                  <a:schemeClr val="tx1"/>
                </a:solidFill>
                <a:latin typeface="Arial" charset="0"/>
                <a:ea typeface="+mn-ea"/>
                <a:cs typeface="+mn-cs"/>
              </a:rPr>
              <a:t>c) Is not correct: This information is included in a test report; see syllabus chapter 5.3.2: Information and metrics to support recommendations and decisions about future actions, such as an assessment of defects remaining, the economic benefit of continued testing, outstanding risks, and the level of confidence in the tested software. </a:t>
            </a:r>
          </a:p>
          <a:p>
            <a:r>
              <a:rPr lang="en-US" sz="1600" b="0" i="0" u="none" strike="noStrike" kern="1200" baseline="0" dirty="0" smtClean="0">
                <a:solidFill>
                  <a:schemeClr val="tx1"/>
                </a:solidFill>
                <a:latin typeface="Arial" charset="0"/>
                <a:ea typeface="+mn-ea"/>
                <a:cs typeface="+mn-cs"/>
              </a:rPr>
              <a:t>d) Is not correct: This information is included in a test report; see syllabus chapter 5.3.2: Information and metrics to support recommendations and decisions about future actions, such as an assessment of defects remaining, the economic benefit of continued testing, outstanding risks, and the level of confidence in the tested software.</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7</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35 	b 	FL-5.2.2 	K2</a:t>
            </a: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The mapping of points 1 to 4 to approaches according to syllabus chapter 5.2. is </a:t>
            </a:r>
            <a:r>
              <a:rPr lang="en-US" sz="1600" b="1" i="0" u="none" strike="noStrike" kern="1200" baseline="0" dirty="0" smtClean="0">
                <a:solidFill>
                  <a:schemeClr val="tx1"/>
                </a:solidFill>
                <a:latin typeface="Arial" charset="0"/>
                <a:ea typeface="+mn-ea"/>
                <a:cs typeface="+mn-cs"/>
              </a:rPr>
              <a:t>only correct for option b). </a:t>
            </a:r>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The mappings can be justified as follows: </a:t>
            </a:r>
          </a:p>
          <a:p>
            <a:r>
              <a:rPr lang="en-US" sz="1600" b="0" i="0" u="none" strike="noStrike" kern="1200" baseline="0" dirty="0" smtClean="0">
                <a:solidFill>
                  <a:schemeClr val="tx1"/>
                </a:solidFill>
                <a:latin typeface="Arial" charset="0"/>
                <a:ea typeface="+mn-ea"/>
                <a:cs typeface="+mn-cs"/>
              </a:rPr>
              <a:t>1. See syllabus chapter 5.2.2, 7. dot, last sentence: Exploratory testing is a common technique employed in reactive strategies, whereby the explorative testing is assigned to the experience-based testing category </a:t>
            </a:r>
          </a:p>
          <a:p>
            <a:r>
              <a:rPr lang="en-US" sz="1600" b="0" i="0" u="none" strike="noStrike" kern="1200" baseline="0" dirty="0" smtClean="0">
                <a:solidFill>
                  <a:schemeClr val="tx1"/>
                </a:solidFill>
                <a:latin typeface="Arial" charset="0"/>
                <a:ea typeface="+mn-ea"/>
                <a:cs typeface="+mn-cs"/>
              </a:rPr>
              <a:t>2. The control algorithms is ‘modelled’ on the server, therefore it’s tested with a model-based strategy (see syllabus chapter 5.2.2, 2. dot). </a:t>
            </a:r>
          </a:p>
          <a:p>
            <a:r>
              <a:rPr lang="en-US" sz="1600" b="0" i="0" u="none" strike="noStrike" kern="1200" baseline="0" dirty="0" smtClean="0">
                <a:solidFill>
                  <a:schemeClr val="tx1"/>
                </a:solidFill>
                <a:latin typeface="Arial" charset="0"/>
                <a:ea typeface="+mn-ea"/>
                <a:cs typeface="+mn-cs"/>
              </a:rPr>
              <a:t>3. See syllabus chapter 5.2.2, 1. dot, second sentence: “Risk-based testing is an example of an analytical approach, where tests are designed and prioritized based on the level of risk”.</a:t>
            </a:r>
          </a:p>
          <a:p>
            <a:r>
              <a:rPr lang="en-US" sz="1600" b="0" i="0" u="none" strike="noStrike" kern="1200" baseline="0" dirty="0" smtClean="0">
                <a:solidFill>
                  <a:schemeClr val="tx1"/>
                </a:solidFill>
                <a:latin typeface="Arial" charset="0"/>
                <a:ea typeface="+mn-ea"/>
                <a:cs typeface="+mn-cs"/>
              </a:rPr>
              <a:t>4. See syllabus chapter 5.2.2, 5. dot: “This type of test strategy is driven primarily by the advice, guidance, or instructions of stakeholders, business domain experts, or technology experts, who may be outside the test team or outside the organization itself.</a:t>
            </a:r>
            <a:endParaRPr lang="de-DE" sz="1600" b="0" i="0" u="none" strike="noStrike" kern="1200" baseline="0" dirty="0" smtClean="0">
              <a:solidFill>
                <a:schemeClr val="tx1"/>
              </a:solidFill>
              <a:latin typeface="Arial" charset="0"/>
              <a:ea typeface="+mn-ea"/>
              <a:cs typeface="+mn-cs"/>
            </a:endParaRPr>
          </a:p>
          <a:p>
            <a:r>
              <a:rPr lang="de-DE" sz="1600" b="0" i="0" u="none" strike="noStrike" kern="1200" baseline="0" dirty="0" smtClean="0">
                <a:solidFill>
                  <a:schemeClr val="tx1"/>
                </a:solidFill>
                <a:latin typeface="Arial" charset="0"/>
                <a:ea typeface="+mn-ea"/>
                <a:cs typeface="+mn-cs"/>
              </a:rPr>
              <a:t>Thus:</a:t>
            </a:r>
          </a:p>
          <a:p>
            <a:r>
              <a:rPr lang="de-DE" sz="1600" b="0" i="0" u="none" strike="noStrike" kern="1200" baseline="0" dirty="0" smtClean="0">
                <a:solidFill>
                  <a:schemeClr val="tx1"/>
                </a:solidFill>
                <a:latin typeface="Arial" charset="0"/>
                <a:ea typeface="+mn-ea"/>
                <a:cs typeface="+mn-cs"/>
              </a:rPr>
              <a:t>a) </a:t>
            </a:r>
            <a:r>
              <a:rPr lang="de-DE" sz="1600" b="0" i="0" u="none" strike="noStrike" kern="1200" baseline="0" dirty="0" err="1" smtClean="0">
                <a:solidFill>
                  <a:schemeClr val="tx1"/>
                </a:solidFill>
                <a:latin typeface="Arial" charset="0"/>
                <a:ea typeface="+mn-ea"/>
                <a:cs typeface="+mn-cs"/>
              </a:rPr>
              <a:t>Is</a:t>
            </a:r>
            <a:r>
              <a:rPr lang="de-DE" sz="1600" b="0" i="0" u="none" strike="noStrike" kern="1200" baseline="0" dirty="0" smtClean="0">
                <a:solidFill>
                  <a:schemeClr val="tx1"/>
                </a:solidFill>
                <a:latin typeface="Arial" charset="0"/>
                <a:ea typeface="+mn-ea"/>
                <a:cs typeface="+mn-cs"/>
              </a:rPr>
              <a:t> not </a:t>
            </a:r>
            <a:r>
              <a:rPr lang="de-DE" sz="1600" b="0" i="0" u="none" strike="noStrike" kern="1200" baseline="0" dirty="0" err="1" smtClean="0">
                <a:solidFill>
                  <a:schemeClr val="tx1"/>
                </a:solidFill>
                <a:latin typeface="Arial" charset="0"/>
                <a:ea typeface="+mn-ea"/>
                <a:cs typeface="+mn-cs"/>
              </a:rPr>
              <a:t>correct</a:t>
            </a:r>
            <a:r>
              <a:rPr lang="de-DE" sz="1600" b="0" i="0" u="none" strike="noStrike" kern="1200" baseline="0" dirty="0" smtClean="0">
                <a:solidFill>
                  <a:schemeClr val="tx1"/>
                </a:solidFill>
                <a:latin typeface="Arial" charset="0"/>
                <a:ea typeface="+mn-ea"/>
                <a:cs typeface="+mn-cs"/>
              </a:rPr>
              <a:t> </a:t>
            </a:r>
          </a:p>
          <a:p>
            <a:r>
              <a:rPr lang="de-DE" sz="1600" b="0" i="0" u="none" strike="noStrike" kern="1200" baseline="0" dirty="0" smtClean="0">
                <a:solidFill>
                  <a:schemeClr val="tx1"/>
                </a:solidFill>
                <a:latin typeface="Arial" charset="0"/>
                <a:ea typeface="+mn-ea"/>
                <a:cs typeface="+mn-cs"/>
              </a:rPr>
              <a:t>b) </a:t>
            </a:r>
            <a:r>
              <a:rPr lang="de-DE" sz="1600" b="0" i="0" u="none" strike="noStrike" kern="1200" baseline="0" dirty="0" err="1" smtClean="0">
                <a:solidFill>
                  <a:schemeClr val="tx1"/>
                </a:solidFill>
                <a:latin typeface="Arial" charset="0"/>
                <a:ea typeface="+mn-ea"/>
                <a:cs typeface="+mn-cs"/>
              </a:rPr>
              <a:t>Is</a:t>
            </a:r>
            <a:r>
              <a:rPr lang="de-DE" sz="1600" b="0" i="0" u="none" strike="noStrike" kern="1200" baseline="0" dirty="0" smtClean="0">
                <a:solidFill>
                  <a:schemeClr val="tx1"/>
                </a:solidFill>
                <a:latin typeface="Arial" charset="0"/>
                <a:ea typeface="+mn-ea"/>
                <a:cs typeface="+mn-cs"/>
              </a:rPr>
              <a:t> </a:t>
            </a:r>
            <a:r>
              <a:rPr lang="de-DE" sz="1600" b="0" i="0" u="none" strike="noStrike" kern="1200" baseline="0" dirty="0" err="1" smtClean="0">
                <a:solidFill>
                  <a:schemeClr val="tx1"/>
                </a:solidFill>
                <a:latin typeface="Arial" charset="0"/>
                <a:ea typeface="+mn-ea"/>
                <a:cs typeface="+mn-cs"/>
              </a:rPr>
              <a:t>correct</a:t>
            </a:r>
            <a:endParaRPr lang="de-DE" sz="1600" b="0" i="0" u="none" strike="noStrike" kern="1200" baseline="0" dirty="0" smtClean="0">
              <a:solidFill>
                <a:schemeClr val="tx1"/>
              </a:solidFill>
              <a:latin typeface="Arial" charset="0"/>
              <a:ea typeface="+mn-ea"/>
              <a:cs typeface="+mn-cs"/>
            </a:endParaRPr>
          </a:p>
          <a:p>
            <a:r>
              <a:rPr lang="de-DE" sz="1600" b="0" i="0" u="none" strike="noStrike" kern="1200" baseline="0" dirty="0" smtClean="0">
                <a:solidFill>
                  <a:schemeClr val="tx1"/>
                </a:solidFill>
                <a:latin typeface="Arial" charset="0"/>
                <a:ea typeface="+mn-ea"/>
                <a:cs typeface="+mn-cs"/>
              </a:rPr>
              <a:t>c) </a:t>
            </a:r>
            <a:r>
              <a:rPr lang="de-DE" sz="1600" b="0" i="0" u="none" strike="noStrike" kern="1200" baseline="0" dirty="0" err="1" smtClean="0">
                <a:solidFill>
                  <a:schemeClr val="tx1"/>
                </a:solidFill>
                <a:latin typeface="Arial" charset="0"/>
                <a:ea typeface="+mn-ea"/>
                <a:cs typeface="+mn-cs"/>
              </a:rPr>
              <a:t>Is</a:t>
            </a:r>
            <a:r>
              <a:rPr lang="de-DE" sz="1600" b="0" i="0" u="none" strike="noStrike" kern="1200" baseline="0" dirty="0" smtClean="0">
                <a:solidFill>
                  <a:schemeClr val="tx1"/>
                </a:solidFill>
                <a:latin typeface="Arial" charset="0"/>
                <a:ea typeface="+mn-ea"/>
                <a:cs typeface="+mn-cs"/>
              </a:rPr>
              <a:t> not </a:t>
            </a:r>
            <a:r>
              <a:rPr lang="de-DE" sz="1600" b="0" i="0" u="none" strike="noStrike" kern="1200" baseline="0" dirty="0" err="1" smtClean="0">
                <a:solidFill>
                  <a:schemeClr val="tx1"/>
                </a:solidFill>
                <a:latin typeface="Arial" charset="0"/>
                <a:ea typeface="+mn-ea"/>
                <a:cs typeface="+mn-cs"/>
              </a:rPr>
              <a:t>correct</a:t>
            </a:r>
            <a:r>
              <a:rPr lang="de-DE" sz="1600" b="0" i="0" u="none" strike="noStrike" kern="1200" baseline="0" dirty="0" smtClean="0">
                <a:solidFill>
                  <a:schemeClr val="tx1"/>
                </a:solidFill>
                <a:latin typeface="Arial" charset="0"/>
                <a:ea typeface="+mn-ea"/>
                <a:cs typeface="+mn-cs"/>
              </a:rPr>
              <a:t> </a:t>
            </a:r>
          </a:p>
          <a:p>
            <a:r>
              <a:rPr lang="de-DE" sz="1600" b="0" i="0" u="none" strike="noStrike" kern="1200" baseline="0" dirty="0" smtClean="0">
                <a:solidFill>
                  <a:schemeClr val="tx1"/>
                </a:solidFill>
                <a:latin typeface="Arial" charset="0"/>
                <a:ea typeface="+mn-ea"/>
                <a:cs typeface="+mn-cs"/>
              </a:rPr>
              <a:t>d) </a:t>
            </a:r>
            <a:r>
              <a:rPr lang="de-DE" sz="1600" b="0" i="0" u="none" strike="noStrike" kern="1200" baseline="0" dirty="0" err="1" smtClean="0">
                <a:solidFill>
                  <a:schemeClr val="tx1"/>
                </a:solidFill>
                <a:latin typeface="Arial" charset="0"/>
                <a:ea typeface="+mn-ea"/>
                <a:cs typeface="+mn-cs"/>
              </a:rPr>
              <a:t>Is</a:t>
            </a:r>
            <a:r>
              <a:rPr lang="de-DE" sz="1600" b="0" i="0" u="none" strike="noStrike" kern="1200" baseline="0" dirty="0" smtClean="0">
                <a:solidFill>
                  <a:schemeClr val="tx1"/>
                </a:solidFill>
                <a:latin typeface="Arial" charset="0"/>
                <a:ea typeface="+mn-ea"/>
                <a:cs typeface="+mn-cs"/>
              </a:rPr>
              <a:t> not </a:t>
            </a:r>
            <a:r>
              <a:rPr lang="de-DE" sz="1600" b="0" i="0" u="none" strike="noStrike" kern="1200" baseline="0" dirty="0" err="1" smtClean="0">
                <a:solidFill>
                  <a:schemeClr val="tx1"/>
                </a:solidFill>
                <a:latin typeface="Arial" charset="0"/>
                <a:ea typeface="+mn-ea"/>
                <a:cs typeface="+mn-cs"/>
              </a:rPr>
              <a:t>correct</a:t>
            </a:r>
            <a:endParaRPr lang="de-DE" sz="1600" b="0" i="0" u="none" strike="noStrike" kern="1200" baseline="0" dirty="0" smtClean="0">
              <a:solidFill>
                <a:schemeClr val="tx1"/>
              </a:solidFill>
              <a:latin typeface="Arial" charset="0"/>
              <a:ea typeface="+mn-ea"/>
              <a:cs typeface="+mn-cs"/>
            </a:endParaRP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8</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35 	b 	FL-5.2.2 	K2</a:t>
            </a: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The mapping of points 1 to 4 to approaches according to syllabus chapter 5.2. is </a:t>
            </a:r>
            <a:r>
              <a:rPr lang="en-US" sz="1600" b="1" i="0" u="none" strike="noStrike" kern="1200" baseline="0" dirty="0" smtClean="0">
                <a:solidFill>
                  <a:schemeClr val="tx1"/>
                </a:solidFill>
                <a:latin typeface="Arial" charset="0"/>
                <a:ea typeface="+mn-ea"/>
                <a:cs typeface="+mn-cs"/>
              </a:rPr>
              <a:t>only correct for option b). </a:t>
            </a:r>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The mappings can be justified as follows: </a:t>
            </a:r>
          </a:p>
          <a:p>
            <a:r>
              <a:rPr lang="en-US" sz="1600" b="0" i="0" u="none" strike="noStrike" kern="1200" baseline="0" dirty="0" smtClean="0">
                <a:solidFill>
                  <a:schemeClr val="tx1"/>
                </a:solidFill>
                <a:latin typeface="Arial" charset="0"/>
                <a:ea typeface="+mn-ea"/>
                <a:cs typeface="+mn-cs"/>
              </a:rPr>
              <a:t>1. See syllabus chapter 5.2.2, 7. dot, last sentence: Exploratory testing is a common technique employed in reactive strategies, whereby the explorative testing is assigned to the experience-based testing category </a:t>
            </a:r>
          </a:p>
          <a:p>
            <a:r>
              <a:rPr lang="en-US" sz="1600" b="0" i="0" u="none" strike="noStrike" kern="1200" baseline="0" dirty="0" smtClean="0">
                <a:solidFill>
                  <a:schemeClr val="tx1"/>
                </a:solidFill>
                <a:latin typeface="Arial" charset="0"/>
                <a:ea typeface="+mn-ea"/>
                <a:cs typeface="+mn-cs"/>
              </a:rPr>
              <a:t>2. The control algorithms is ‘modelled’ on the server, therefore it’s tested with a model-based strategy (see syllabus chapter 5.2.2, 2. dot). </a:t>
            </a:r>
          </a:p>
          <a:p>
            <a:r>
              <a:rPr lang="en-US" sz="1600" b="0" i="0" u="none" strike="noStrike" kern="1200" baseline="0" dirty="0" smtClean="0">
                <a:solidFill>
                  <a:schemeClr val="tx1"/>
                </a:solidFill>
                <a:latin typeface="Arial" charset="0"/>
                <a:ea typeface="+mn-ea"/>
                <a:cs typeface="+mn-cs"/>
              </a:rPr>
              <a:t>3. See syllabus chapter 5.2.2, 1. dot, second sentence: “Risk-based testing is an example of an analytical approach, where tests are designed and prioritized based on the level of risk”.</a:t>
            </a:r>
          </a:p>
          <a:p>
            <a:r>
              <a:rPr lang="en-US" sz="1600" b="0" i="0" u="none" strike="noStrike" kern="1200" baseline="0" dirty="0" smtClean="0">
                <a:solidFill>
                  <a:schemeClr val="tx1"/>
                </a:solidFill>
                <a:latin typeface="Arial" charset="0"/>
                <a:ea typeface="+mn-ea"/>
                <a:cs typeface="+mn-cs"/>
              </a:rPr>
              <a:t>4. See syllabus chapter 5.2.2, 5. dot: “This type of test strategy is driven primarily by the advice, guidance, or instructions of stakeholders, business domain experts, or technology experts, who may be outside the test team or outside the organization itself.</a:t>
            </a:r>
            <a:endParaRPr lang="de-DE" sz="1600" b="0" i="0" u="none" strike="noStrike" kern="1200" baseline="0" dirty="0" smtClean="0">
              <a:solidFill>
                <a:schemeClr val="tx1"/>
              </a:solidFill>
              <a:latin typeface="Arial" charset="0"/>
              <a:ea typeface="+mn-ea"/>
              <a:cs typeface="+mn-cs"/>
            </a:endParaRPr>
          </a:p>
          <a:p>
            <a:r>
              <a:rPr lang="de-DE" sz="1600" b="0" i="0" u="none" strike="noStrike" kern="1200" baseline="0" dirty="0" smtClean="0">
                <a:solidFill>
                  <a:schemeClr val="tx1"/>
                </a:solidFill>
                <a:latin typeface="Arial" charset="0"/>
                <a:ea typeface="+mn-ea"/>
                <a:cs typeface="+mn-cs"/>
              </a:rPr>
              <a:t>Thus:</a:t>
            </a:r>
          </a:p>
          <a:p>
            <a:r>
              <a:rPr lang="en-US" sz="1600" b="0" i="0" u="none" strike="noStrike" kern="1200" baseline="0" noProof="0" dirty="0" smtClean="0">
                <a:solidFill>
                  <a:schemeClr val="tx1"/>
                </a:solidFill>
                <a:latin typeface="Arial" charset="0"/>
                <a:ea typeface="+mn-ea"/>
                <a:cs typeface="+mn-cs"/>
              </a:rPr>
              <a:t>a) Is not correct </a:t>
            </a:r>
          </a:p>
          <a:p>
            <a:r>
              <a:rPr lang="en-US" sz="1600" b="0" i="0" u="none" strike="noStrike" kern="1200" baseline="0" noProof="0" dirty="0" smtClean="0">
                <a:solidFill>
                  <a:schemeClr val="tx1"/>
                </a:solidFill>
                <a:latin typeface="Arial" charset="0"/>
                <a:ea typeface="+mn-ea"/>
                <a:cs typeface="+mn-cs"/>
              </a:rPr>
              <a:t>b) Is correct</a:t>
            </a:r>
          </a:p>
          <a:p>
            <a:r>
              <a:rPr lang="en-US" sz="1600" b="0" i="0" u="none" strike="noStrike" kern="1200" baseline="0" noProof="0" dirty="0" smtClean="0">
                <a:solidFill>
                  <a:schemeClr val="tx1"/>
                </a:solidFill>
                <a:latin typeface="Arial" charset="0"/>
                <a:ea typeface="+mn-ea"/>
                <a:cs typeface="+mn-cs"/>
              </a:rPr>
              <a:t>c) Is not correct </a:t>
            </a:r>
          </a:p>
          <a:p>
            <a:r>
              <a:rPr lang="en-US" sz="1600" b="0" i="0" u="none" strike="noStrike" kern="1200" baseline="0" noProof="0" dirty="0" smtClean="0">
                <a:solidFill>
                  <a:schemeClr val="tx1"/>
                </a:solidFill>
                <a:latin typeface="Arial" charset="0"/>
                <a:ea typeface="+mn-ea"/>
                <a:cs typeface="+mn-cs"/>
              </a:rPr>
              <a:t>d) Is not correct</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9</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36 	a 	FL-5.2.6 	K2</a:t>
            </a:r>
            <a:endParaRPr lang="de-DE" sz="1600" b="0" i="0" u="none" strike="noStrike" kern="1200" baseline="0" dirty="0" smtClean="0">
              <a:solidFill>
                <a:schemeClr val="tx1"/>
              </a:solidFill>
              <a:latin typeface="Arial" charset="0"/>
              <a:ea typeface="+mn-ea"/>
              <a:cs typeface="+mn-cs"/>
            </a:endParaRP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correct: See syllabus chapter 5.2.6: the metrics-based approach: estimating the testing effort based on metrics of former similar projects or based on typical values.</a:t>
            </a:r>
          </a:p>
          <a:p>
            <a:r>
              <a:rPr lang="en-US" sz="1600" b="0" i="0" u="none" strike="noStrike" kern="1200" baseline="0" dirty="0" smtClean="0">
                <a:solidFill>
                  <a:schemeClr val="tx1"/>
                </a:solidFill>
                <a:latin typeface="Arial" charset="0"/>
                <a:ea typeface="+mn-ea"/>
                <a:cs typeface="+mn-cs"/>
              </a:rPr>
              <a:t>b) Is not correct: This is expert-based approach: estimating the tasks based on estimates made by the owners of the tasks or by experts (syllabus chapter 5.2.6). </a:t>
            </a:r>
          </a:p>
          <a:p>
            <a:r>
              <a:rPr lang="en-US" sz="1600" b="0" i="0" u="none" strike="noStrike" kern="1200" baseline="0" dirty="0" smtClean="0">
                <a:solidFill>
                  <a:schemeClr val="tx1"/>
                </a:solidFill>
                <a:latin typeface="Arial" charset="0"/>
                <a:ea typeface="+mn-ea"/>
                <a:cs typeface="+mn-cs"/>
              </a:rPr>
              <a:t>c) Is not correct: This is expert-based approach: estimating the tasks based on estimates made by the responsible team of the tasks or by experts (syllabus chapter 5.2.6). </a:t>
            </a:r>
          </a:p>
          <a:p>
            <a:r>
              <a:rPr lang="en-US" sz="1600" b="0" i="0" u="none" strike="noStrike" kern="1200" baseline="0" dirty="0" smtClean="0">
                <a:solidFill>
                  <a:schemeClr val="tx1"/>
                </a:solidFill>
                <a:latin typeface="Arial" charset="0"/>
                <a:ea typeface="+mn-ea"/>
                <a:cs typeface="+mn-cs"/>
              </a:rPr>
              <a:t>d) Is not correct: This is expert-based approach: estimating the tasks based on estimates made by the owners of the tasks or by experts (syllabus chapter 5.2.6).</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10</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37 	c 	FL-5.2.4 	K3</a:t>
            </a:r>
            <a:endParaRPr lang="de-DE" sz="1600" b="0" i="0" u="none" strike="noStrike" kern="1200" baseline="0" dirty="0" smtClean="0">
              <a:solidFill>
                <a:schemeClr val="tx1"/>
              </a:solidFill>
              <a:latin typeface="Arial" charset="0"/>
              <a:ea typeface="+mn-ea"/>
              <a:cs typeface="+mn-cs"/>
            </a:endParaRP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R4 is dependent on R2, so R2 should be tested before R4. </a:t>
            </a:r>
          </a:p>
          <a:p>
            <a:r>
              <a:rPr lang="en-US" sz="1600" b="0" i="0" u="none" strike="noStrike" kern="1200" baseline="0" dirty="0" smtClean="0">
                <a:solidFill>
                  <a:schemeClr val="tx1"/>
                </a:solidFill>
                <a:latin typeface="Arial" charset="0"/>
                <a:ea typeface="+mn-ea"/>
                <a:cs typeface="+mn-cs"/>
              </a:rPr>
              <a:t>b) Is not correct: R7 is dependent on R2, so R7 should be tested before R2. </a:t>
            </a:r>
          </a:p>
          <a:p>
            <a:r>
              <a:rPr lang="en-US" sz="1600" b="0" i="0" u="none" strike="noStrike" kern="1200" baseline="0" dirty="0" smtClean="0">
                <a:solidFill>
                  <a:schemeClr val="tx1"/>
                </a:solidFill>
                <a:latin typeface="Arial" charset="0"/>
                <a:ea typeface="+mn-ea"/>
                <a:cs typeface="+mn-cs"/>
              </a:rPr>
              <a:t>c) Is correct: The tests are specified in a sequence that takes the dependencies into account. </a:t>
            </a:r>
          </a:p>
          <a:p>
            <a:r>
              <a:rPr lang="en-US" sz="1600" b="0" i="0" u="none" strike="noStrike" kern="1200" baseline="0" dirty="0" smtClean="0">
                <a:solidFill>
                  <a:schemeClr val="tx1"/>
                </a:solidFill>
                <a:latin typeface="Arial" charset="0"/>
                <a:ea typeface="+mn-ea"/>
                <a:cs typeface="+mn-cs"/>
              </a:rPr>
              <a:t>d) Is not correct: R2 is dependent on R3, so R3 should be tested before R2.</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11</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7539638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dirty="0" err="1" smtClean="0"/>
              <a:t>Formatvorlage</a:t>
            </a:r>
            <a:r>
              <a:rPr lang="en-US" noProof="0" dirty="0" smtClean="0"/>
              <a:t> des </a:t>
            </a:r>
            <a:r>
              <a:rPr lang="en-US" noProof="0" dirty="0" err="1" smtClean="0"/>
              <a:t>Untertitelmasters</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pic>
        <p:nvPicPr>
          <p:cNvPr id="6" name="รูปภาพ 4">
            <a:extLst>
              <a:ext uri="{FF2B5EF4-FFF2-40B4-BE49-F238E27FC236}">
                <a16:creationId xmlns:a16="http://schemas.microsoft.com/office/drawing/2014/main" xmlns="" id="{0324D299-0FB9-438F-89F6-C7FC4F4EF2EF}"/>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5103" t="16336" r="8262" b="23176"/>
          <a:stretch/>
        </p:blipFill>
        <p:spPr>
          <a:xfrm>
            <a:off x="3087384" y="260648"/>
            <a:ext cx="2969231" cy="1654416"/>
          </a:xfrm>
          <a:prstGeom prst="rect">
            <a:avLst/>
          </a:prstGeom>
        </p:spPr>
      </p:pic>
      <p:pic>
        <p:nvPicPr>
          <p:cNvPr id="7" name="Picture 7">
            <a:extLst>
              <a:ext uri="{FF2B5EF4-FFF2-40B4-BE49-F238E27FC236}">
                <a16:creationId xmlns:a16="http://schemas.microsoft.com/office/drawing/2014/main" xmlns="" id="{2883A6B9-DFA2-41AB-9E9B-967853DD406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289273" y="5747289"/>
            <a:ext cx="565453" cy="971872"/>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19256" cy="1143000"/>
          </a:xfrm>
        </p:spPr>
        <p:txBody>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Inhaltsplatzhalter 2"/>
          <p:cNvSpPr>
            <a:spLocks noGrp="1"/>
          </p:cNvSpPr>
          <p:nvPr>
            <p:ph idx="1"/>
          </p:nvPr>
        </p:nvSpPr>
        <p:spPr/>
        <p:txBody>
          <a:bodyPr/>
          <a:lstStyle/>
          <a:p>
            <a:pPr lvl="0"/>
            <a:r>
              <a:rPr lang="en-US" noProof="0" dirty="0" err="1" smtClean="0"/>
              <a:t>Textmasterformate</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a:p>
        </p:txBody>
      </p:sp>
      <p:sp>
        <p:nvSpPr>
          <p:cNvPr id="4"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5"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6"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‹Nr.›</a:t>
            </a:fld>
            <a:endParaRPr lang="en-US" dirty="0"/>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35267" y="6309320"/>
            <a:ext cx="977155" cy="458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19256" cy="1143000"/>
          </a:xfrm>
        </p:spPr>
        <p:txBody>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dirty="0" err="1" smtClean="0"/>
              <a:t>Textmasterformate</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dirty="0" err="1" smtClean="0"/>
              <a:t>Textmasterformate</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a:p>
        </p:txBody>
      </p:sp>
      <p:sp>
        <p:nvSpPr>
          <p:cNvPr id="5" name="Datumsplatzhalter 4"/>
          <p:cNvSpPr>
            <a:spLocks noGrp="1"/>
          </p:cNvSpPr>
          <p:nvPr>
            <p:ph type="dt" sz="half" idx="10"/>
          </p:nvPr>
        </p:nvSpPr>
        <p:spPr/>
        <p:txBody>
          <a:bodyPr/>
          <a:lstStyle/>
          <a:p>
            <a:r>
              <a:rPr lang="en-US" dirty="0" smtClean="0"/>
              <a:t>Uwe Gühl, 2020</a:t>
            </a:r>
            <a:endParaRPr lang="en-US" dirty="0"/>
          </a:p>
        </p:txBody>
      </p:sp>
      <p:sp>
        <p:nvSpPr>
          <p:cNvPr id="6" name="Fußzeilenplatzhalter 5"/>
          <p:cNvSpPr>
            <a:spLocks noGrp="1"/>
          </p:cNvSpPr>
          <p:nvPr>
            <p:ph type="ftr" sz="quarter" idx="11"/>
          </p:nvPr>
        </p:nvSpPr>
        <p:spPr/>
        <p:txBody>
          <a:bodyPr/>
          <a:lstStyle/>
          <a:p>
            <a:r>
              <a:rPr lang="en-US" dirty="0" smtClean="0"/>
              <a:t>Software Testing – Foundation Level</a:t>
            </a:r>
          </a:p>
          <a:p>
            <a:r>
              <a:rPr lang="en-US" dirty="0" smtClean="0"/>
              <a:t>Test Management – Quiz</a:t>
            </a:r>
          </a:p>
        </p:txBody>
      </p:sp>
      <p:sp>
        <p:nvSpPr>
          <p:cNvPr id="7" name="Foliennummernplatzhalter 6"/>
          <p:cNvSpPr>
            <a:spLocks noGrp="1"/>
          </p:cNvSpPr>
          <p:nvPr>
            <p:ph type="sldNum" sz="quarter" idx="12"/>
          </p:nvPr>
        </p:nvSpPr>
        <p:spPr/>
        <p:txBody>
          <a:bodyPr/>
          <a:lstStyle/>
          <a:p>
            <a:r>
              <a:rPr lang="en-US" dirty="0" smtClean="0"/>
              <a:t>05 - </a:t>
            </a:r>
            <a:fld id="{6C6AE60A-B69C-4790-82F7-3882EDF23186}" type="slidenum">
              <a:rPr lang="en-US" smtClean="0"/>
              <a:pPr/>
              <a:t>‹Nr.›</a:t>
            </a:fld>
            <a:endParaRPr lang="en-US" dirty="0"/>
          </a:p>
        </p:txBody>
      </p:sp>
      <p:pic>
        <p:nvPicPr>
          <p:cNvPr id="1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35267" y="6309320"/>
            <a:ext cx="977155" cy="458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19256" cy="1143000"/>
          </a:xfrm>
        </p:spPr>
        <p:txBody>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Datumsplatzhalter 2"/>
          <p:cNvSpPr>
            <a:spLocks noGrp="1"/>
          </p:cNvSpPr>
          <p:nvPr>
            <p:ph type="dt" sz="half" idx="10"/>
          </p:nvPr>
        </p:nvSpPr>
        <p:spPr/>
        <p:txBody>
          <a:bodyPr/>
          <a:lstStyle/>
          <a:p>
            <a:r>
              <a:rPr lang="en-US" dirty="0" smtClean="0"/>
              <a:t>Uwe Gühl, 2020</a:t>
            </a:r>
            <a:endParaRPr lang="en-US" dirty="0"/>
          </a:p>
        </p:txBody>
      </p:sp>
      <p:sp>
        <p:nvSpPr>
          <p:cNvPr id="4" name="Fußzeilenplatzhalter 3"/>
          <p:cNvSpPr>
            <a:spLocks noGrp="1"/>
          </p:cNvSpPr>
          <p:nvPr>
            <p:ph type="ftr" sz="quarter" idx="11"/>
          </p:nvPr>
        </p:nvSpPr>
        <p:spPr/>
        <p:txBody>
          <a:bodyPr/>
          <a:lstStyle/>
          <a:p>
            <a:r>
              <a:rPr lang="en-US" dirty="0" smtClean="0"/>
              <a:t>Software Testing – Foundation Level</a:t>
            </a:r>
          </a:p>
          <a:p>
            <a:r>
              <a:rPr lang="en-US" dirty="0" smtClean="0"/>
              <a:t>Test Management – Quiz</a:t>
            </a:r>
          </a:p>
        </p:txBody>
      </p:sp>
      <p:sp>
        <p:nvSpPr>
          <p:cNvPr id="5" name="Foliennummernplatzhalter 4"/>
          <p:cNvSpPr>
            <a:spLocks noGrp="1"/>
          </p:cNvSpPr>
          <p:nvPr>
            <p:ph type="sldNum" sz="quarter" idx="12"/>
          </p:nvPr>
        </p:nvSpPr>
        <p:spPr/>
        <p:txBody>
          <a:bodyPr/>
          <a:lstStyle/>
          <a:p>
            <a:r>
              <a:rPr lang="en-US" dirty="0" smtClean="0"/>
              <a:t>05 - </a:t>
            </a:r>
            <a:fld id="{6C6AE60A-B69C-4790-82F7-3882EDF23186}" type="slidenum">
              <a:rPr lang="en-US" smtClean="0"/>
              <a:pPr/>
              <a:t>‹Nr.›</a:t>
            </a:fld>
            <a:endParaRPr lang="en-US" dirty="0"/>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35267" y="6309320"/>
            <a:ext cx="977155" cy="458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en-US" dirty="0" smtClean="0"/>
              <a:t>Uwe Gühl, 2020</a:t>
            </a:r>
            <a:endParaRPr lang="en-US" dirty="0"/>
          </a:p>
        </p:txBody>
      </p:sp>
      <p:sp>
        <p:nvSpPr>
          <p:cNvPr id="3" name="Fußzeilenplatzhalter 2"/>
          <p:cNvSpPr>
            <a:spLocks noGrp="1"/>
          </p:cNvSpPr>
          <p:nvPr>
            <p:ph type="ftr" sz="quarter" idx="11"/>
          </p:nvPr>
        </p:nvSpPr>
        <p:spPr/>
        <p:txBody>
          <a:bodyPr/>
          <a:lstStyle/>
          <a:p>
            <a:r>
              <a:rPr lang="en-US" dirty="0" smtClean="0"/>
              <a:t>Software Testing – Foundation Level</a:t>
            </a:r>
          </a:p>
          <a:p>
            <a:r>
              <a:rPr lang="en-US" dirty="0" smtClean="0"/>
              <a:t>Test Management – Quiz</a:t>
            </a:r>
          </a:p>
        </p:txBody>
      </p:sp>
      <p:sp>
        <p:nvSpPr>
          <p:cNvPr id="4" name="Foliennummernplatzhalter 3"/>
          <p:cNvSpPr>
            <a:spLocks noGrp="1"/>
          </p:cNvSpPr>
          <p:nvPr>
            <p:ph type="sldNum" sz="quarter" idx="12"/>
          </p:nvPr>
        </p:nvSpPr>
        <p:spPr/>
        <p:txBody>
          <a:bodyPr/>
          <a:lstStyle/>
          <a:p>
            <a:r>
              <a:rPr lang="en-US" dirty="0" smtClean="0"/>
              <a:t>05 - </a:t>
            </a:r>
            <a:fld id="{6C6AE60A-B69C-4790-82F7-3882EDF23186}" type="slidenum">
              <a:rPr lang="en-US" smtClean="0"/>
              <a:pPr/>
              <a:t>‹Nr.›</a:t>
            </a:fld>
            <a:endParaRPr lang="en-US" dirty="0"/>
          </a:p>
        </p:txBody>
      </p:sp>
      <p:pic>
        <p:nvPicPr>
          <p:cNvPr id="5"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35267" y="6309320"/>
            <a:ext cx="977155" cy="458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noProof="0" dirty="0" err="1" smtClean="0"/>
              <a:t>Textmasterformate</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a:p>
        </p:txBody>
      </p:sp>
      <p:sp>
        <p:nvSpPr>
          <p:cNvPr id="4" name="Datumsplatzhalter 3"/>
          <p:cNvSpPr>
            <a:spLocks noGrp="1"/>
          </p:cNvSpPr>
          <p:nvPr>
            <p:ph type="dt" sz="half" idx="2"/>
          </p:nvPr>
        </p:nvSpPr>
        <p:spPr>
          <a:xfrm>
            <a:off x="457200" y="6356350"/>
            <a:ext cx="15984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r>
              <a:rPr lang="de-DE" dirty="0" smtClean="0"/>
              <a:t>Uwe Gühl</a:t>
            </a:r>
            <a:endParaRPr lang="en-US" dirty="0"/>
          </a:p>
        </p:txBody>
      </p:sp>
      <p:sp>
        <p:nvSpPr>
          <p:cNvPr id="5" name="Fußzeilenplatzhalter 4"/>
          <p:cNvSpPr>
            <a:spLocks noGrp="1"/>
          </p:cNvSpPr>
          <p:nvPr>
            <p:ph type="ftr" sz="quarter" idx="3"/>
          </p:nvPr>
        </p:nvSpPr>
        <p:spPr>
          <a:xfrm>
            <a:off x="2195736" y="6356350"/>
            <a:ext cx="47520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r>
              <a:rPr lang="en-US" dirty="0" smtClean="0"/>
              <a:t>Software Testing – Foundation Level</a:t>
            </a:r>
          </a:p>
          <a:p>
            <a:r>
              <a:rPr lang="en-US" dirty="0" smtClean="0"/>
              <a:t>Test Management – Quiz</a:t>
            </a:r>
            <a:endParaRPr lang="en-US" dirty="0"/>
          </a:p>
        </p:txBody>
      </p:sp>
      <p:sp>
        <p:nvSpPr>
          <p:cNvPr id="6" name="Foliennummernplatzhalter 5"/>
          <p:cNvSpPr>
            <a:spLocks noGrp="1"/>
          </p:cNvSpPr>
          <p:nvPr>
            <p:ph type="sldNum" sz="quarter" idx="4"/>
          </p:nvPr>
        </p:nvSpPr>
        <p:spPr>
          <a:xfrm>
            <a:off x="7092280" y="6356350"/>
            <a:ext cx="15984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r>
              <a:rPr lang="en-US" dirty="0" smtClean="0"/>
              <a:t>05 - </a:t>
            </a:r>
            <a:fld id="{6C6AE60A-B69C-4790-82F7-3882EDF23186}" type="slidenum">
              <a:rPr lang="en-US" smtClean="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600" kern="1200">
          <a:solidFill>
            <a:schemeClr val="tx1"/>
          </a:solidFill>
          <a:latin typeface="Arial" panose="020B0604020202020204" pitchFamily="34" charset="0"/>
          <a:ea typeface="+mn-ea"/>
          <a:cs typeface="Arial" panose="020B0604020202020204" pitchFamily="34" charset="0"/>
        </a:defRPr>
      </a:lvl2pPr>
      <a:lvl3pPr marL="1252538" indent="-338138" algn="l" defTabSz="914400" rtl="0" eaLnBrk="1" latinLnBrk="0" hangingPunct="1">
        <a:spcBef>
          <a:spcPct val="20000"/>
        </a:spcBef>
        <a:buFont typeface="Wingdings" panose="05000000000000000000" pitchFamily="2" charset="2"/>
        <a:buChar char="Ø"/>
        <a:defRPr sz="2400" kern="1200">
          <a:solidFill>
            <a:schemeClr val="tx1"/>
          </a:solidFill>
          <a:latin typeface="Arial" panose="020B0604020202020204" pitchFamily="34" charset="0"/>
          <a:ea typeface="+mn-ea"/>
          <a:cs typeface="Arial" panose="020B0604020202020204" pitchFamily="34" charset="0"/>
        </a:defRPr>
      </a:lvl3pPr>
      <a:lvl4pPr marL="1703388" indent="-331788" algn="l" defTabSz="914400" rtl="0" eaLnBrk="1" latinLnBrk="0" hangingPunct="1">
        <a:spcBef>
          <a:spcPct val="20000"/>
        </a:spcBef>
        <a:buFont typeface="Wingdings" panose="05000000000000000000" pitchFamily="2" charset="2"/>
        <a:buChar char="v"/>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istqb.org/download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smtClean="0"/>
              <a:t>Software Testing </a:t>
            </a:r>
            <a:br>
              <a:rPr lang="en-US" smtClean="0"/>
            </a:br>
            <a:r>
              <a:rPr lang="en-US" smtClean="0"/>
              <a:t>Foundation Level</a:t>
            </a:r>
            <a:endParaRPr lang="de-DE" dirty="0"/>
          </a:p>
        </p:txBody>
      </p:sp>
      <p:sp>
        <p:nvSpPr>
          <p:cNvPr id="3" name="Untertitel 2"/>
          <p:cNvSpPr>
            <a:spLocks noGrp="1"/>
          </p:cNvSpPr>
          <p:nvPr>
            <p:ph type="subTitle" idx="1"/>
          </p:nvPr>
        </p:nvSpPr>
        <p:spPr/>
        <p:txBody>
          <a:bodyPr>
            <a:normAutofit/>
          </a:bodyPr>
          <a:lstStyle/>
          <a:p>
            <a:r>
              <a:rPr lang="en-US" dirty="0" smtClean="0"/>
              <a:t>Lecture 5 – Test Management</a:t>
            </a:r>
          </a:p>
          <a:p>
            <a:r>
              <a:rPr lang="de-DE" dirty="0" smtClean="0"/>
              <a:t>Quiz</a:t>
            </a:r>
            <a:endParaRPr lang="en-US" dirty="0" smtClean="0"/>
          </a:p>
          <a:p>
            <a:r>
              <a:rPr lang="en-US" dirty="0" smtClean="0"/>
              <a:t>Uwe Gühl</a:t>
            </a:r>
          </a:p>
        </p:txBody>
      </p:sp>
      <p:sp>
        <p:nvSpPr>
          <p:cNvPr id="4" name="AutoShape 2" descr="Department of Computer Engineeri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dirty="0"/>
          </a:p>
        </p:txBody>
      </p:sp>
    </p:spTree>
    <p:extLst>
      <p:ext uri="{BB962C8B-B14F-4D97-AF65-F5344CB8AC3E}">
        <p14:creationId xmlns:p14="http://schemas.microsoft.com/office/powerpoint/2010/main" val="8391937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tabLst>
                <a:tab pos="8426450" algn="r"/>
              </a:tabLst>
            </a:pPr>
            <a:r>
              <a:rPr lang="de-DE" dirty="0"/>
              <a:t>5. Testmanagement	</a:t>
            </a:r>
            <a:r>
              <a:rPr lang="de-DE" dirty="0" smtClean="0"/>
              <a:t>FL-5.2.6 </a:t>
            </a:r>
            <a:r>
              <a:rPr lang="de-DE" dirty="0"/>
              <a:t>A</a:t>
            </a:r>
          </a:p>
        </p:txBody>
      </p:sp>
      <p:sp>
        <p:nvSpPr>
          <p:cNvPr id="3" name="Inhaltsplatzhalter 2"/>
          <p:cNvSpPr>
            <a:spLocks noGrp="1"/>
          </p:cNvSpPr>
          <p:nvPr>
            <p:ph idx="1"/>
          </p:nvPr>
        </p:nvSpPr>
        <p:spPr/>
        <p:txBody>
          <a:bodyPr>
            <a:normAutofit fontScale="92500" lnSpcReduction="10000"/>
          </a:bodyPr>
          <a:lstStyle/>
          <a:p>
            <a:pPr marL="0" indent="0">
              <a:buNone/>
              <a:tabLst>
                <a:tab pos="8342313" algn="r"/>
              </a:tabLst>
            </a:pPr>
            <a:r>
              <a:rPr lang="en-US" dirty="0"/>
              <a:t>Which one of the following is the characteristic of a metrics-based approach for test estimation</a:t>
            </a:r>
            <a:r>
              <a:rPr lang="en-US" dirty="0" smtClean="0"/>
              <a:t>?</a:t>
            </a:r>
            <a:endParaRPr lang="en-US" altLang="de-DE" dirty="0" smtClean="0"/>
          </a:p>
          <a:p>
            <a:pPr marL="0" indent="0">
              <a:buNone/>
              <a:tabLst>
                <a:tab pos="8342313" algn="r"/>
              </a:tabLst>
            </a:pPr>
            <a:endParaRPr lang="en-US" altLang="de-DE" dirty="0" smtClean="0"/>
          </a:p>
          <a:p>
            <a:pPr marL="531813" indent="-531813">
              <a:buFont typeface="Wingdings" pitchFamily="2" charset="2"/>
              <a:buAutoNum type="alphaLcParenR"/>
            </a:pPr>
            <a:r>
              <a:rPr lang="en-US" altLang="de-DE" dirty="0"/>
              <a:t>Budget which was used by a previous similar test project.</a:t>
            </a:r>
          </a:p>
          <a:p>
            <a:pPr marL="531813" indent="-531813">
              <a:buFont typeface="Wingdings" pitchFamily="2" charset="2"/>
              <a:buAutoNum type="alphaLcParenR"/>
            </a:pPr>
            <a:r>
              <a:rPr lang="en-US" altLang="de-DE" dirty="0" smtClean="0"/>
              <a:t>Overall </a:t>
            </a:r>
            <a:r>
              <a:rPr lang="en-US" altLang="de-DE" dirty="0"/>
              <a:t>experience collected in interviews with test managers.</a:t>
            </a:r>
          </a:p>
          <a:p>
            <a:pPr marL="531813" indent="-531813">
              <a:buFont typeface="Wingdings" pitchFamily="2" charset="2"/>
              <a:buAutoNum type="alphaLcParenR"/>
            </a:pPr>
            <a:r>
              <a:rPr lang="en-US" altLang="de-DE" dirty="0" smtClean="0"/>
              <a:t>Estimation </a:t>
            </a:r>
            <a:r>
              <a:rPr lang="en-US" altLang="de-DE" dirty="0"/>
              <a:t>of effort for test automation agreed in the test team.</a:t>
            </a:r>
          </a:p>
          <a:p>
            <a:pPr marL="531813" indent="-531813">
              <a:buFont typeface="Wingdings" pitchFamily="2" charset="2"/>
              <a:buAutoNum type="alphaLcParenR"/>
            </a:pPr>
            <a:r>
              <a:rPr lang="en-US" altLang="de-DE" dirty="0" smtClean="0"/>
              <a:t>Average </a:t>
            </a:r>
            <a:r>
              <a:rPr lang="en-US" altLang="de-DE" dirty="0"/>
              <a:t>of calculations collected from business </a:t>
            </a:r>
            <a:r>
              <a:rPr lang="en-US" altLang="de-DE" dirty="0" smtClean="0"/>
              <a:t>experts.</a:t>
            </a:r>
            <a:endParaRPr lang="en-US" alt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22850" y="2927955"/>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10</a:t>
            </a:fld>
            <a:endParaRPr lang="en-US" dirty="0"/>
          </a:p>
        </p:txBody>
      </p:sp>
    </p:spTree>
    <p:extLst>
      <p:ext uri="{BB962C8B-B14F-4D97-AF65-F5344CB8AC3E}">
        <p14:creationId xmlns:p14="http://schemas.microsoft.com/office/powerpoint/2010/main" val="28973344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tabLst>
                <a:tab pos="8426450" algn="r"/>
              </a:tabLst>
            </a:pPr>
            <a:r>
              <a:rPr lang="de-DE" dirty="0"/>
              <a:t>5. Testmanagement	</a:t>
            </a:r>
            <a:r>
              <a:rPr lang="de-DE" dirty="0" smtClean="0"/>
              <a:t>FL-5.2.4 A</a:t>
            </a:r>
            <a:br>
              <a:rPr lang="de-DE" dirty="0" smtClean="0"/>
            </a:br>
            <a:r>
              <a:rPr lang="de-DE" dirty="0" smtClean="0"/>
              <a:t>(</a:t>
            </a:r>
            <a:r>
              <a:rPr lang="de-DE" dirty="0"/>
              <a:t>1-2</a:t>
            </a:r>
            <a:r>
              <a:rPr lang="de-DE" dirty="0" smtClean="0"/>
              <a:t>)</a:t>
            </a:r>
            <a:endParaRPr lang="de-DE" dirty="0"/>
          </a:p>
        </p:txBody>
      </p:sp>
      <p:sp>
        <p:nvSpPr>
          <p:cNvPr id="3" name="Inhaltsplatzhalter 2"/>
          <p:cNvSpPr>
            <a:spLocks noGrp="1"/>
          </p:cNvSpPr>
          <p:nvPr>
            <p:ph idx="1"/>
          </p:nvPr>
        </p:nvSpPr>
        <p:spPr/>
        <p:txBody>
          <a:bodyPr/>
          <a:lstStyle/>
          <a:p>
            <a:pPr marL="0" indent="0">
              <a:buNone/>
              <a:tabLst>
                <a:tab pos="8342313" algn="r"/>
              </a:tabLst>
            </a:pPr>
            <a:r>
              <a:rPr lang="en-US" altLang="de-DE" dirty="0"/>
              <a:t>As a test manager you are responsible for testing the following requirements:</a:t>
            </a:r>
          </a:p>
          <a:p>
            <a:pPr marL="400050" lvl="1" indent="0">
              <a:buNone/>
              <a:tabLst>
                <a:tab pos="8342313" algn="r"/>
              </a:tabLst>
            </a:pPr>
            <a:r>
              <a:rPr lang="en-US" altLang="de-DE" dirty="0"/>
              <a:t>R1 - Process anomalies</a:t>
            </a:r>
          </a:p>
          <a:p>
            <a:pPr marL="400050" lvl="1" indent="0">
              <a:buNone/>
              <a:tabLst>
                <a:tab pos="8342313" algn="r"/>
              </a:tabLst>
            </a:pPr>
            <a:r>
              <a:rPr lang="en-US" altLang="de-DE" dirty="0"/>
              <a:t>R2 - Synchronization</a:t>
            </a:r>
          </a:p>
          <a:p>
            <a:pPr marL="400050" lvl="1" indent="0">
              <a:buNone/>
              <a:tabLst>
                <a:tab pos="8342313" algn="r"/>
              </a:tabLst>
            </a:pPr>
            <a:r>
              <a:rPr lang="en-US" altLang="de-DE" dirty="0"/>
              <a:t>R3 - Approval</a:t>
            </a:r>
          </a:p>
          <a:p>
            <a:pPr marL="400050" lvl="1" indent="0">
              <a:buNone/>
              <a:tabLst>
                <a:tab pos="8342313" algn="r"/>
              </a:tabLst>
            </a:pPr>
            <a:r>
              <a:rPr lang="en-US" altLang="de-DE" dirty="0"/>
              <a:t>R4 - Problem solving</a:t>
            </a:r>
          </a:p>
          <a:p>
            <a:pPr marL="400050" lvl="1" indent="0">
              <a:buNone/>
              <a:tabLst>
                <a:tab pos="8342313" algn="r"/>
              </a:tabLst>
            </a:pPr>
            <a:r>
              <a:rPr lang="en-US" altLang="de-DE" dirty="0"/>
              <a:t>R5 - Financial data</a:t>
            </a:r>
          </a:p>
          <a:p>
            <a:pPr marL="400050" lvl="1" indent="0">
              <a:buNone/>
              <a:tabLst>
                <a:tab pos="8342313" algn="r"/>
              </a:tabLst>
            </a:pPr>
            <a:r>
              <a:rPr lang="en-US" altLang="de-DE" dirty="0"/>
              <a:t>R6 - Diagram data</a:t>
            </a:r>
          </a:p>
          <a:p>
            <a:pPr marL="400050" lvl="1" indent="0">
              <a:buNone/>
              <a:tabLst>
                <a:tab pos="8342313" algn="r"/>
              </a:tabLst>
            </a:pPr>
            <a:r>
              <a:rPr lang="en-US" altLang="de-DE" dirty="0"/>
              <a:t>R7 - Changes to the user </a:t>
            </a:r>
            <a:r>
              <a:rPr lang="en-US" altLang="de-DE" dirty="0" smtClean="0"/>
              <a:t>profile</a:t>
            </a:r>
          </a:p>
        </p:txBody>
      </p:sp>
      <p:sp>
        <p:nvSpPr>
          <p:cNvPr id="6"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7"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8"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11</a:t>
            </a:fld>
            <a:endParaRPr lang="en-US" dirty="0"/>
          </a:p>
        </p:txBody>
      </p:sp>
    </p:spTree>
    <p:extLst>
      <p:ext uri="{BB962C8B-B14F-4D97-AF65-F5344CB8AC3E}">
        <p14:creationId xmlns:p14="http://schemas.microsoft.com/office/powerpoint/2010/main" val="16275673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tabLst>
                <a:tab pos="8426450" algn="r"/>
              </a:tabLst>
            </a:pPr>
            <a:r>
              <a:rPr lang="de-DE" dirty="0"/>
              <a:t>5. Testmanagement	</a:t>
            </a:r>
            <a:r>
              <a:rPr lang="de-DE" dirty="0" smtClean="0"/>
              <a:t>FL-5.2.4 </a:t>
            </a:r>
            <a:r>
              <a:rPr lang="de-DE" dirty="0"/>
              <a:t>A</a:t>
            </a:r>
            <a:br>
              <a:rPr lang="de-DE" dirty="0"/>
            </a:br>
            <a:r>
              <a:rPr lang="de-DE" dirty="0" smtClean="0"/>
              <a:t>(2-2)</a:t>
            </a:r>
            <a:endParaRPr lang="de-DE" dirty="0"/>
          </a:p>
        </p:txBody>
      </p:sp>
      <p:sp>
        <p:nvSpPr>
          <p:cNvPr id="3" name="Inhaltsplatzhalter 2"/>
          <p:cNvSpPr>
            <a:spLocks noGrp="1"/>
          </p:cNvSpPr>
          <p:nvPr>
            <p:ph idx="1"/>
          </p:nvPr>
        </p:nvSpPr>
        <p:spPr/>
        <p:txBody>
          <a:bodyPr>
            <a:normAutofit fontScale="77500" lnSpcReduction="20000"/>
          </a:bodyPr>
          <a:lstStyle/>
          <a:p>
            <a:pPr marL="0" indent="0">
              <a:buNone/>
              <a:tabLst>
                <a:tab pos="8342313" algn="r"/>
              </a:tabLst>
            </a:pPr>
            <a:r>
              <a:rPr lang="en-US" dirty="0"/>
              <a:t>Notation: </a:t>
            </a:r>
            <a:endParaRPr lang="en-US" dirty="0" smtClean="0"/>
          </a:p>
          <a:p>
            <a:pPr marL="0" indent="0">
              <a:buNone/>
              <a:tabLst>
                <a:tab pos="8342313" algn="r"/>
              </a:tabLst>
            </a:pPr>
            <a:r>
              <a:rPr lang="en-US" dirty="0" smtClean="0"/>
              <a:t>Logical </a:t>
            </a:r>
            <a:r>
              <a:rPr lang="en-US" dirty="0"/>
              <a:t>requirement </a:t>
            </a:r>
            <a:r>
              <a:rPr lang="en-US" dirty="0" smtClean="0"/>
              <a:t>dependencies</a:t>
            </a:r>
          </a:p>
          <a:p>
            <a:pPr marL="0" indent="0">
              <a:buNone/>
              <a:tabLst>
                <a:tab pos="8342313" algn="r"/>
              </a:tabLst>
            </a:pPr>
            <a:r>
              <a:rPr lang="en-US" dirty="0" smtClean="0"/>
              <a:t>(</a:t>
            </a:r>
            <a:r>
              <a:rPr lang="en-US" dirty="0"/>
              <a:t>A -&gt; B means, that B depends on A</a:t>
            </a:r>
            <a:r>
              <a:rPr lang="en-US" dirty="0" smtClean="0"/>
              <a:t>):</a:t>
            </a:r>
          </a:p>
          <a:p>
            <a:pPr marL="0" indent="0">
              <a:buNone/>
              <a:tabLst>
                <a:tab pos="8342313" algn="r"/>
              </a:tabLst>
            </a:pPr>
            <a:endParaRPr lang="en-US" altLang="de-DE" dirty="0"/>
          </a:p>
          <a:p>
            <a:pPr marL="0" indent="0">
              <a:buNone/>
              <a:tabLst>
                <a:tab pos="8342313" algn="r"/>
              </a:tabLst>
            </a:pPr>
            <a:r>
              <a:rPr lang="en-US" dirty="0" smtClean="0"/>
              <a:t>Which </a:t>
            </a:r>
            <a:r>
              <a:rPr lang="en-US" dirty="0"/>
              <a:t>one of the following options </a:t>
            </a:r>
            <a:endParaRPr lang="en-US" dirty="0" smtClean="0"/>
          </a:p>
          <a:p>
            <a:pPr marL="0" indent="0">
              <a:buNone/>
              <a:tabLst>
                <a:tab pos="8342313" algn="r"/>
              </a:tabLst>
            </a:pPr>
            <a:r>
              <a:rPr lang="en-US" dirty="0" smtClean="0"/>
              <a:t>structures </a:t>
            </a:r>
            <a:r>
              <a:rPr lang="en-US" dirty="0"/>
              <a:t>the test execution </a:t>
            </a:r>
            <a:endParaRPr lang="en-US" dirty="0" smtClean="0"/>
          </a:p>
          <a:p>
            <a:pPr marL="0" indent="0">
              <a:buNone/>
              <a:tabLst>
                <a:tab pos="8342313" algn="r"/>
              </a:tabLst>
            </a:pPr>
            <a:r>
              <a:rPr lang="en-US" dirty="0" smtClean="0"/>
              <a:t>schedule </a:t>
            </a:r>
            <a:r>
              <a:rPr lang="en-US" dirty="0"/>
              <a:t>according to the </a:t>
            </a:r>
            <a:endParaRPr lang="en-US" dirty="0" smtClean="0"/>
          </a:p>
          <a:p>
            <a:pPr marL="0" indent="0">
              <a:buNone/>
              <a:tabLst>
                <a:tab pos="8342313" algn="r"/>
              </a:tabLst>
            </a:pPr>
            <a:r>
              <a:rPr lang="en-US" dirty="0" smtClean="0"/>
              <a:t>requirement </a:t>
            </a:r>
            <a:r>
              <a:rPr lang="en-US" dirty="0"/>
              <a:t>dependencies?</a:t>
            </a:r>
            <a:endParaRPr lang="en-US" altLang="de-DE" dirty="0" smtClean="0"/>
          </a:p>
          <a:p>
            <a:pPr marL="0" indent="0">
              <a:buNone/>
              <a:tabLst>
                <a:tab pos="8342313" algn="r"/>
              </a:tabLst>
            </a:pPr>
            <a:endParaRPr lang="en-US" altLang="de-DE" dirty="0" smtClean="0"/>
          </a:p>
          <a:p>
            <a:pPr marL="531813" indent="-531813">
              <a:buFont typeface="Wingdings" pitchFamily="2" charset="2"/>
              <a:buAutoNum type="alphaLcParenR"/>
            </a:pPr>
            <a:r>
              <a:rPr lang="pt-BR" altLang="de-DE" dirty="0"/>
              <a:t>R1 -&gt; R3 -&gt; R4 -&gt; R7 -&gt; R2 -&gt; R5 -&gt; R6 .</a:t>
            </a:r>
          </a:p>
          <a:p>
            <a:pPr marL="531813" indent="-531813">
              <a:buFont typeface="Wingdings" pitchFamily="2" charset="2"/>
              <a:buAutoNum type="alphaLcParenR"/>
            </a:pPr>
            <a:r>
              <a:rPr lang="pt-BR" altLang="de-DE" dirty="0" smtClean="0"/>
              <a:t>R1 </a:t>
            </a:r>
            <a:r>
              <a:rPr lang="pt-BR" altLang="de-DE" dirty="0"/>
              <a:t>-&gt; R3 -&gt; R2 -&gt; R4 -&gt; R7 -&gt; R5 -&gt; R6.</a:t>
            </a:r>
          </a:p>
          <a:p>
            <a:pPr marL="531813" indent="-531813">
              <a:buFont typeface="Wingdings" pitchFamily="2" charset="2"/>
              <a:buAutoNum type="alphaLcParenR"/>
            </a:pPr>
            <a:r>
              <a:rPr lang="pt-BR" altLang="de-DE" dirty="0" smtClean="0"/>
              <a:t>R1 </a:t>
            </a:r>
            <a:r>
              <a:rPr lang="pt-BR" altLang="de-DE" dirty="0"/>
              <a:t>-&gt; R3 -&gt; R2 -&gt; R5 -&gt; R6 -&gt; R4 -&gt; R7.</a:t>
            </a:r>
          </a:p>
          <a:p>
            <a:pPr marL="531813" indent="-531813">
              <a:buFont typeface="Wingdings" pitchFamily="2" charset="2"/>
              <a:buAutoNum type="alphaLcParenR"/>
            </a:pPr>
            <a:r>
              <a:rPr lang="pt-BR" altLang="de-DE" dirty="0" smtClean="0"/>
              <a:t>R1 </a:t>
            </a:r>
            <a:r>
              <a:rPr lang="pt-BR" altLang="de-DE" dirty="0"/>
              <a:t>-&gt; R2 -&gt; R5 -&gt; R6 -&gt; R3 -&gt; R4 -&gt; R7.</a:t>
            </a:r>
            <a:endParaRPr lang="en-US" alt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24007" y="5345506"/>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73388" y="1773001"/>
            <a:ext cx="3763108" cy="271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10"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12</a:t>
            </a:fld>
            <a:endParaRPr lang="en-US" dirty="0"/>
          </a:p>
        </p:txBody>
      </p:sp>
    </p:spTree>
    <p:extLst>
      <p:ext uri="{BB962C8B-B14F-4D97-AF65-F5344CB8AC3E}">
        <p14:creationId xmlns:p14="http://schemas.microsoft.com/office/powerpoint/2010/main" val="42499293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tabLst>
                <a:tab pos="8426450" algn="r"/>
              </a:tabLst>
            </a:pPr>
            <a:r>
              <a:rPr lang="de-DE" dirty="0"/>
              <a:t>5. Testmanagement	</a:t>
            </a:r>
            <a:r>
              <a:rPr lang="de-DE" dirty="0" smtClean="0"/>
              <a:t>FL-5.6.1 A</a:t>
            </a:r>
            <a:br>
              <a:rPr lang="de-DE" dirty="0" smtClean="0"/>
            </a:br>
            <a:r>
              <a:rPr lang="de-DE" dirty="0" smtClean="0"/>
              <a:t>(1-2)</a:t>
            </a:r>
            <a:endParaRPr lang="de-DE" dirty="0"/>
          </a:p>
        </p:txBody>
      </p:sp>
      <p:sp>
        <p:nvSpPr>
          <p:cNvPr id="3" name="Inhaltsplatzhalter 2"/>
          <p:cNvSpPr>
            <a:spLocks noGrp="1"/>
          </p:cNvSpPr>
          <p:nvPr>
            <p:ph idx="1"/>
          </p:nvPr>
        </p:nvSpPr>
        <p:spPr/>
        <p:txBody>
          <a:bodyPr>
            <a:normAutofit lnSpcReduction="10000"/>
          </a:bodyPr>
          <a:lstStyle/>
          <a:p>
            <a:pPr marL="0" indent="0">
              <a:buNone/>
              <a:tabLst>
                <a:tab pos="8342313" algn="r"/>
              </a:tabLst>
            </a:pPr>
            <a:r>
              <a:rPr lang="en-US" altLang="de-DE" dirty="0"/>
              <a:t>You are testing a new version of software for a coffee machine. The machine can prepare different types of coffee based on four </a:t>
            </a:r>
            <a:r>
              <a:rPr lang="en-US" altLang="de-DE" dirty="0" smtClean="0"/>
              <a:t>categories, </a:t>
            </a:r>
            <a:r>
              <a:rPr lang="en-US" altLang="de-DE" dirty="0"/>
              <a:t>i.e., coffee size, sugar, milk, and syrup. The criteria are as follows:</a:t>
            </a:r>
          </a:p>
          <a:p>
            <a:pPr>
              <a:tabLst>
                <a:tab pos="8342313" algn="r"/>
              </a:tabLst>
            </a:pPr>
            <a:r>
              <a:rPr lang="en-US" altLang="de-DE" dirty="0" smtClean="0"/>
              <a:t>Coffee </a:t>
            </a:r>
            <a:r>
              <a:rPr lang="en-US" altLang="de-DE" dirty="0"/>
              <a:t>size (small, medium, large),</a:t>
            </a:r>
          </a:p>
          <a:p>
            <a:pPr>
              <a:tabLst>
                <a:tab pos="8342313" algn="r"/>
              </a:tabLst>
            </a:pPr>
            <a:r>
              <a:rPr lang="en-US" altLang="de-DE" dirty="0" smtClean="0"/>
              <a:t>Sugar </a:t>
            </a:r>
            <a:r>
              <a:rPr lang="en-US" altLang="de-DE" dirty="0"/>
              <a:t>(none, 1 unit, 2 units, 3 units, 4 units),</a:t>
            </a:r>
          </a:p>
          <a:p>
            <a:pPr>
              <a:tabLst>
                <a:tab pos="8342313" algn="r"/>
              </a:tabLst>
            </a:pPr>
            <a:r>
              <a:rPr lang="en-US" altLang="de-DE" dirty="0" smtClean="0"/>
              <a:t>Milk </a:t>
            </a:r>
            <a:r>
              <a:rPr lang="en-US" altLang="de-DE" dirty="0"/>
              <a:t>(yes or no),</a:t>
            </a:r>
          </a:p>
          <a:p>
            <a:pPr>
              <a:tabLst>
                <a:tab pos="8342313" algn="r"/>
              </a:tabLst>
            </a:pPr>
            <a:r>
              <a:rPr lang="en-US" altLang="de-DE" dirty="0" smtClean="0"/>
              <a:t>Coffee </a:t>
            </a:r>
            <a:r>
              <a:rPr lang="en-US" altLang="de-DE" dirty="0"/>
              <a:t>flavor syrup (no syrup, caramel, hazelnut, vanilla</a:t>
            </a:r>
            <a:r>
              <a:rPr lang="en-US" altLang="de-DE" dirty="0" smtClean="0"/>
              <a:t>).</a:t>
            </a:r>
            <a:endParaRPr lang="en-US" altLang="de-DE" dirty="0"/>
          </a:p>
        </p:txBody>
      </p:sp>
      <p:sp>
        <p:nvSpPr>
          <p:cNvPr id="6"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7"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8"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13</a:t>
            </a:fld>
            <a:endParaRPr lang="en-US" dirty="0"/>
          </a:p>
        </p:txBody>
      </p:sp>
    </p:spTree>
    <p:extLst>
      <p:ext uri="{BB962C8B-B14F-4D97-AF65-F5344CB8AC3E}">
        <p14:creationId xmlns:p14="http://schemas.microsoft.com/office/powerpoint/2010/main" val="11256503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tabLst>
                <a:tab pos="8426450" algn="r"/>
              </a:tabLst>
            </a:pPr>
            <a:r>
              <a:rPr lang="de-DE" dirty="0"/>
              <a:t>5. Testmanagement	</a:t>
            </a:r>
            <a:r>
              <a:rPr lang="de-DE" dirty="0" smtClean="0"/>
              <a:t>FL-5.6.1 </a:t>
            </a:r>
            <a:r>
              <a:rPr lang="de-DE" dirty="0"/>
              <a:t>A</a:t>
            </a:r>
            <a:br>
              <a:rPr lang="de-DE" dirty="0"/>
            </a:br>
            <a:r>
              <a:rPr lang="de-DE" dirty="0" smtClean="0"/>
              <a:t>(2-2)</a:t>
            </a:r>
            <a:endParaRPr lang="de-DE" dirty="0"/>
          </a:p>
        </p:txBody>
      </p:sp>
      <p:sp>
        <p:nvSpPr>
          <p:cNvPr id="3" name="Inhaltsplatzhalter 2"/>
          <p:cNvSpPr>
            <a:spLocks noGrp="1"/>
          </p:cNvSpPr>
          <p:nvPr>
            <p:ph idx="1"/>
          </p:nvPr>
        </p:nvSpPr>
        <p:spPr>
          <a:xfrm>
            <a:off x="457200" y="1600200"/>
            <a:ext cx="8363272" cy="4525963"/>
          </a:xfrm>
        </p:spPr>
        <p:txBody>
          <a:bodyPr>
            <a:normAutofit fontScale="77500" lnSpcReduction="20000"/>
          </a:bodyPr>
          <a:lstStyle/>
          <a:p>
            <a:pPr marL="0" indent="0">
              <a:buNone/>
              <a:tabLst>
                <a:tab pos="8342313" algn="r"/>
              </a:tabLst>
            </a:pPr>
            <a:r>
              <a:rPr lang="en-US" altLang="de-DE" dirty="0" smtClean="0"/>
              <a:t>Now </a:t>
            </a:r>
            <a:r>
              <a:rPr lang="en-US" altLang="de-DE" dirty="0"/>
              <a:t>you are writing a defect report with the following information:</a:t>
            </a:r>
          </a:p>
          <a:p>
            <a:pPr marL="188913" lvl="1" indent="0">
              <a:buNone/>
              <a:tabLst>
                <a:tab pos="8342313" algn="r"/>
              </a:tabLst>
            </a:pPr>
            <a:r>
              <a:rPr lang="en-US" altLang="de-DE" b="1" dirty="0"/>
              <a:t>Title</a:t>
            </a:r>
            <a:r>
              <a:rPr lang="en-US" altLang="de-DE" dirty="0"/>
              <a:t>: Low coffee temperature. </a:t>
            </a:r>
            <a:endParaRPr lang="en-US" altLang="de-DE" dirty="0" smtClean="0"/>
          </a:p>
          <a:p>
            <a:pPr marL="188913" lvl="1" indent="0">
              <a:buNone/>
              <a:tabLst>
                <a:tab pos="8342313" algn="r"/>
              </a:tabLst>
            </a:pPr>
            <a:r>
              <a:rPr lang="en-US" altLang="de-DE" b="1" dirty="0" smtClean="0"/>
              <a:t>Short </a:t>
            </a:r>
            <a:r>
              <a:rPr lang="en-US" altLang="de-DE" b="1" dirty="0"/>
              <a:t>summary: </a:t>
            </a:r>
            <a:r>
              <a:rPr lang="en-US" altLang="de-DE" dirty="0"/>
              <a:t>When you select coffee with milk, the time for preparing coffee is too long and the temperature of the beverage is too low (less than 40 °C ) </a:t>
            </a:r>
            <a:r>
              <a:rPr lang="en-US" altLang="de-DE" dirty="0" smtClean="0"/>
              <a:t/>
            </a:r>
            <a:br>
              <a:rPr lang="en-US" altLang="de-DE" dirty="0" smtClean="0"/>
            </a:br>
            <a:r>
              <a:rPr lang="en-US" altLang="de-DE" b="1" dirty="0" smtClean="0"/>
              <a:t>Expected </a:t>
            </a:r>
            <a:r>
              <a:rPr lang="en-US" altLang="de-DE" b="1" dirty="0"/>
              <a:t>result: </a:t>
            </a:r>
            <a:r>
              <a:rPr lang="en-US" altLang="de-DE" dirty="0"/>
              <a:t>The temperature of coffee should be standard (about </a:t>
            </a:r>
            <a:r>
              <a:rPr lang="en-US" altLang="de-DE" dirty="0" smtClean="0"/>
              <a:t>75 °C</a:t>
            </a:r>
            <a:r>
              <a:rPr lang="en-US" altLang="de-DE" dirty="0"/>
              <a:t>). </a:t>
            </a:r>
            <a:r>
              <a:rPr lang="en-US" altLang="de-DE" dirty="0" smtClean="0"/>
              <a:t/>
            </a:r>
            <a:br>
              <a:rPr lang="en-US" altLang="de-DE" dirty="0" smtClean="0"/>
            </a:br>
            <a:r>
              <a:rPr lang="en-US" altLang="de-DE" b="1" dirty="0" smtClean="0"/>
              <a:t>Degree </a:t>
            </a:r>
            <a:r>
              <a:rPr lang="en-US" altLang="de-DE" b="1" dirty="0"/>
              <a:t>of risk: </a:t>
            </a:r>
            <a:r>
              <a:rPr lang="en-US" altLang="de-DE" dirty="0"/>
              <a:t>Medium </a:t>
            </a:r>
            <a:endParaRPr lang="en-US" altLang="de-DE" dirty="0" smtClean="0"/>
          </a:p>
          <a:p>
            <a:pPr marL="188913" lvl="1" indent="0">
              <a:buNone/>
              <a:tabLst>
                <a:tab pos="8342313" algn="r"/>
              </a:tabLst>
            </a:pPr>
            <a:r>
              <a:rPr lang="en-US" altLang="de-DE" b="1" dirty="0" smtClean="0"/>
              <a:t>Priority</a:t>
            </a:r>
            <a:r>
              <a:rPr lang="en-US" altLang="de-DE" dirty="0"/>
              <a:t>: Normal</a:t>
            </a:r>
          </a:p>
          <a:p>
            <a:pPr marL="0" indent="0">
              <a:buNone/>
              <a:tabLst>
                <a:tab pos="8342313" algn="r"/>
              </a:tabLst>
            </a:pPr>
            <a:r>
              <a:rPr lang="en-US" altLang="de-DE" dirty="0"/>
              <a:t>What valuable information was omitted in the above defect report</a:t>
            </a:r>
            <a:r>
              <a:rPr lang="en-US" altLang="de-DE" dirty="0" smtClean="0"/>
              <a:t>?</a:t>
            </a:r>
          </a:p>
          <a:p>
            <a:pPr marL="531813" indent="-531813">
              <a:buFont typeface="Wingdings" pitchFamily="2" charset="2"/>
              <a:buAutoNum type="alphaLcParenR"/>
            </a:pPr>
            <a:r>
              <a:rPr lang="en-US" altLang="de-DE" dirty="0"/>
              <a:t>The actual test result.</a:t>
            </a:r>
          </a:p>
          <a:p>
            <a:pPr marL="531813" indent="-531813">
              <a:buFont typeface="Wingdings" pitchFamily="2" charset="2"/>
              <a:buAutoNum type="alphaLcParenR"/>
            </a:pPr>
            <a:r>
              <a:rPr lang="en-US" altLang="de-DE" dirty="0" smtClean="0"/>
              <a:t>Data </a:t>
            </a:r>
            <a:r>
              <a:rPr lang="en-US" altLang="de-DE" dirty="0"/>
              <a:t>identifying the tested coffee machine.</a:t>
            </a:r>
          </a:p>
          <a:p>
            <a:pPr marL="531813" indent="-531813">
              <a:buFont typeface="Wingdings" pitchFamily="2" charset="2"/>
              <a:buAutoNum type="alphaLcParenR"/>
            </a:pPr>
            <a:r>
              <a:rPr lang="en-US" altLang="de-DE" dirty="0" smtClean="0"/>
              <a:t>Status </a:t>
            </a:r>
            <a:r>
              <a:rPr lang="en-US" altLang="de-DE" dirty="0"/>
              <a:t>of the defect.</a:t>
            </a:r>
          </a:p>
          <a:p>
            <a:pPr marL="531813" indent="-531813">
              <a:buFont typeface="Wingdings" pitchFamily="2" charset="2"/>
              <a:buAutoNum type="alphaLcParenR"/>
            </a:pPr>
            <a:r>
              <a:rPr lang="en-US" altLang="de-DE" dirty="0" smtClean="0"/>
              <a:t>Ideas </a:t>
            </a:r>
            <a:r>
              <a:rPr lang="en-US" altLang="de-DE" dirty="0"/>
              <a:t>for improving the test case</a:t>
            </a:r>
            <a:r>
              <a:rPr lang="en-US" altLang="de-DE" dirty="0" smtClean="0"/>
              <a:t>.</a:t>
            </a:r>
            <a:endParaRPr lang="en-US" alt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97073" y="5038700"/>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14</a:t>
            </a:fld>
            <a:endParaRPr lang="en-US" dirty="0"/>
          </a:p>
        </p:txBody>
      </p:sp>
    </p:spTree>
    <p:extLst>
      <p:ext uri="{BB962C8B-B14F-4D97-AF65-F5344CB8AC3E}">
        <p14:creationId xmlns:p14="http://schemas.microsoft.com/office/powerpoint/2010/main" val="20632307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tabLst>
                <a:tab pos="8426450" algn="r"/>
              </a:tabLst>
            </a:pPr>
            <a:r>
              <a:rPr lang="de-DE" dirty="0"/>
              <a:t>5. Testmanagement	</a:t>
            </a:r>
            <a:r>
              <a:rPr lang="de-DE" dirty="0" smtClean="0"/>
              <a:t>FL-5.1.1 B</a:t>
            </a:r>
            <a:endParaRPr lang="de-DE" dirty="0"/>
          </a:p>
        </p:txBody>
      </p:sp>
      <p:sp>
        <p:nvSpPr>
          <p:cNvPr id="3" name="Inhaltsplatzhalter 2"/>
          <p:cNvSpPr>
            <a:spLocks noGrp="1"/>
          </p:cNvSpPr>
          <p:nvPr>
            <p:ph idx="1"/>
          </p:nvPr>
        </p:nvSpPr>
        <p:spPr/>
        <p:txBody>
          <a:bodyPr>
            <a:normAutofit fontScale="92500" lnSpcReduction="10000"/>
          </a:bodyPr>
          <a:lstStyle/>
          <a:p>
            <a:pPr marL="0" indent="0">
              <a:buNone/>
              <a:tabLst>
                <a:tab pos="8342313" algn="r"/>
              </a:tabLst>
            </a:pPr>
            <a:r>
              <a:rPr lang="en-US" altLang="de-DE" dirty="0"/>
              <a:t>Which of the following BEST explains a benefit of independent testing</a:t>
            </a:r>
            <a:r>
              <a:rPr lang="en-US" altLang="de-DE" dirty="0" smtClean="0"/>
              <a:t>?</a:t>
            </a:r>
          </a:p>
          <a:p>
            <a:pPr marL="531813" indent="-531813">
              <a:buFont typeface="Wingdings" pitchFamily="2" charset="2"/>
              <a:buAutoNum type="alphaLcParenR"/>
            </a:pPr>
            <a:r>
              <a:rPr lang="en-US" altLang="de-DE" sz="1800" dirty="0"/>
              <a:t>The use of an independent test team allows project management to assign responsibility for the quality of the final deliverable to the test team, so ensuring everyone is aware that quality is the test team’s overall responsibility.</a:t>
            </a:r>
          </a:p>
          <a:p>
            <a:pPr marL="531813" indent="-531813">
              <a:buFont typeface="Wingdings" pitchFamily="2" charset="2"/>
              <a:buAutoNum type="alphaLcParenR"/>
            </a:pPr>
            <a:r>
              <a:rPr lang="en-US" altLang="de-DE" sz="1800" dirty="0" smtClean="0"/>
              <a:t>If </a:t>
            </a:r>
            <a:r>
              <a:rPr lang="en-US" altLang="de-DE" sz="1800" dirty="0"/>
              <a:t>a test team external to the organization can be afforded, then there are distinct benefits in terms of this external team not being so easily swayed by the delivery concerns of project management and the need to meet strict delivery deadlines.</a:t>
            </a:r>
          </a:p>
          <a:p>
            <a:pPr marL="531813" indent="-531813">
              <a:buFont typeface="Wingdings" pitchFamily="2" charset="2"/>
              <a:buAutoNum type="alphaLcParenR"/>
            </a:pPr>
            <a:r>
              <a:rPr lang="en-US" altLang="de-DE" sz="1800" dirty="0" smtClean="0"/>
              <a:t>An </a:t>
            </a:r>
            <a:r>
              <a:rPr lang="en-US" altLang="de-DE" sz="1800" dirty="0"/>
              <a:t>independent test team can work totally separately from the developers, need not be distracted with changing project requirements, and can restrict communication with the developers to defect reporting through the defect management system.</a:t>
            </a:r>
          </a:p>
          <a:p>
            <a:pPr marL="531813" indent="-531813">
              <a:buFont typeface="Wingdings" pitchFamily="2" charset="2"/>
              <a:buAutoNum type="alphaLcParenR"/>
            </a:pPr>
            <a:r>
              <a:rPr lang="en-US" altLang="de-DE" sz="1800" dirty="0" smtClean="0"/>
              <a:t>When </a:t>
            </a:r>
            <a:r>
              <a:rPr lang="en-US" altLang="de-DE" sz="1800" dirty="0"/>
              <a:t>specifications contain ambiguities and inconsistencies, assumptions are made on their interpretation, and an independent tester can be useful in questioning those assumptions and the interpretation made by the developer.</a:t>
            </a:r>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22850" y="5126565"/>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15</a:t>
            </a:fld>
            <a:endParaRPr lang="en-US" dirty="0"/>
          </a:p>
        </p:txBody>
      </p:sp>
    </p:spTree>
    <p:extLst>
      <p:ext uri="{BB962C8B-B14F-4D97-AF65-F5344CB8AC3E}">
        <p14:creationId xmlns:p14="http://schemas.microsoft.com/office/powerpoint/2010/main" val="31248219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tabLst>
                <a:tab pos="8426450" algn="r"/>
              </a:tabLst>
            </a:pPr>
            <a:r>
              <a:rPr lang="de-DE" dirty="0"/>
              <a:t>5. Testmanagement	</a:t>
            </a:r>
            <a:r>
              <a:rPr lang="de-DE" dirty="0" smtClean="0"/>
              <a:t>FL-5.1.2 B</a:t>
            </a:r>
            <a:endParaRPr lang="de-DE" dirty="0"/>
          </a:p>
        </p:txBody>
      </p:sp>
      <p:sp>
        <p:nvSpPr>
          <p:cNvPr id="3" name="Inhaltsplatzhalter 2"/>
          <p:cNvSpPr>
            <a:spLocks noGrp="1"/>
          </p:cNvSpPr>
          <p:nvPr>
            <p:ph idx="1"/>
          </p:nvPr>
        </p:nvSpPr>
        <p:spPr/>
        <p:txBody>
          <a:bodyPr/>
          <a:lstStyle/>
          <a:p>
            <a:pPr marL="0" indent="0">
              <a:buNone/>
              <a:tabLst>
                <a:tab pos="8342313" algn="r"/>
              </a:tabLst>
            </a:pPr>
            <a:r>
              <a:rPr lang="en-US" altLang="de-DE" dirty="0"/>
              <a:t>Which of the following tasks is MOST LIKELY to be performed by the test manager</a:t>
            </a:r>
            <a:r>
              <a:rPr lang="en-US" altLang="de-DE" dirty="0" smtClean="0"/>
              <a:t>?</a:t>
            </a:r>
          </a:p>
          <a:p>
            <a:pPr marL="0" indent="0">
              <a:buNone/>
              <a:tabLst>
                <a:tab pos="8342313" algn="r"/>
              </a:tabLst>
            </a:pPr>
            <a:endParaRPr lang="en-US" altLang="de-DE" dirty="0" smtClean="0"/>
          </a:p>
          <a:p>
            <a:pPr marL="531813" indent="-531813">
              <a:buFont typeface="Wingdings" pitchFamily="2" charset="2"/>
              <a:buAutoNum type="alphaLcParenR"/>
            </a:pPr>
            <a:r>
              <a:rPr lang="en-US" altLang="de-DE" dirty="0"/>
              <a:t>Write test summary reports based on the information gathered during testing.</a:t>
            </a:r>
          </a:p>
          <a:p>
            <a:pPr marL="531813" indent="-531813">
              <a:buFont typeface="Wingdings" pitchFamily="2" charset="2"/>
              <a:buAutoNum type="alphaLcParenR"/>
            </a:pPr>
            <a:r>
              <a:rPr lang="en-US" altLang="de-DE" dirty="0" smtClean="0"/>
              <a:t>Review </a:t>
            </a:r>
            <a:r>
              <a:rPr lang="en-US" altLang="de-DE" dirty="0"/>
              <a:t>tests developed by others.</a:t>
            </a:r>
          </a:p>
          <a:p>
            <a:pPr marL="531813" indent="-531813">
              <a:buFont typeface="Wingdings" pitchFamily="2" charset="2"/>
              <a:buAutoNum type="alphaLcParenR"/>
            </a:pPr>
            <a:r>
              <a:rPr lang="en-US" altLang="de-DE" dirty="0" smtClean="0"/>
              <a:t>Create </a:t>
            </a:r>
            <a:r>
              <a:rPr lang="en-US" altLang="de-DE" dirty="0"/>
              <a:t>the detailed test execution schedule.</a:t>
            </a:r>
          </a:p>
          <a:p>
            <a:pPr marL="531813" indent="-531813">
              <a:buFont typeface="Wingdings" pitchFamily="2" charset="2"/>
              <a:buAutoNum type="alphaLcParenR"/>
            </a:pPr>
            <a:r>
              <a:rPr lang="en-US" altLang="de-DE" dirty="0" smtClean="0"/>
              <a:t>Analyze</a:t>
            </a:r>
            <a:r>
              <a:rPr lang="en-US" altLang="de-DE" dirty="0"/>
              <a:t>, review, and assess requirements, specifications and models for </a:t>
            </a:r>
            <a:r>
              <a:rPr lang="en-US" altLang="de-DE" dirty="0" smtClean="0"/>
              <a:t>testability.</a:t>
            </a:r>
            <a:endParaRPr lang="en-US" alt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22850" y="3232765"/>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16</a:t>
            </a:fld>
            <a:endParaRPr lang="en-US" dirty="0"/>
          </a:p>
        </p:txBody>
      </p:sp>
    </p:spTree>
    <p:extLst>
      <p:ext uri="{BB962C8B-B14F-4D97-AF65-F5344CB8AC3E}">
        <p14:creationId xmlns:p14="http://schemas.microsoft.com/office/powerpoint/2010/main" val="2440440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tabLst>
                <a:tab pos="8426450" algn="r"/>
              </a:tabLst>
            </a:pPr>
            <a:r>
              <a:rPr lang="de-DE" dirty="0"/>
              <a:t>5. Testmanagement	</a:t>
            </a:r>
            <a:r>
              <a:rPr lang="de-DE" dirty="0" smtClean="0"/>
              <a:t>FL-5.2.3 B</a:t>
            </a:r>
            <a:endParaRPr lang="de-DE" dirty="0"/>
          </a:p>
        </p:txBody>
      </p:sp>
      <p:sp>
        <p:nvSpPr>
          <p:cNvPr id="3" name="Inhaltsplatzhalter 2"/>
          <p:cNvSpPr>
            <a:spLocks noGrp="1"/>
          </p:cNvSpPr>
          <p:nvPr>
            <p:ph idx="1"/>
          </p:nvPr>
        </p:nvSpPr>
        <p:spPr/>
        <p:txBody>
          <a:bodyPr>
            <a:normAutofit fontScale="92500" lnSpcReduction="20000"/>
          </a:bodyPr>
          <a:lstStyle/>
          <a:p>
            <a:pPr marL="0" indent="0">
              <a:buNone/>
              <a:tabLst>
                <a:tab pos="8342313" algn="r"/>
              </a:tabLst>
            </a:pPr>
            <a:r>
              <a:rPr lang="en-US" altLang="de-DE" sz="2200" dirty="0"/>
              <a:t>Given the following examples of entry and exit criteria:</a:t>
            </a:r>
          </a:p>
          <a:p>
            <a:pPr marL="631825" lvl="1" indent="-231775">
              <a:buFont typeface="+mj-lt"/>
              <a:buAutoNum type="arabicPeriod"/>
              <a:tabLst>
                <a:tab pos="8342313" algn="r"/>
              </a:tabLst>
            </a:pPr>
            <a:r>
              <a:rPr lang="en-US" altLang="de-DE" sz="1900" dirty="0" smtClean="0"/>
              <a:t>The </a:t>
            </a:r>
            <a:r>
              <a:rPr lang="en-US" altLang="de-DE" sz="1900" dirty="0"/>
              <a:t>original testing budget of $30,000 plus contingency of $7,000 has been spent.</a:t>
            </a:r>
          </a:p>
          <a:p>
            <a:pPr marL="631825" lvl="1" indent="-231775">
              <a:buFont typeface="+mj-lt"/>
              <a:buAutoNum type="arabicPeriod"/>
              <a:tabLst>
                <a:tab pos="8342313" algn="r"/>
              </a:tabLst>
            </a:pPr>
            <a:r>
              <a:rPr lang="en-US" altLang="de-DE" sz="1900" dirty="0" smtClean="0"/>
              <a:t>96</a:t>
            </a:r>
            <a:r>
              <a:rPr lang="en-US" altLang="de-DE" sz="1900" dirty="0"/>
              <a:t>% of planned tests for the drawing package have been executed and the remaining tests are now out of scope.</a:t>
            </a:r>
          </a:p>
          <a:p>
            <a:pPr marL="631825" lvl="1" indent="-231775">
              <a:buFont typeface="+mj-lt"/>
              <a:buAutoNum type="arabicPeriod"/>
              <a:tabLst>
                <a:tab pos="8342313" algn="r"/>
              </a:tabLst>
            </a:pPr>
            <a:r>
              <a:rPr lang="en-US" altLang="de-DE" sz="1900" dirty="0" smtClean="0"/>
              <a:t>The </a:t>
            </a:r>
            <a:r>
              <a:rPr lang="en-US" altLang="de-DE" sz="1900" dirty="0"/>
              <a:t>trading performance test environment has been designed, set-up </a:t>
            </a:r>
            <a:r>
              <a:rPr lang="en-US" altLang="de-DE" sz="1900" dirty="0" smtClean="0"/>
              <a:t>and </a:t>
            </a:r>
            <a:r>
              <a:rPr lang="en-US" altLang="de-DE" sz="1900" dirty="0"/>
              <a:t>verified.</a:t>
            </a:r>
          </a:p>
          <a:p>
            <a:pPr marL="631825" lvl="1" indent="-231775">
              <a:buFont typeface="+mj-lt"/>
              <a:buAutoNum type="arabicPeriod"/>
              <a:tabLst>
                <a:tab pos="8342313" algn="r"/>
              </a:tabLst>
            </a:pPr>
            <a:r>
              <a:rPr lang="en-US" altLang="de-DE" sz="1900" dirty="0" smtClean="0"/>
              <a:t>Current </a:t>
            </a:r>
            <a:r>
              <a:rPr lang="en-US" altLang="de-DE" sz="1900" dirty="0"/>
              <a:t>status is no outstanding critical defects and two high-priority ones.</a:t>
            </a:r>
          </a:p>
          <a:p>
            <a:pPr marL="631825" lvl="1" indent="-231775">
              <a:buFont typeface="+mj-lt"/>
              <a:buAutoNum type="arabicPeriod"/>
              <a:tabLst>
                <a:tab pos="8342313" algn="r"/>
              </a:tabLst>
            </a:pPr>
            <a:r>
              <a:rPr lang="en-US" altLang="de-DE" sz="1900" dirty="0" smtClean="0"/>
              <a:t>The </a:t>
            </a:r>
            <a:r>
              <a:rPr lang="en-US" altLang="de-DE" sz="1900" dirty="0"/>
              <a:t>autopilot design specifications have been reviewed and reworked.</a:t>
            </a:r>
          </a:p>
          <a:p>
            <a:pPr marL="631825" lvl="1" indent="-231775">
              <a:buFont typeface="+mj-lt"/>
              <a:buAutoNum type="arabicPeriod"/>
              <a:tabLst>
                <a:tab pos="8342313" algn="r"/>
              </a:tabLst>
            </a:pPr>
            <a:r>
              <a:rPr lang="en-US" altLang="de-DE" sz="1900" dirty="0" smtClean="0"/>
              <a:t>The </a:t>
            </a:r>
            <a:r>
              <a:rPr lang="en-US" altLang="de-DE" sz="1900" dirty="0"/>
              <a:t>tax rate calculation component has passed unit testing.</a:t>
            </a:r>
          </a:p>
          <a:p>
            <a:pPr marL="0" indent="0">
              <a:buNone/>
              <a:tabLst>
                <a:tab pos="8342313" algn="r"/>
              </a:tabLst>
            </a:pPr>
            <a:r>
              <a:rPr lang="en-US" altLang="de-DE" sz="2200" dirty="0"/>
              <a:t>Which of the following BEST categorizes them as entry and exit criteria</a:t>
            </a:r>
            <a:r>
              <a:rPr lang="en-US" altLang="de-DE" sz="2200" dirty="0" smtClean="0"/>
              <a:t>:</a:t>
            </a:r>
          </a:p>
          <a:p>
            <a:pPr marL="531813" indent="-531813">
              <a:buFont typeface="Wingdings" pitchFamily="2" charset="2"/>
              <a:buAutoNum type="alphaLcParenR"/>
              <a:tabLst>
                <a:tab pos="3948113" algn="l"/>
              </a:tabLst>
            </a:pPr>
            <a:r>
              <a:rPr lang="en-US" altLang="de-DE" sz="2200" dirty="0"/>
              <a:t>Entry criteria – 5, </a:t>
            </a:r>
            <a:r>
              <a:rPr lang="en-US" altLang="de-DE" sz="2200" dirty="0" smtClean="0"/>
              <a:t>6	Exit </a:t>
            </a:r>
            <a:r>
              <a:rPr lang="en-US" altLang="de-DE" sz="2200" dirty="0"/>
              <a:t>criteria – 1, 2, 3, 4</a:t>
            </a:r>
          </a:p>
          <a:p>
            <a:pPr marL="531813" indent="-531813">
              <a:buFont typeface="Wingdings" pitchFamily="2" charset="2"/>
              <a:buAutoNum type="alphaLcParenR"/>
              <a:tabLst>
                <a:tab pos="3948113" algn="l"/>
              </a:tabLst>
            </a:pPr>
            <a:r>
              <a:rPr lang="en-US" altLang="de-DE" sz="2200" dirty="0" smtClean="0"/>
              <a:t>Entry </a:t>
            </a:r>
            <a:r>
              <a:rPr lang="en-US" altLang="de-DE" sz="2200" dirty="0"/>
              <a:t>criteria – 2, 3, </a:t>
            </a:r>
            <a:r>
              <a:rPr lang="en-US" altLang="de-DE" sz="2200" dirty="0" smtClean="0"/>
              <a:t>6	Exit </a:t>
            </a:r>
            <a:r>
              <a:rPr lang="en-US" altLang="de-DE" sz="2200" dirty="0"/>
              <a:t>criteria – 1, 4, 5</a:t>
            </a:r>
          </a:p>
          <a:p>
            <a:pPr marL="531813" indent="-531813">
              <a:buFont typeface="Wingdings" pitchFamily="2" charset="2"/>
              <a:buAutoNum type="alphaLcParenR"/>
              <a:tabLst>
                <a:tab pos="3948113" algn="l"/>
              </a:tabLst>
            </a:pPr>
            <a:r>
              <a:rPr lang="en-US" altLang="de-DE" sz="2200" dirty="0" smtClean="0"/>
              <a:t>Entry </a:t>
            </a:r>
            <a:r>
              <a:rPr lang="en-US" altLang="de-DE" sz="2200" dirty="0"/>
              <a:t>criteria – 1, </a:t>
            </a:r>
            <a:r>
              <a:rPr lang="en-US" altLang="de-DE" sz="2200" dirty="0" smtClean="0"/>
              <a:t>3	Exit </a:t>
            </a:r>
            <a:r>
              <a:rPr lang="en-US" altLang="de-DE" sz="2200" dirty="0"/>
              <a:t>criteria – 2, 4, 5, 6</a:t>
            </a:r>
          </a:p>
          <a:p>
            <a:pPr marL="531813" indent="-531813">
              <a:buFont typeface="Wingdings" pitchFamily="2" charset="2"/>
              <a:buAutoNum type="alphaLcParenR"/>
              <a:tabLst>
                <a:tab pos="3948113" algn="l"/>
              </a:tabLst>
            </a:pPr>
            <a:r>
              <a:rPr lang="en-US" altLang="de-DE" sz="2200" dirty="0" smtClean="0"/>
              <a:t>Entry </a:t>
            </a:r>
            <a:r>
              <a:rPr lang="en-US" altLang="de-DE" sz="2200" dirty="0"/>
              <a:t>criteria – 3, 5, </a:t>
            </a:r>
            <a:r>
              <a:rPr lang="en-US" altLang="de-DE" sz="2200" dirty="0" smtClean="0"/>
              <a:t>6	Exit </a:t>
            </a:r>
            <a:r>
              <a:rPr lang="en-US" altLang="de-DE" sz="2200" dirty="0"/>
              <a:t>criteria – 1, 2, </a:t>
            </a:r>
            <a:r>
              <a:rPr lang="en-US" altLang="de-DE" sz="2200" dirty="0" smtClean="0"/>
              <a:t>4</a:t>
            </a:r>
            <a:endParaRPr lang="en-US" altLang="de-DE" sz="2200"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08439" y="5674072"/>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17</a:t>
            </a:fld>
            <a:endParaRPr lang="en-US" dirty="0"/>
          </a:p>
        </p:txBody>
      </p:sp>
    </p:spTree>
    <p:extLst>
      <p:ext uri="{BB962C8B-B14F-4D97-AF65-F5344CB8AC3E}">
        <p14:creationId xmlns:p14="http://schemas.microsoft.com/office/powerpoint/2010/main" val="545415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tabLst>
                <a:tab pos="8426450" algn="r"/>
              </a:tabLst>
            </a:pPr>
            <a:r>
              <a:rPr lang="de-DE" dirty="0"/>
              <a:t>5. Testmanagement	</a:t>
            </a:r>
            <a:r>
              <a:rPr lang="de-DE" dirty="0" smtClean="0"/>
              <a:t>FL-5.2.4 B</a:t>
            </a:r>
            <a:endParaRPr lang="de-DE" dirty="0"/>
          </a:p>
        </p:txBody>
      </p:sp>
      <p:sp>
        <p:nvSpPr>
          <p:cNvPr id="3" name="Inhaltsplatzhalter 2"/>
          <p:cNvSpPr>
            <a:spLocks noGrp="1"/>
          </p:cNvSpPr>
          <p:nvPr>
            <p:ph idx="1"/>
          </p:nvPr>
        </p:nvSpPr>
        <p:spPr/>
        <p:txBody>
          <a:bodyPr>
            <a:normAutofit fontScale="62500" lnSpcReduction="20000"/>
          </a:bodyPr>
          <a:lstStyle/>
          <a:p>
            <a:pPr marL="0" indent="0">
              <a:buNone/>
              <a:tabLst>
                <a:tab pos="8342313" algn="r"/>
              </a:tabLst>
            </a:pPr>
            <a:r>
              <a:rPr lang="en-US" altLang="de-DE" dirty="0"/>
              <a:t>Given the following priorities and dependencies for these test cases: </a:t>
            </a:r>
            <a:endParaRPr lang="en-US" altLang="de-DE" dirty="0" smtClean="0"/>
          </a:p>
          <a:p>
            <a:pPr marL="0" indent="0">
              <a:buNone/>
              <a:tabLst>
                <a:tab pos="8342313" algn="r"/>
              </a:tabLst>
            </a:pPr>
            <a:endParaRPr lang="en-US" altLang="de-DE" dirty="0" smtClean="0"/>
          </a:p>
          <a:p>
            <a:pPr marL="0" indent="0">
              <a:buNone/>
              <a:tabLst>
                <a:tab pos="8342313" algn="r"/>
              </a:tabLst>
            </a:pPr>
            <a:endParaRPr lang="en-US" altLang="de-DE" dirty="0" smtClean="0"/>
          </a:p>
          <a:p>
            <a:pPr marL="0" indent="0">
              <a:buNone/>
              <a:tabLst>
                <a:tab pos="8342313" algn="r"/>
              </a:tabLst>
            </a:pPr>
            <a:endParaRPr lang="en-US" altLang="de-DE" dirty="0"/>
          </a:p>
          <a:p>
            <a:pPr marL="0" indent="0">
              <a:buNone/>
              <a:tabLst>
                <a:tab pos="8342313" algn="r"/>
              </a:tabLst>
            </a:pPr>
            <a:endParaRPr lang="en-US" altLang="de-DE" dirty="0" smtClean="0"/>
          </a:p>
          <a:p>
            <a:pPr marL="0" indent="0">
              <a:buNone/>
              <a:tabLst>
                <a:tab pos="8342313" algn="r"/>
              </a:tabLst>
            </a:pPr>
            <a:endParaRPr lang="en-US" altLang="de-DE" dirty="0"/>
          </a:p>
          <a:p>
            <a:pPr marL="0" indent="0">
              <a:buNone/>
              <a:tabLst>
                <a:tab pos="8342313" algn="r"/>
              </a:tabLst>
            </a:pPr>
            <a:endParaRPr lang="de-DE" altLang="de-DE" dirty="0" smtClean="0"/>
          </a:p>
          <a:p>
            <a:pPr marL="0" indent="0">
              <a:buNone/>
              <a:tabLst>
                <a:tab pos="8342313" algn="r"/>
              </a:tabLst>
            </a:pPr>
            <a:endParaRPr lang="de-DE" altLang="de-DE" dirty="0"/>
          </a:p>
          <a:p>
            <a:pPr marL="0" indent="0">
              <a:buNone/>
              <a:tabLst>
                <a:tab pos="8342313" algn="r"/>
              </a:tabLst>
            </a:pPr>
            <a:endParaRPr lang="en-US" altLang="de-DE" dirty="0" smtClean="0"/>
          </a:p>
          <a:p>
            <a:pPr marL="0" indent="0">
              <a:buNone/>
              <a:tabLst>
                <a:tab pos="8342313" algn="r"/>
              </a:tabLst>
            </a:pPr>
            <a:endParaRPr lang="en-US" altLang="de-DE" dirty="0"/>
          </a:p>
          <a:p>
            <a:pPr marL="0" indent="0">
              <a:buNone/>
              <a:tabLst>
                <a:tab pos="8342313" algn="r"/>
              </a:tabLst>
            </a:pPr>
            <a:r>
              <a:rPr lang="en-US" altLang="de-DE" dirty="0" smtClean="0"/>
              <a:t>Which </a:t>
            </a:r>
            <a:r>
              <a:rPr lang="en-US" altLang="de-DE" dirty="0"/>
              <a:t>of the following test execution schedules BEST considers the priorities and technical and logical dependencies</a:t>
            </a:r>
            <a:r>
              <a:rPr lang="en-US" altLang="de-DE" dirty="0" smtClean="0"/>
              <a:t>?</a:t>
            </a:r>
          </a:p>
          <a:p>
            <a:pPr marL="531813" indent="-531813">
              <a:buFont typeface="Wingdings" pitchFamily="2" charset="2"/>
              <a:buAutoNum type="alphaLcParenR"/>
            </a:pPr>
            <a:r>
              <a:rPr lang="en-US" altLang="de-DE" dirty="0"/>
              <a:t>TC1 – TC3 – TC4 – TC6 – TC2 – TC5</a:t>
            </a:r>
          </a:p>
          <a:p>
            <a:pPr marL="531813" indent="-531813">
              <a:buFont typeface="Wingdings" pitchFamily="2" charset="2"/>
              <a:buAutoNum type="alphaLcParenR"/>
            </a:pPr>
            <a:r>
              <a:rPr lang="en-US" altLang="de-DE" dirty="0" smtClean="0"/>
              <a:t>TC4 </a:t>
            </a:r>
            <a:r>
              <a:rPr lang="en-US" altLang="de-DE" dirty="0"/>
              <a:t>– TC3 – TC1 – TC2 – TC5 – TC6</a:t>
            </a:r>
          </a:p>
          <a:p>
            <a:pPr marL="531813" indent="-531813">
              <a:buFont typeface="Wingdings" pitchFamily="2" charset="2"/>
              <a:buAutoNum type="alphaLcParenR"/>
            </a:pPr>
            <a:r>
              <a:rPr lang="en-US" altLang="de-DE" dirty="0" smtClean="0"/>
              <a:t>TC4 </a:t>
            </a:r>
            <a:r>
              <a:rPr lang="en-US" altLang="de-DE" dirty="0"/>
              <a:t>– TC1 – TC3 – TC5 – TC6 – TC2</a:t>
            </a:r>
          </a:p>
          <a:p>
            <a:pPr marL="531813" indent="-531813">
              <a:buFont typeface="Wingdings" pitchFamily="2" charset="2"/>
              <a:buAutoNum type="alphaLcParenR"/>
            </a:pPr>
            <a:r>
              <a:rPr lang="en-US" altLang="de-DE" dirty="0" smtClean="0"/>
              <a:t>TC4 </a:t>
            </a:r>
            <a:r>
              <a:rPr lang="en-US" altLang="de-DE" dirty="0"/>
              <a:t>– TC2 – TC5 – TC1 – TC3 – TC6</a:t>
            </a:r>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26137" y="5128616"/>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graphicFrame>
        <p:nvGraphicFramePr>
          <p:cNvPr id="7" name="Tabelle 6"/>
          <p:cNvGraphicFramePr>
            <a:graphicFrameLocks noGrp="1"/>
          </p:cNvGraphicFramePr>
          <p:nvPr>
            <p:extLst>
              <p:ext uri="{D42A27DB-BD31-4B8C-83A1-F6EECF244321}">
                <p14:modId xmlns:p14="http://schemas.microsoft.com/office/powerpoint/2010/main" val="985914309"/>
              </p:ext>
            </p:extLst>
          </p:nvPr>
        </p:nvGraphicFramePr>
        <p:xfrm>
          <a:off x="697217" y="1917000"/>
          <a:ext cx="7966575" cy="2402334"/>
        </p:xfrm>
        <a:graphic>
          <a:graphicData uri="http://schemas.openxmlformats.org/drawingml/2006/table">
            <a:tbl>
              <a:tblPr firstRow="1" bandRow="1">
                <a:tableStyleId>{5C22544A-7EE6-4342-B048-85BDC9FD1C3A}</a:tableStyleId>
              </a:tblPr>
              <a:tblGrid>
                <a:gridCol w="1253959"/>
                <a:gridCol w="1063385"/>
                <a:gridCol w="2924308"/>
                <a:gridCol w="2724923"/>
              </a:tblGrid>
              <a:tr h="3394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i="0" u="none" strike="noStrike" kern="1200" baseline="0" dirty="0" smtClean="0">
                          <a:solidFill>
                            <a:schemeClr val="lt1"/>
                          </a:solidFill>
                          <a:latin typeface="+mn-lt"/>
                          <a:ea typeface="+mn-ea"/>
                          <a:cs typeface="+mn-cs"/>
                        </a:rPr>
                        <a:t>Test Case </a:t>
                      </a:r>
                      <a:endParaRPr lang="de-DE" dirty="0"/>
                    </a:p>
                  </a:txBody>
                  <a:tcPr marL="84406" marR="84406"/>
                </a:tc>
                <a:tc>
                  <a:txBody>
                    <a:bodyPr/>
                    <a:lstStyle/>
                    <a:p>
                      <a:r>
                        <a:rPr lang="en-US" sz="1800" b="1" i="0" u="none" strike="noStrike" kern="1200" baseline="0" dirty="0" smtClean="0">
                          <a:solidFill>
                            <a:schemeClr val="lt1"/>
                          </a:solidFill>
                          <a:latin typeface="+mn-lt"/>
                          <a:ea typeface="+mn-ea"/>
                          <a:cs typeface="+mn-cs"/>
                        </a:rPr>
                        <a:t>Priority </a:t>
                      </a:r>
                      <a:endParaRPr lang="de-DE" dirty="0"/>
                    </a:p>
                  </a:txBody>
                  <a:tcPr marL="84406" marR="84406"/>
                </a:tc>
                <a:tc>
                  <a:txBody>
                    <a:bodyPr/>
                    <a:lstStyle/>
                    <a:p>
                      <a:r>
                        <a:rPr lang="en-US" sz="1800" b="1" i="0" u="none" strike="noStrike" kern="1200" baseline="0" dirty="0" smtClean="0">
                          <a:solidFill>
                            <a:schemeClr val="lt1"/>
                          </a:solidFill>
                          <a:latin typeface="+mn-lt"/>
                          <a:ea typeface="+mn-ea"/>
                          <a:cs typeface="+mn-cs"/>
                        </a:rPr>
                        <a:t>Technical dependency on: </a:t>
                      </a:r>
                      <a:endParaRPr lang="de-DE" dirty="0"/>
                    </a:p>
                  </a:txBody>
                  <a:tcPr marL="84406" marR="8440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i="0" u="none" strike="noStrike" kern="1200" baseline="0" dirty="0" smtClean="0">
                          <a:solidFill>
                            <a:schemeClr val="lt1"/>
                          </a:solidFill>
                          <a:latin typeface="+mn-lt"/>
                          <a:ea typeface="+mn-ea"/>
                          <a:cs typeface="+mn-cs"/>
                        </a:rPr>
                        <a:t>Logical dependency on: </a:t>
                      </a:r>
                      <a:endParaRPr lang="en-US" sz="1800" b="0" i="0" u="none" strike="noStrike" kern="1200" baseline="0" dirty="0" smtClean="0">
                        <a:solidFill>
                          <a:schemeClr val="lt1"/>
                        </a:solidFill>
                        <a:latin typeface="+mn-lt"/>
                        <a:ea typeface="+mn-ea"/>
                        <a:cs typeface="+mn-cs"/>
                      </a:endParaRPr>
                    </a:p>
                  </a:txBody>
                  <a:tcPr marL="84406" marR="84406"/>
                </a:tc>
              </a:tr>
              <a:tr h="339429">
                <a:tc>
                  <a:txBody>
                    <a:bodyPr/>
                    <a:lstStyle/>
                    <a:p>
                      <a:r>
                        <a:rPr lang="de-DE" sz="1600" dirty="0" smtClean="0"/>
                        <a:t>TC1</a:t>
                      </a:r>
                      <a:endParaRPr lang="de-DE" sz="1600" dirty="0"/>
                    </a:p>
                  </a:txBody>
                  <a:tcPr marL="84406" marR="84406"/>
                </a:tc>
                <a:tc>
                  <a:txBody>
                    <a:bodyPr/>
                    <a:lstStyle/>
                    <a:p>
                      <a:r>
                        <a:rPr lang="de-DE" sz="1600" dirty="0" smtClean="0"/>
                        <a:t>High</a:t>
                      </a:r>
                    </a:p>
                  </a:txBody>
                  <a:tcPr marL="84406" marR="84406"/>
                </a:tc>
                <a:tc>
                  <a:txBody>
                    <a:bodyPr/>
                    <a:lstStyle/>
                    <a:p>
                      <a:r>
                        <a:rPr lang="de-DE" sz="1600" dirty="0" smtClean="0"/>
                        <a:t>TC4</a:t>
                      </a:r>
                      <a:endParaRPr lang="de-DE" sz="1600" dirty="0"/>
                    </a:p>
                  </a:txBody>
                  <a:tcPr marL="84406" marR="84406"/>
                </a:tc>
                <a:tc>
                  <a:txBody>
                    <a:bodyPr/>
                    <a:lstStyle/>
                    <a:p>
                      <a:endParaRPr lang="de-DE" sz="1600" dirty="0"/>
                    </a:p>
                  </a:txBody>
                  <a:tcPr marL="84406" marR="84406"/>
                </a:tc>
              </a:tr>
              <a:tr h="339429">
                <a:tc>
                  <a:txBody>
                    <a:bodyPr/>
                    <a:lstStyle/>
                    <a:p>
                      <a:r>
                        <a:rPr lang="de-DE" sz="1600" dirty="0" smtClean="0"/>
                        <a:t>TC2</a:t>
                      </a:r>
                      <a:endParaRPr lang="de-DE" sz="1600" dirty="0"/>
                    </a:p>
                  </a:txBody>
                  <a:tcPr marL="84406" marR="84406"/>
                </a:tc>
                <a:tc>
                  <a:txBody>
                    <a:bodyPr/>
                    <a:lstStyle/>
                    <a:p>
                      <a:r>
                        <a:rPr lang="de-DE" sz="1600" dirty="0" smtClean="0"/>
                        <a:t>Low</a:t>
                      </a:r>
                      <a:endParaRPr lang="de-DE" sz="1600" dirty="0"/>
                    </a:p>
                  </a:txBody>
                  <a:tcPr marL="84406" marR="84406"/>
                </a:tc>
                <a:tc>
                  <a:txBody>
                    <a:bodyPr/>
                    <a:lstStyle/>
                    <a:p>
                      <a:endParaRPr lang="de-DE" sz="1600" dirty="0"/>
                    </a:p>
                  </a:txBody>
                  <a:tcPr marL="84406" marR="84406"/>
                </a:tc>
                <a:tc>
                  <a:txBody>
                    <a:bodyPr/>
                    <a:lstStyle/>
                    <a:p>
                      <a:endParaRPr lang="de-DE" sz="1600"/>
                    </a:p>
                  </a:txBody>
                  <a:tcPr marL="84406" marR="84406"/>
                </a:tc>
              </a:tr>
              <a:tr h="339429">
                <a:tc>
                  <a:txBody>
                    <a:bodyPr/>
                    <a:lstStyle/>
                    <a:p>
                      <a:r>
                        <a:rPr lang="de-DE" sz="1600" dirty="0" smtClean="0"/>
                        <a:t>TC3</a:t>
                      </a:r>
                      <a:endParaRPr lang="de-DE" sz="1600" dirty="0"/>
                    </a:p>
                  </a:txBody>
                  <a:tcPr marL="84406" marR="84406"/>
                </a:tc>
                <a:tc>
                  <a:txBody>
                    <a:bodyPr/>
                    <a:lstStyle/>
                    <a:p>
                      <a:r>
                        <a:rPr lang="de-DE" sz="1600" dirty="0" smtClean="0"/>
                        <a:t>High</a:t>
                      </a:r>
                      <a:endParaRPr lang="de-DE" sz="1600" dirty="0"/>
                    </a:p>
                  </a:txBody>
                  <a:tcPr marL="84406" marR="84406"/>
                </a:tc>
                <a:tc>
                  <a:txBody>
                    <a:bodyPr/>
                    <a:lstStyle/>
                    <a:p>
                      <a:endParaRPr lang="de-DE" sz="1600" dirty="0"/>
                    </a:p>
                  </a:txBody>
                  <a:tcPr marL="84406" marR="84406"/>
                </a:tc>
                <a:tc>
                  <a:txBody>
                    <a:bodyPr/>
                    <a:lstStyle/>
                    <a:p>
                      <a:r>
                        <a:rPr lang="de-DE" sz="1600" dirty="0" smtClean="0"/>
                        <a:t>TC4</a:t>
                      </a:r>
                      <a:endParaRPr lang="de-DE" sz="1600" dirty="0"/>
                    </a:p>
                  </a:txBody>
                  <a:tcPr marL="84406" marR="84406"/>
                </a:tc>
              </a:tr>
              <a:tr h="339429">
                <a:tc>
                  <a:txBody>
                    <a:bodyPr/>
                    <a:lstStyle/>
                    <a:p>
                      <a:r>
                        <a:rPr lang="de-DE" sz="1600" dirty="0" smtClean="0"/>
                        <a:t>TC4</a:t>
                      </a:r>
                      <a:endParaRPr lang="de-DE" sz="1600" dirty="0"/>
                    </a:p>
                  </a:txBody>
                  <a:tcPr marL="84406" marR="84406"/>
                </a:tc>
                <a:tc>
                  <a:txBody>
                    <a:bodyPr/>
                    <a:lstStyle/>
                    <a:p>
                      <a:r>
                        <a:rPr lang="de-DE" sz="1600" dirty="0" smtClean="0"/>
                        <a:t>Medium</a:t>
                      </a:r>
                      <a:endParaRPr lang="de-DE" sz="1600" dirty="0"/>
                    </a:p>
                  </a:txBody>
                  <a:tcPr marL="84406" marR="84406"/>
                </a:tc>
                <a:tc>
                  <a:txBody>
                    <a:bodyPr/>
                    <a:lstStyle/>
                    <a:p>
                      <a:endParaRPr lang="de-DE" sz="1600" dirty="0"/>
                    </a:p>
                  </a:txBody>
                  <a:tcPr marL="84406" marR="84406"/>
                </a:tc>
                <a:tc>
                  <a:txBody>
                    <a:bodyPr/>
                    <a:lstStyle/>
                    <a:p>
                      <a:endParaRPr lang="de-DE" sz="1600" dirty="0"/>
                    </a:p>
                  </a:txBody>
                  <a:tcPr marL="84406" marR="84406"/>
                </a:tc>
              </a:tr>
              <a:tr h="339429">
                <a:tc>
                  <a:txBody>
                    <a:bodyPr/>
                    <a:lstStyle/>
                    <a:p>
                      <a:r>
                        <a:rPr lang="de-DE" sz="1600" dirty="0" smtClean="0"/>
                        <a:t>TC5</a:t>
                      </a:r>
                      <a:endParaRPr lang="de-DE" sz="1600" dirty="0"/>
                    </a:p>
                  </a:txBody>
                  <a:tcPr marL="84406" marR="84406"/>
                </a:tc>
                <a:tc>
                  <a:txBody>
                    <a:bodyPr/>
                    <a:lstStyle/>
                    <a:p>
                      <a:r>
                        <a:rPr lang="de-DE" sz="1600" dirty="0" smtClean="0"/>
                        <a:t>Low</a:t>
                      </a:r>
                      <a:endParaRPr lang="de-DE" sz="1600" dirty="0"/>
                    </a:p>
                  </a:txBody>
                  <a:tcPr marL="84406" marR="84406"/>
                </a:tc>
                <a:tc>
                  <a:txBody>
                    <a:bodyPr/>
                    <a:lstStyle/>
                    <a:p>
                      <a:endParaRPr lang="de-DE" sz="1600" dirty="0"/>
                    </a:p>
                  </a:txBody>
                  <a:tcPr marL="84406" marR="84406"/>
                </a:tc>
                <a:tc>
                  <a:txBody>
                    <a:bodyPr/>
                    <a:lstStyle/>
                    <a:p>
                      <a:r>
                        <a:rPr lang="de-DE" sz="1600" dirty="0" smtClean="0"/>
                        <a:t>TC2</a:t>
                      </a:r>
                      <a:endParaRPr lang="de-DE" sz="1600" dirty="0"/>
                    </a:p>
                  </a:txBody>
                  <a:tcPr marL="84406" marR="84406"/>
                </a:tc>
              </a:tr>
              <a:tr h="339429">
                <a:tc>
                  <a:txBody>
                    <a:bodyPr/>
                    <a:lstStyle/>
                    <a:p>
                      <a:r>
                        <a:rPr lang="de-DE" sz="1600" dirty="0" smtClean="0"/>
                        <a:t>TC6</a:t>
                      </a:r>
                      <a:endParaRPr lang="de-DE" sz="1600" dirty="0"/>
                    </a:p>
                  </a:txBody>
                  <a:tcPr marL="84406" marR="84406"/>
                </a:tc>
                <a:tc>
                  <a:txBody>
                    <a:bodyPr/>
                    <a:lstStyle/>
                    <a:p>
                      <a:r>
                        <a:rPr lang="de-DE" sz="1600" dirty="0" smtClean="0"/>
                        <a:t>Medium</a:t>
                      </a:r>
                      <a:endParaRPr lang="de-DE" sz="1600" dirty="0"/>
                    </a:p>
                  </a:txBody>
                  <a:tcPr marL="84406" marR="84406"/>
                </a:tc>
                <a:tc>
                  <a:txBody>
                    <a:bodyPr/>
                    <a:lstStyle/>
                    <a:p>
                      <a:r>
                        <a:rPr lang="de-DE" sz="1600" dirty="0" smtClean="0"/>
                        <a:t>TC5</a:t>
                      </a:r>
                      <a:endParaRPr lang="de-DE" sz="1600" dirty="0"/>
                    </a:p>
                  </a:txBody>
                  <a:tcPr marL="84406" marR="84406"/>
                </a:tc>
                <a:tc>
                  <a:txBody>
                    <a:bodyPr/>
                    <a:lstStyle/>
                    <a:p>
                      <a:endParaRPr lang="de-DE" sz="1600" dirty="0"/>
                    </a:p>
                  </a:txBody>
                  <a:tcPr marL="84406" marR="84406"/>
                </a:tc>
              </a:tr>
            </a:tbl>
          </a:graphicData>
        </a:graphic>
      </p:graphicFrame>
      <p:sp>
        <p:nvSpPr>
          <p:cNvPr id="8"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10"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18</a:t>
            </a:fld>
            <a:endParaRPr lang="en-US" dirty="0"/>
          </a:p>
        </p:txBody>
      </p:sp>
    </p:spTree>
    <p:extLst>
      <p:ext uri="{BB962C8B-B14F-4D97-AF65-F5344CB8AC3E}">
        <p14:creationId xmlns:p14="http://schemas.microsoft.com/office/powerpoint/2010/main" val="30681022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tabLst>
                <a:tab pos="8426450" algn="r"/>
              </a:tabLst>
            </a:pPr>
            <a:r>
              <a:rPr lang="de-DE" dirty="0"/>
              <a:t>5. Testmanagement	</a:t>
            </a:r>
            <a:r>
              <a:rPr lang="de-DE" dirty="0" smtClean="0"/>
              <a:t>FL-5.2.6 B</a:t>
            </a:r>
            <a:endParaRPr lang="de-DE" dirty="0"/>
          </a:p>
        </p:txBody>
      </p:sp>
      <p:sp>
        <p:nvSpPr>
          <p:cNvPr id="3" name="Inhaltsplatzhalter 2"/>
          <p:cNvSpPr>
            <a:spLocks noGrp="1"/>
          </p:cNvSpPr>
          <p:nvPr>
            <p:ph idx="1"/>
          </p:nvPr>
        </p:nvSpPr>
        <p:spPr/>
        <p:txBody>
          <a:bodyPr>
            <a:normAutofit fontScale="85000" lnSpcReduction="20000"/>
          </a:bodyPr>
          <a:lstStyle/>
          <a:p>
            <a:pPr marL="0" indent="0">
              <a:buNone/>
              <a:tabLst>
                <a:tab pos="8342313" algn="r"/>
              </a:tabLst>
            </a:pPr>
            <a:r>
              <a:rPr lang="en-US" altLang="de-DE" dirty="0"/>
              <a:t>Which of the following statements about test estimation approaches is </a:t>
            </a:r>
            <a:r>
              <a:rPr lang="en-US" altLang="de-DE" dirty="0" smtClean="0"/>
              <a:t>CORRECT?</a:t>
            </a:r>
          </a:p>
          <a:p>
            <a:pPr marL="531813" indent="-531813">
              <a:buFont typeface="Wingdings" pitchFamily="2" charset="2"/>
              <a:buAutoNum type="alphaLcParenR"/>
            </a:pPr>
            <a:r>
              <a:rPr lang="en-US" altLang="de-DE" dirty="0"/>
              <a:t>With the metrics-based approach, the estimate is based on test measures from the project and so this estimate is only available after the testing starts.</a:t>
            </a:r>
          </a:p>
          <a:p>
            <a:pPr marL="531813" indent="-531813">
              <a:buFont typeface="Wingdings" pitchFamily="2" charset="2"/>
              <a:buAutoNum type="alphaLcParenR"/>
            </a:pPr>
            <a:r>
              <a:rPr lang="en-US" altLang="de-DE" dirty="0" smtClean="0"/>
              <a:t>With </a:t>
            </a:r>
            <a:r>
              <a:rPr lang="en-US" altLang="de-DE" dirty="0"/>
              <a:t>the expert-based approach, a group of expert users identified by the client recommends the necessary testing budget.</a:t>
            </a:r>
          </a:p>
          <a:p>
            <a:pPr marL="531813" indent="-531813">
              <a:buFont typeface="Wingdings" pitchFamily="2" charset="2"/>
              <a:buAutoNum type="alphaLcParenR"/>
            </a:pPr>
            <a:r>
              <a:rPr lang="en-US" altLang="de-DE" dirty="0" smtClean="0"/>
              <a:t>With </a:t>
            </a:r>
            <a:r>
              <a:rPr lang="en-US" altLang="de-DE" dirty="0"/>
              <a:t>the expert-based approach, the test managers responsible for the different testing activities predict the expected testing effort.</a:t>
            </a:r>
          </a:p>
          <a:p>
            <a:pPr marL="531813" indent="-531813">
              <a:buFont typeface="Wingdings" pitchFamily="2" charset="2"/>
              <a:buAutoNum type="alphaLcParenR"/>
            </a:pPr>
            <a:r>
              <a:rPr lang="en-US" altLang="de-DE" dirty="0" smtClean="0"/>
              <a:t>With </a:t>
            </a:r>
            <a:r>
              <a:rPr lang="en-US" altLang="de-DE" dirty="0"/>
              <a:t>the metrics-based approach, an average of the testing costs recorded from several past projects is used as the testing budget</a:t>
            </a:r>
            <a:r>
              <a:rPr lang="en-US" altLang="de-DE" dirty="0" smtClean="0"/>
              <a:t>.</a:t>
            </a:r>
            <a:endParaRPr lang="en-US" alt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22850" y="4216898"/>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19</a:t>
            </a:fld>
            <a:endParaRPr lang="en-US" dirty="0"/>
          </a:p>
        </p:txBody>
      </p:sp>
    </p:spTree>
    <p:extLst>
      <p:ext uri="{BB962C8B-B14F-4D97-AF65-F5344CB8AC3E}">
        <p14:creationId xmlns:p14="http://schemas.microsoft.com/office/powerpoint/2010/main" val="17687110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Disclaimer</a:t>
            </a:r>
            <a:endParaRPr lang="en-US" dirty="0"/>
          </a:p>
        </p:txBody>
      </p:sp>
      <p:sp>
        <p:nvSpPr>
          <p:cNvPr id="3" name="Inhaltsplatzhalter 2"/>
          <p:cNvSpPr>
            <a:spLocks noGrp="1"/>
          </p:cNvSpPr>
          <p:nvPr>
            <p:ph idx="1"/>
          </p:nvPr>
        </p:nvSpPr>
        <p:spPr/>
        <p:txBody>
          <a:bodyPr/>
          <a:lstStyle/>
          <a:p>
            <a:r>
              <a:rPr lang="en-US" dirty="0"/>
              <a:t>All the questions collected in this presentation are based on sample exams provided by istqb.org, available at </a:t>
            </a:r>
            <a:r>
              <a:rPr lang="en-US" dirty="0">
                <a:hlinkClick r:id="rId2"/>
              </a:rPr>
              <a:t>https://www.istqb.org/downloads/</a:t>
            </a:r>
            <a:endParaRPr lang="en-US" dirty="0"/>
          </a:p>
          <a:p>
            <a:pPr lvl="1"/>
            <a:r>
              <a:rPr lang="fr-FR" dirty="0"/>
              <a:t>FL 2018 </a:t>
            </a:r>
            <a:r>
              <a:rPr lang="en-US" dirty="0"/>
              <a:t>Sample</a:t>
            </a:r>
            <a:r>
              <a:rPr lang="fr-FR" dirty="0"/>
              <a:t> Questions Exam A</a:t>
            </a:r>
            <a:endParaRPr lang="de-DE" dirty="0"/>
          </a:p>
          <a:p>
            <a:pPr lvl="1"/>
            <a:r>
              <a:rPr lang="fr-FR" dirty="0"/>
              <a:t>FL 2018 </a:t>
            </a:r>
            <a:r>
              <a:rPr lang="en-US" dirty="0"/>
              <a:t>Sample</a:t>
            </a:r>
            <a:r>
              <a:rPr lang="fr-FR" dirty="0"/>
              <a:t> Questions Exam B</a:t>
            </a:r>
            <a:endParaRPr lang="de-DE" dirty="0"/>
          </a:p>
          <a:p>
            <a:pPr lvl="1"/>
            <a:r>
              <a:rPr lang="fr-FR" dirty="0"/>
              <a:t>FL 2018 </a:t>
            </a:r>
            <a:r>
              <a:rPr lang="en-US" dirty="0"/>
              <a:t>Sample</a:t>
            </a:r>
            <a:r>
              <a:rPr lang="fr-FR"/>
              <a:t> Questions Exam C</a:t>
            </a:r>
            <a:endParaRPr lang="de-DE" dirty="0"/>
          </a:p>
        </p:txBody>
      </p:sp>
      <p:sp>
        <p:nvSpPr>
          <p:cNvPr id="4" name="Datumsplatzhalter 3"/>
          <p:cNvSpPr>
            <a:spLocks noGrp="1"/>
          </p:cNvSpPr>
          <p:nvPr>
            <p:ph type="dt" sz="half" idx="10"/>
          </p:nvPr>
        </p:nvSpPr>
        <p:spPr/>
        <p:txBody>
          <a:bodyPr/>
          <a:lstStyle/>
          <a:p>
            <a:r>
              <a:rPr lang="de-DE" smtClean="0"/>
              <a:t>Uwe Gühl, 2020</a:t>
            </a:r>
            <a:endParaRPr lang="en-US" dirty="0"/>
          </a:p>
        </p:txBody>
      </p:sp>
      <p:sp>
        <p:nvSpPr>
          <p:cNvPr id="5" name="Fußzeilenplatzhalter 4"/>
          <p:cNvSpPr>
            <a:spLocks noGrp="1"/>
          </p:cNvSpPr>
          <p:nvPr>
            <p:ph type="ftr" sz="quarter" idx="11"/>
          </p:nvPr>
        </p:nvSpPr>
        <p:spPr/>
        <p:txBody>
          <a:bodyPr/>
          <a:lstStyle/>
          <a:p>
            <a:r>
              <a:rPr lang="en-US" smtClean="0"/>
              <a:t>Software Testing – Foundation Level</a:t>
            </a:r>
          </a:p>
          <a:p>
            <a:r>
              <a:rPr lang="en-US" smtClean="0"/>
              <a:t>Test Management – Quiz</a:t>
            </a:r>
            <a:endParaRPr lang="en-US" dirty="0" smtClean="0"/>
          </a:p>
        </p:txBody>
      </p:sp>
      <p:sp>
        <p:nvSpPr>
          <p:cNvPr id="6" name="Foliennummernplatzhalter 5"/>
          <p:cNvSpPr>
            <a:spLocks noGrp="1"/>
          </p:cNvSpPr>
          <p:nvPr>
            <p:ph type="sldNum" sz="quarter" idx="12"/>
          </p:nvPr>
        </p:nvSpPr>
        <p:spPr/>
        <p:txBody>
          <a:bodyPr/>
          <a:lstStyle/>
          <a:p>
            <a:r>
              <a:rPr lang="en-US" smtClean="0"/>
              <a:t> 05 - </a:t>
            </a:r>
            <a:fld id="{6C6AE60A-B69C-4790-82F7-3882EDF23186}" type="slidenum">
              <a:rPr lang="en-US" smtClean="0"/>
              <a:pPr/>
              <a:t>2</a:t>
            </a:fld>
            <a:endParaRPr lang="en-US" dirty="0"/>
          </a:p>
        </p:txBody>
      </p:sp>
    </p:spTree>
    <p:extLst>
      <p:ext uri="{BB962C8B-B14F-4D97-AF65-F5344CB8AC3E}">
        <p14:creationId xmlns:p14="http://schemas.microsoft.com/office/powerpoint/2010/main" val="34334683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tabLst>
                <a:tab pos="8426450" algn="r"/>
              </a:tabLst>
            </a:pPr>
            <a:r>
              <a:rPr lang="de-DE" dirty="0"/>
              <a:t>5. Testmanagement	</a:t>
            </a:r>
            <a:r>
              <a:rPr lang="de-DE" dirty="0" smtClean="0"/>
              <a:t>FL-5.5.1 B</a:t>
            </a:r>
            <a:endParaRPr lang="de-DE" dirty="0"/>
          </a:p>
        </p:txBody>
      </p:sp>
      <p:sp>
        <p:nvSpPr>
          <p:cNvPr id="3" name="Inhaltsplatzhalter 2"/>
          <p:cNvSpPr>
            <a:spLocks noGrp="1"/>
          </p:cNvSpPr>
          <p:nvPr>
            <p:ph idx="1"/>
          </p:nvPr>
        </p:nvSpPr>
        <p:spPr/>
        <p:txBody>
          <a:bodyPr>
            <a:normAutofit fontScale="85000" lnSpcReduction="20000"/>
          </a:bodyPr>
          <a:lstStyle/>
          <a:p>
            <a:pPr marL="0" indent="0">
              <a:buNone/>
              <a:tabLst>
                <a:tab pos="8342313" algn="r"/>
              </a:tabLst>
            </a:pPr>
            <a:r>
              <a:rPr lang="en-US" altLang="de-DE" dirty="0"/>
              <a:t>Which of the following BEST defines risk </a:t>
            </a:r>
            <a:r>
              <a:rPr lang="en-US" altLang="de-DE" dirty="0" smtClean="0"/>
              <a:t>level?</a:t>
            </a:r>
          </a:p>
          <a:p>
            <a:pPr marL="531813" indent="-531813">
              <a:buFont typeface="Wingdings" pitchFamily="2" charset="2"/>
              <a:buAutoNum type="alphaLcParenR"/>
            </a:pPr>
            <a:r>
              <a:rPr lang="en-US" altLang="de-DE" dirty="0"/>
              <a:t>Risk level is calculated by adding together the probabilities of all problem situations and the financial harm that results from them.</a:t>
            </a:r>
          </a:p>
          <a:p>
            <a:pPr marL="531813" indent="-531813">
              <a:buFont typeface="Wingdings" pitchFamily="2" charset="2"/>
              <a:buAutoNum type="alphaLcParenR"/>
            </a:pPr>
            <a:r>
              <a:rPr lang="en-US" altLang="de-DE" dirty="0" smtClean="0"/>
              <a:t>Risk </a:t>
            </a:r>
            <a:r>
              <a:rPr lang="en-US" altLang="de-DE" dirty="0"/>
              <a:t>level is estimated by multiplying the likelihood of a threat to the system by the chance that the threat will occur and will result in financial damage</a:t>
            </a:r>
          </a:p>
          <a:p>
            <a:pPr marL="531813" indent="-531813">
              <a:buFont typeface="Wingdings" pitchFamily="2" charset="2"/>
              <a:buAutoNum type="alphaLcParenR"/>
            </a:pPr>
            <a:r>
              <a:rPr lang="en-US" altLang="de-DE" dirty="0" smtClean="0"/>
              <a:t>Risk </a:t>
            </a:r>
            <a:r>
              <a:rPr lang="en-US" altLang="de-DE" dirty="0"/>
              <a:t>level is determined by a combination of the probability of an undesirable event and the expected impact of that event.</a:t>
            </a:r>
          </a:p>
          <a:p>
            <a:pPr marL="531813" indent="-531813">
              <a:buFont typeface="Wingdings" pitchFamily="2" charset="2"/>
              <a:buAutoNum type="alphaLcParenR"/>
            </a:pPr>
            <a:r>
              <a:rPr lang="en-US" altLang="de-DE" dirty="0" smtClean="0"/>
              <a:t>Risk </a:t>
            </a:r>
            <a:r>
              <a:rPr lang="en-US" altLang="de-DE" dirty="0"/>
              <a:t>level is the sum of all potential hazards to a system multiplied by the sum of all potential losses from that system</a:t>
            </a:r>
            <a:r>
              <a:rPr lang="en-US" altLang="de-DE" dirty="0" smtClean="0"/>
              <a:t>.</a:t>
            </a:r>
            <a:endParaRPr lang="en-US" alt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22850" y="3934860"/>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20</a:t>
            </a:fld>
            <a:endParaRPr lang="en-US" dirty="0"/>
          </a:p>
        </p:txBody>
      </p:sp>
    </p:spTree>
    <p:extLst>
      <p:ext uri="{BB962C8B-B14F-4D97-AF65-F5344CB8AC3E}">
        <p14:creationId xmlns:p14="http://schemas.microsoft.com/office/powerpoint/2010/main" val="18177623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tabLst>
                <a:tab pos="8426450" algn="r"/>
              </a:tabLst>
            </a:pPr>
            <a:r>
              <a:rPr lang="de-DE" dirty="0"/>
              <a:t>5. Testmanagement	</a:t>
            </a:r>
            <a:r>
              <a:rPr lang="de-DE" dirty="0" smtClean="0"/>
              <a:t>FL-5.5.2 B</a:t>
            </a:r>
            <a:endParaRPr lang="de-DE" dirty="0"/>
          </a:p>
        </p:txBody>
      </p:sp>
      <p:sp>
        <p:nvSpPr>
          <p:cNvPr id="3" name="Inhaltsplatzhalter 2"/>
          <p:cNvSpPr>
            <a:spLocks noGrp="1"/>
          </p:cNvSpPr>
          <p:nvPr>
            <p:ph idx="1"/>
          </p:nvPr>
        </p:nvSpPr>
        <p:spPr/>
        <p:txBody>
          <a:bodyPr>
            <a:normAutofit lnSpcReduction="10000"/>
          </a:bodyPr>
          <a:lstStyle/>
          <a:p>
            <a:pPr marL="0" indent="0">
              <a:buNone/>
              <a:tabLst>
                <a:tab pos="8342313" algn="r"/>
              </a:tabLst>
            </a:pPr>
            <a:r>
              <a:rPr lang="en-US" altLang="de-DE" dirty="0"/>
              <a:t>Which of the following is MOST likely to be an example of a PRODUCT </a:t>
            </a:r>
            <a:r>
              <a:rPr lang="en-US" altLang="de-DE" dirty="0" smtClean="0"/>
              <a:t>risk?</a:t>
            </a:r>
          </a:p>
          <a:p>
            <a:pPr marL="531813" indent="-531813">
              <a:buFont typeface="Wingdings" pitchFamily="2" charset="2"/>
              <a:buAutoNum type="alphaLcParenR"/>
            </a:pPr>
            <a:r>
              <a:rPr lang="en-US" altLang="de-DE" dirty="0"/>
              <a:t>The expected security features may not be supported by the system architecture.</a:t>
            </a:r>
          </a:p>
          <a:p>
            <a:pPr marL="531813" indent="-531813">
              <a:buFont typeface="Wingdings" pitchFamily="2" charset="2"/>
              <a:buAutoNum type="alphaLcParenR"/>
            </a:pPr>
            <a:r>
              <a:rPr lang="en-US" altLang="de-DE" dirty="0" smtClean="0"/>
              <a:t>The </a:t>
            </a:r>
            <a:r>
              <a:rPr lang="en-US" altLang="de-DE" dirty="0"/>
              <a:t>developers may not have time to fix all the defects found by the test team.</a:t>
            </a:r>
          </a:p>
          <a:p>
            <a:pPr marL="531813" indent="-531813">
              <a:buFont typeface="Wingdings" pitchFamily="2" charset="2"/>
              <a:buAutoNum type="alphaLcParenR"/>
            </a:pPr>
            <a:r>
              <a:rPr lang="en-US" altLang="de-DE" dirty="0" smtClean="0"/>
              <a:t>The </a:t>
            </a:r>
            <a:r>
              <a:rPr lang="en-US" altLang="de-DE" dirty="0"/>
              <a:t>test cases may not provide full coverage of the specified requirements.</a:t>
            </a:r>
          </a:p>
          <a:p>
            <a:pPr marL="531813" indent="-531813">
              <a:buFont typeface="Wingdings" pitchFamily="2" charset="2"/>
              <a:buAutoNum type="alphaLcParenR"/>
            </a:pPr>
            <a:r>
              <a:rPr lang="en-US" altLang="de-DE" dirty="0" smtClean="0"/>
              <a:t>The </a:t>
            </a:r>
            <a:r>
              <a:rPr lang="en-US" altLang="de-DE" dirty="0"/>
              <a:t>performance test environment may not be ready before the system is due for delivery.</a:t>
            </a:r>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04824" y="2578759"/>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21</a:t>
            </a:fld>
            <a:endParaRPr lang="en-US" dirty="0"/>
          </a:p>
        </p:txBody>
      </p:sp>
    </p:spTree>
    <p:extLst>
      <p:ext uri="{BB962C8B-B14F-4D97-AF65-F5344CB8AC3E}">
        <p14:creationId xmlns:p14="http://schemas.microsoft.com/office/powerpoint/2010/main" val="1062667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tabLst>
                <a:tab pos="8426450" algn="r"/>
              </a:tabLst>
            </a:pPr>
            <a:r>
              <a:rPr lang="de-DE" dirty="0"/>
              <a:t>5. Testmanagement	</a:t>
            </a:r>
            <a:r>
              <a:rPr lang="de-DE" dirty="0" smtClean="0"/>
              <a:t>FL-5.5.3 B</a:t>
            </a:r>
            <a:endParaRPr lang="de-DE" dirty="0"/>
          </a:p>
        </p:txBody>
      </p:sp>
      <p:sp>
        <p:nvSpPr>
          <p:cNvPr id="3" name="Inhaltsplatzhalter 2"/>
          <p:cNvSpPr>
            <a:spLocks noGrp="1"/>
          </p:cNvSpPr>
          <p:nvPr>
            <p:ph idx="1"/>
          </p:nvPr>
        </p:nvSpPr>
        <p:spPr/>
        <p:txBody>
          <a:bodyPr>
            <a:normAutofit fontScale="77500" lnSpcReduction="20000"/>
          </a:bodyPr>
          <a:lstStyle/>
          <a:p>
            <a:pPr marL="0" indent="0">
              <a:buNone/>
              <a:tabLst>
                <a:tab pos="8342313" algn="r"/>
              </a:tabLst>
            </a:pPr>
            <a:r>
              <a:rPr lang="en-US" altLang="de-DE" dirty="0"/>
              <a:t>Which of the following is LEAST likely to be an example of product risk analysis CORRECTLY influencing the testing</a:t>
            </a:r>
            <a:r>
              <a:rPr lang="en-US" altLang="de-DE" dirty="0" smtClean="0"/>
              <a:t>?</a:t>
            </a:r>
          </a:p>
          <a:p>
            <a:pPr marL="0" indent="0">
              <a:buNone/>
              <a:tabLst>
                <a:tab pos="8342313" algn="r"/>
              </a:tabLst>
            </a:pPr>
            <a:endParaRPr lang="en-US" altLang="de-DE" dirty="0" smtClean="0"/>
          </a:p>
          <a:p>
            <a:pPr marL="531813" indent="-531813">
              <a:buFont typeface="Wingdings" pitchFamily="2" charset="2"/>
              <a:buAutoNum type="alphaLcParenR"/>
            </a:pPr>
            <a:r>
              <a:rPr lang="en-US" altLang="de-DE" dirty="0" smtClean="0"/>
              <a:t>The </a:t>
            </a:r>
            <a:r>
              <a:rPr lang="en-US" altLang="de-DE" dirty="0"/>
              <a:t>potential impact of security flaws has been identified as being particularly high, so security testing has been prioritized ahead of some other testing activities.</a:t>
            </a:r>
          </a:p>
          <a:p>
            <a:pPr marL="531813" indent="-531813">
              <a:buFont typeface="Wingdings" pitchFamily="2" charset="2"/>
              <a:buAutoNum type="alphaLcParenR"/>
            </a:pPr>
            <a:r>
              <a:rPr lang="en-US" altLang="de-DE" dirty="0" smtClean="0"/>
              <a:t>Testing </a:t>
            </a:r>
            <a:r>
              <a:rPr lang="en-US" altLang="de-DE" dirty="0"/>
              <a:t>has found the quality of the network module to be higher than expected, so additional testing will now be performed in that area.</a:t>
            </a:r>
          </a:p>
          <a:p>
            <a:pPr marL="531813" indent="-531813">
              <a:buFont typeface="Wingdings" pitchFamily="2" charset="2"/>
              <a:buAutoNum type="alphaLcParenR"/>
            </a:pPr>
            <a:r>
              <a:rPr lang="en-US" altLang="de-DE" dirty="0" smtClean="0"/>
              <a:t>The </a:t>
            </a:r>
            <a:r>
              <a:rPr lang="en-US" altLang="de-DE" dirty="0"/>
              <a:t>users had problems with the user interface of the previous system, so additional usability testing is planned for the replacement system.</a:t>
            </a:r>
          </a:p>
          <a:p>
            <a:pPr marL="531813" indent="-531813">
              <a:buFont typeface="Wingdings" pitchFamily="2" charset="2"/>
              <a:buAutoNum type="alphaLcParenR"/>
            </a:pPr>
            <a:r>
              <a:rPr lang="en-US" altLang="de-DE" dirty="0" smtClean="0"/>
              <a:t>The </a:t>
            </a:r>
            <a:r>
              <a:rPr lang="en-US" altLang="de-DE" dirty="0"/>
              <a:t>time needed to load web pages is crucial to the success of the new website, so an expert in performance testing has been employed for this project</a:t>
            </a:r>
            <a:r>
              <a:rPr lang="en-US" altLang="de-DE" dirty="0" smtClean="0"/>
              <a:t>.</a:t>
            </a:r>
            <a:endParaRPr lang="en-US" alt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22850" y="3436749"/>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22</a:t>
            </a:fld>
            <a:endParaRPr lang="en-US" dirty="0"/>
          </a:p>
        </p:txBody>
      </p:sp>
    </p:spTree>
    <p:extLst>
      <p:ext uri="{BB962C8B-B14F-4D97-AF65-F5344CB8AC3E}">
        <p14:creationId xmlns:p14="http://schemas.microsoft.com/office/powerpoint/2010/main" val="34722065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tabLst>
                <a:tab pos="8426450" algn="r"/>
              </a:tabLst>
            </a:pPr>
            <a:r>
              <a:rPr lang="de-DE" dirty="0"/>
              <a:t>5. Testmanagement	</a:t>
            </a:r>
            <a:r>
              <a:rPr lang="de-DE" dirty="0" smtClean="0"/>
              <a:t>FL-5.6.1 </a:t>
            </a:r>
            <a:r>
              <a:rPr lang="de-DE" dirty="0"/>
              <a:t>B</a:t>
            </a:r>
            <a:br>
              <a:rPr lang="de-DE" dirty="0"/>
            </a:br>
            <a:r>
              <a:rPr lang="de-DE" dirty="0" smtClean="0"/>
              <a:t>(1-2)</a:t>
            </a:r>
            <a:endParaRPr lang="de-DE" dirty="0"/>
          </a:p>
        </p:txBody>
      </p:sp>
      <p:sp>
        <p:nvSpPr>
          <p:cNvPr id="3" name="Inhaltsplatzhalter 2"/>
          <p:cNvSpPr>
            <a:spLocks noGrp="1"/>
          </p:cNvSpPr>
          <p:nvPr>
            <p:ph idx="1"/>
          </p:nvPr>
        </p:nvSpPr>
        <p:spPr/>
        <p:txBody>
          <a:bodyPr/>
          <a:lstStyle/>
          <a:p>
            <a:pPr marL="0" indent="0">
              <a:buNone/>
              <a:tabLst>
                <a:tab pos="8342313" algn="r"/>
              </a:tabLst>
            </a:pPr>
            <a:r>
              <a:rPr lang="en-US" altLang="de-DE" dirty="0"/>
              <a:t>You are performing system testing of a train booking system and have found that occasionally the system reports that there are no available trains when you believe that there should be, based on the test cases you have run. </a:t>
            </a:r>
            <a:endParaRPr lang="en-US" altLang="de-DE" dirty="0" smtClean="0"/>
          </a:p>
          <a:p>
            <a:pPr marL="0" indent="0">
              <a:buNone/>
              <a:tabLst>
                <a:tab pos="8342313" algn="r"/>
              </a:tabLst>
            </a:pPr>
            <a:r>
              <a:rPr lang="en-US" altLang="de-DE" dirty="0" smtClean="0"/>
              <a:t>You </a:t>
            </a:r>
            <a:r>
              <a:rPr lang="en-US" altLang="de-DE" dirty="0"/>
              <a:t>have provided the development manager with a summary of the defect and the version of the system you are testing. The developers recognize the urgency of the defect and are now waiting for you to provide more details so that they can fix it</a:t>
            </a:r>
            <a:r>
              <a:rPr lang="en-US" altLang="de-DE" dirty="0" smtClean="0"/>
              <a:t>.</a:t>
            </a:r>
          </a:p>
        </p:txBody>
      </p:sp>
      <p:sp>
        <p:nvSpPr>
          <p:cNvPr id="6"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7"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8"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23</a:t>
            </a:fld>
            <a:endParaRPr lang="en-US" dirty="0"/>
          </a:p>
        </p:txBody>
      </p:sp>
    </p:spTree>
    <p:extLst>
      <p:ext uri="{BB962C8B-B14F-4D97-AF65-F5344CB8AC3E}">
        <p14:creationId xmlns:p14="http://schemas.microsoft.com/office/powerpoint/2010/main" val="22888280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tabLst>
                <a:tab pos="8426450" algn="r"/>
              </a:tabLst>
            </a:pPr>
            <a:r>
              <a:rPr lang="de-DE" dirty="0"/>
              <a:t>5. Testmanagement	</a:t>
            </a:r>
            <a:r>
              <a:rPr lang="de-DE" dirty="0" smtClean="0"/>
              <a:t>FL-5.6.1 B</a:t>
            </a:r>
            <a:br>
              <a:rPr lang="de-DE" dirty="0" smtClean="0"/>
            </a:br>
            <a:r>
              <a:rPr lang="de-DE" dirty="0" smtClean="0"/>
              <a:t>(2-2)</a:t>
            </a:r>
            <a:endParaRPr lang="de-DE" dirty="0"/>
          </a:p>
        </p:txBody>
      </p:sp>
      <p:sp>
        <p:nvSpPr>
          <p:cNvPr id="3" name="Inhaltsplatzhalter 2"/>
          <p:cNvSpPr>
            <a:spLocks noGrp="1"/>
          </p:cNvSpPr>
          <p:nvPr>
            <p:ph idx="1"/>
          </p:nvPr>
        </p:nvSpPr>
        <p:spPr/>
        <p:txBody>
          <a:bodyPr>
            <a:noAutofit/>
          </a:bodyPr>
          <a:lstStyle/>
          <a:p>
            <a:pPr marL="0" indent="0">
              <a:buNone/>
              <a:tabLst>
                <a:tab pos="8342313" algn="r"/>
              </a:tabLst>
            </a:pPr>
            <a:r>
              <a:rPr lang="en-US" altLang="de-DE" sz="2000" dirty="0"/>
              <a:t>Given the following pieces of information:</a:t>
            </a:r>
          </a:p>
          <a:p>
            <a:pPr marL="400050" lvl="1" indent="0">
              <a:buNone/>
              <a:tabLst>
                <a:tab pos="8342313" algn="r"/>
              </a:tabLst>
            </a:pPr>
            <a:r>
              <a:rPr lang="en-US" altLang="de-DE" sz="1800" dirty="0"/>
              <a:t>1. Degree of impact (severity) of the defect.</a:t>
            </a:r>
          </a:p>
          <a:p>
            <a:pPr marL="400050" lvl="1" indent="0">
              <a:buNone/>
              <a:tabLst>
                <a:tab pos="8342313" algn="r"/>
              </a:tabLst>
            </a:pPr>
            <a:r>
              <a:rPr lang="en-US" altLang="de-DE" sz="1800" dirty="0"/>
              <a:t>2. Identification of the test item.</a:t>
            </a:r>
          </a:p>
          <a:p>
            <a:pPr marL="400050" lvl="1" indent="0">
              <a:buNone/>
              <a:tabLst>
                <a:tab pos="8342313" algn="r"/>
              </a:tabLst>
            </a:pPr>
            <a:r>
              <a:rPr lang="en-US" altLang="de-DE" sz="1800" dirty="0"/>
              <a:t>3. Details of the test environment.</a:t>
            </a:r>
          </a:p>
          <a:p>
            <a:pPr marL="400050" lvl="1" indent="0">
              <a:buNone/>
              <a:tabLst>
                <a:tab pos="8342313" algn="r"/>
              </a:tabLst>
            </a:pPr>
            <a:r>
              <a:rPr lang="en-US" altLang="de-DE" sz="1800" dirty="0"/>
              <a:t>4. Urgency/priority to fix.</a:t>
            </a:r>
          </a:p>
          <a:p>
            <a:pPr marL="400050" lvl="1" indent="0">
              <a:buNone/>
              <a:tabLst>
                <a:tab pos="8342313" algn="r"/>
              </a:tabLst>
            </a:pPr>
            <a:r>
              <a:rPr lang="en-US" altLang="de-DE" sz="1800" dirty="0"/>
              <a:t>5. Actual results.</a:t>
            </a:r>
          </a:p>
          <a:p>
            <a:pPr marL="400050" lvl="1" indent="0">
              <a:buNone/>
              <a:tabLst>
                <a:tab pos="8342313" algn="r"/>
              </a:tabLst>
            </a:pPr>
            <a:r>
              <a:rPr lang="en-US" altLang="de-DE" sz="1800" dirty="0"/>
              <a:t>6. Reference to test case specification.</a:t>
            </a:r>
          </a:p>
          <a:p>
            <a:pPr marL="0" indent="0">
              <a:buNone/>
              <a:tabLst>
                <a:tab pos="8342313" algn="r"/>
              </a:tabLst>
            </a:pPr>
            <a:r>
              <a:rPr lang="en-US" altLang="de-DE" sz="2000" dirty="0"/>
              <a:t>Apart from the description of the defect, which includes a database dump and screenshots, which of the pieces of information would be MOST useful to include in the initial defect report</a:t>
            </a:r>
            <a:r>
              <a:rPr lang="en-US" altLang="de-DE" sz="2000" dirty="0" smtClean="0"/>
              <a:t>?</a:t>
            </a:r>
          </a:p>
          <a:p>
            <a:pPr marL="531813" indent="-531813">
              <a:buFont typeface="Wingdings" pitchFamily="2" charset="2"/>
              <a:buAutoNum type="alphaLcParenR"/>
            </a:pPr>
            <a:r>
              <a:rPr lang="pl-PL" altLang="de-DE" sz="2000" dirty="0"/>
              <a:t>1, 2, 6</a:t>
            </a:r>
          </a:p>
          <a:p>
            <a:pPr marL="531813" indent="-531813">
              <a:buFont typeface="Wingdings" pitchFamily="2" charset="2"/>
              <a:buAutoNum type="alphaLcParenR"/>
            </a:pPr>
            <a:r>
              <a:rPr lang="pl-PL" altLang="de-DE" sz="2000" dirty="0" smtClean="0"/>
              <a:t>1</a:t>
            </a:r>
            <a:r>
              <a:rPr lang="pl-PL" altLang="de-DE" sz="2000" dirty="0"/>
              <a:t>, 4, 5, 6</a:t>
            </a:r>
          </a:p>
          <a:p>
            <a:pPr marL="531813" indent="-531813">
              <a:buFont typeface="Wingdings" pitchFamily="2" charset="2"/>
              <a:buAutoNum type="alphaLcParenR"/>
            </a:pPr>
            <a:r>
              <a:rPr lang="pl-PL" altLang="de-DE" sz="2000" dirty="0" smtClean="0"/>
              <a:t>2</a:t>
            </a:r>
            <a:r>
              <a:rPr lang="pl-PL" altLang="de-DE" sz="2000" dirty="0"/>
              <a:t>, 3, 4, 5</a:t>
            </a:r>
          </a:p>
          <a:p>
            <a:pPr marL="531813" indent="-531813">
              <a:buFont typeface="Wingdings" pitchFamily="2" charset="2"/>
              <a:buAutoNum type="alphaLcParenR"/>
            </a:pPr>
            <a:r>
              <a:rPr lang="pl-PL" altLang="de-DE" sz="2000" dirty="0" smtClean="0"/>
              <a:t>3</a:t>
            </a:r>
            <a:r>
              <a:rPr lang="pl-PL" altLang="de-DE" sz="2000" dirty="0"/>
              <a:t>, 5, </a:t>
            </a:r>
            <a:r>
              <a:rPr lang="pl-PL" altLang="de-DE" sz="2000" dirty="0" smtClean="0"/>
              <a:t>6</a:t>
            </a:r>
            <a:endParaRPr lang="en-US" altLang="de-DE" sz="2000"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77889" y="6107261"/>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24</a:t>
            </a:fld>
            <a:endParaRPr lang="en-US" dirty="0"/>
          </a:p>
        </p:txBody>
      </p:sp>
    </p:spTree>
    <p:extLst>
      <p:ext uri="{BB962C8B-B14F-4D97-AF65-F5344CB8AC3E}">
        <p14:creationId xmlns:p14="http://schemas.microsoft.com/office/powerpoint/2010/main" val="11790888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tabLst>
                <a:tab pos="8426450" algn="r"/>
              </a:tabLst>
            </a:pPr>
            <a:r>
              <a:rPr lang="de-DE" dirty="0"/>
              <a:t>5. Testmanagement	</a:t>
            </a:r>
            <a:r>
              <a:rPr lang="de-DE" dirty="0" smtClean="0"/>
              <a:t>FL-5.6.1 C</a:t>
            </a:r>
            <a:endParaRPr lang="de-DE" dirty="0"/>
          </a:p>
        </p:txBody>
      </p:sp>
      <p:sp>
        <p:nvSpPr>
          <p:cNvPr id="3" name="Inhaltsplatzhalter 2"/>
          <p:cNvSpPr>
            <a:spLocks noGrp="1"/>
          </p:cNvSpPr>
          <p:nvPr>
            <p:ph idx="1"/>
          </p:nvPr>
        </p:nvSpPr>
        <p:spPr/>
        <p:txBody>
          <a:bodyPr>
            <a:normAutofit fontScale="62500" lnSpcReduction="20000"/>
          </a:bodyPr>
          <a:lstStyle/>
          <a:p>
            <a:pPr marL="0" indent="0">
              <a:buNone/>
              <a:tabLst>
                <a:tab pos="8342313" algn="r"/>
              </a:tabLst>
            </a:pPr>
            <a:r>
              <a:rPr lang="en-US" altLang="de-DE" sz="3200" dirty="0"/>
              <a:t>You are working as a tester on an online banking system. Availability is considered one of the top product (quality) risks for the system</a:t>
            </a:r>
            <a:r>
              <a:rPr lang="en-US" altLang="de-DE" sz="3200" dirty="0" smtClean="0"/>
              <a:t>.</a:t>
            </a:r>
            <a:br>
              <a:rPr lang="en-US" altLang="de-DE" sz="3200" dirty="0" smtClean="0"/>
            </a:br>
            <a:r>
              <a:rPr lang="en-US" altLang="de-DE" sz="3200" dirty="0" smtClean="0"/>
              <a:t>You </a:t>
            </a:r>
            <a:r>
              <a:rPr lang="en-US" altLang="de-DE" sz="3200" dirty="0"/>
              <a:t>find a reproducible failure that results in customers losing their connections to the bank Web site when transferring funds between common types of accounts and being unable to reconnect for between three and five minutes.</a:t>
            </a:r>
          </a:p>
          <a:p>
            <a:pPr marL="0" indent="0">
              <a:buNone/>
              <a:tabLst>
                <a:tab pos="8342313" algn="r"/>
              </a:tabLst>
            </a:pPr>
            <a:r>
              <a:rPr lang="en-US" altLang="de-DE" sz="3200" dirty="0"/>
              <a:t>Which of the following would be a good summary for a defect report for this failure, one that captures both the essence of the failure and its impact on stakeholders</a:t>
            </a:r>
            <a:r>
              <a:rPr lang="en-US" altLang="de-DE" sz="3200" dirty="0" smtClean="0"/>
              <a:t>?</a:t>
            </a:r>
          </a:p>
          <a:p>
            <a:pPr marL="531813" indent="-531813">
              <a:buFont typeface="Wingdings" pitchFamily="2" charset="2"/>
              <a:buAutoNum type="alphaLcParenR"/>
            </a:pPr>
            <a:r>
              <a:rPr lang="en-US" altLang="de-DE" dirty="0"/>
              <a:t>Web server logs show error 0x44AB27 when running test 07.005, which is not an expected error message in /tmp filesystem</a:t>
            </a:r>
          </a:p>
          <a:p>
            <a:pPr marL="531813" indent="-531813">
              <a:buFont typeface="Wingdings" pitchFamily="2" charset="2"/>
              <a:buAutoNum type="alphaLcParenR"/>
            </a:pPr>
            <a:r>
              <a:rPr lang="en-US" altLang="de-DE" dirty="0" smtClean="0"/>
              <a:t>Developers </a:t>
            </a:r>
            <a:r>
              <a:rPr lang="en-US" altLang="de-DE" dirty="0"/>
              <a:t>have introduced major availability defect which will seriously upset our customers</a:t>
            </a:r>
          </a:p>
          <a:p>
            <a:pPr marL="531813" indent="-531813">
              <a:buFont typeface="Wingdings" pitchFamily="2" charset="2"/>
              <a:buAutoNum type="alphaLcParenR"/>
            </a:pPr>
            <a:r>
              <a:rPr lang="en-US" altLang="de-DE" dirty="0" smtClean="0"/>
              <a:t>Performance </a:t>
            </a:r>
            <a:r>
              <a:rPr lang="en-US" altLang="de-DE" dirty="0"/>
              <a:t>is slow and reliability flaky under load</a:t>
            </a:r>
          </a:p>
          <a:p>
            <a:pPr marL="531813" indent="-531813">
              <a:buFont typeface="Wingdings" pitchFamily="2" charset="2"/>
              <a:buAutoNum type="alphaLcParenR"/>
            </a:pPr>
            <a:r>
              <a:rPr lang="en-US" altLang="de-DE" dirty="0" smtClean="0"/>
              <a:t>Typical </a:t>
            </a:r>
            <a:r>
              <a:rPr lang="en-US" altLang="de-DE" dirty="0"/>
              <a:t>funds-transfer transaction results in termination of customer session, with a delay in availability when attempting to reconnect</a:t>
            </a:r>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77889" y="5197602"/>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25</a:t>
            </a:fld>
            <a:endParaRPr lang="en-US" dirty="0"/>
          </a:p>
        </p:txBody>
      </p:sp>
    </p:spTree>
    <p:extLst>
      <p:ext uri="{BB962C8B-B14F-4D97-AF65-F5344CB8AC3E}">
        <p14:creationId xmlns:p14="http://schemas.microsoft.com/office/powerpoint/2010/main" val="26101688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tabLst>
                <a:tab pos="8426450" algn="r"/>
              </a:tabLst>
            </a:pPr>
            <a:r>
              <a:rPr lang="de-DE" dirty="0"/>
              <a:t>5. Testmanagement	</a:t>
            </a:r>
            <a:r>
              <a:rPr lang="de-DE" dirty="0" smtClean="0"/>
              <a:t>FL-5.2.4 C</a:t>
            </a:r>
            <a:br>
              <a:rPr lang="de-DE" dirty="0" smtClean="0"/>
            </a:br>
            <a:r>
              <a:rPr lang="de-DE" dirty="0" smtClean="0"/>
              <a:t>(1-2)</a:t>
            </a:r>
            <a:endParaRPr lang="de-DE" dirty="0"/>
          </a:p>
        </p:txBody>
      </p:sp>
      <p:sp>
        <p:nvSpPr>
          <p:cNvPr id="3" name="Inhaltsplatzhalter 2"/>
          <p:cNvSpPr>
            <a:spLocks noGrp="1"/>
          </p:cNvSpPr>
          <p:nvPr>
            <p:ph idx="1"/>
          </p:nvPr>
        </p:nvSpPr>
        <p:spPr/>
        <p:txBody>
          <a:bodyPr>
            <a:normAutofit/>
          </a:bodyPr>
          <a:lstStyle/>
          <a:p>
            <a:pPr marL="0" indent="0">
              <a:buNone/>
              <a:tabLst>
                <a:tab pos="8342313" algn="r"/>
              </a:tabLst>
            </a:pPr>
            <a:r>
              <a:rPr lang="en-US" altLang="de-DE" sz="2400" dirty="0"/>
              <a:t>You are testing a mobile app that allows users to find a nearby restaurant, based on the type of food they want to eat. Consider the following list of test cases, priorities (smaller number is high priority), and dependencies, in the following format</a:t>
            </a:r>
            <a:r>
              <a:rPr lang="en-US" altLang="de-DE" sz="2400" dirty="0" smtClean="0"/>
              <a:t>:</a:t>
            </a:r>
            <a:endParaRPr lang="en-US" altLang="de-DE" sz="2400" dirty="0"/>
          </a:p>
        </p:txBody>
      </p:sp>
      <p:sp>
        <p:nvSpPr>
          <p:cNvPr id="8"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10"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26</a:t>
            </a:fld>
            <a:endParaRPr lang="en-US" dirty="0"/>
          </a:p>
        </p:txBody>
      </p:sp>
    </p:spTree>
    <p:extLst>
      <p:ext uri="{BB962C8B-B14F-4D97-AF65-F5344CB8AC3E}">
        <p14:creationId xmlns:p14="http://schemas.microsoft.com/office/powerpoint/2010/main" val="4683003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tabLst>
                <a:tab pos="8426450" algn="r"/>
              </a:tabLst>
            </a:pPr>
            <a:r>
              <a:rPr lang="de-DE" dirty="0"/>
              <a:t>5. Testmanagement	</a:t>
            </a:r>
            <a:r>
              <a:rPr lang="de-DE" dirty="0" smtClean="0"/>
              <a:t>FL-5.2.4 C</a:t>
            </a:r>
            <a:br>
              <a:rPr lang="de-DE" dirty="0" smtClean="0"/>
            </a:br>
            <a:r>
              <a:rPr lang="de-DE" dirty="0" smtClean="0"/>
              <a:t>(2-2)</a:t>
            </a:r>
            <a:endParaRPr lang="de-DE" dirty="0"/>
          </a:p>
        </p:txBody>
      </p:sp>
      <p:sp>
        <p:nvSpPr>
          <p:cNvPr id="3" name="Inhaltsplatzhalter 2"/>
          <p:cNvSpPr>
            <a:spLocks noGrp="1"/>
          </p:cNvSpPr>
          <p:nvPr>
            <p:ph idx="1"/>
          </p:nvPr>
        </p:nvSpPr>
        <p:spPr/>
        <p:txBody>
          <a:bodyPr>
            <a:normAutofit/>
          </a:bodyPr>
          <a:lstStyle/>
          <a:p>
            <a:pPr marL="0" indent="0">
              <a:buNone/>
              <a:tabLst>
                <a:tab pos="8342313" algn="r"/>
              </a:tabLst>
            </a:pPr>
            <a:endParaRPr lang="en-US" altLang="de-DE" sz="2000" dirty="0" smtClean="0"/>
          </a:p>
          <a:p>
            <a:pPr marL="0" indent="0">
              <a:buNone/>
              <a:tabLst>
                <a:tab pos="8342313" algn="r"/>
              </a:tabLst>
            </a:pPr>
            <a:endParaRPr lang="en-US" altLang="de-DE" sz="2000" dirty="0"/>
          </a:p>
          <a:p>
            <a:pPr marL="0" indent="0">
              <a:buNone/>
              <a:tabLst>
                <a:tab pos="8342313" algn="r"/>
              </a:tabLst>
            </a:pPr>
            <a:endParaRPr lang="en-US" altLang="de-DE" sz="2000" dirty="0" smtClean="0"/>
          </a:p>
          <a:p>
            <a:pPr marL="0" indent="0">
              <a:buNone/>
              <a:tabLst>
                <a:tab pos="8342313" algn="r"/>
              </a:tabLst>
            </a:pPr>
            <a:endParaRPr lang="en-US" altLang="de-DE" sz="2000" dirty="0"/>
          </a:p>
          <a:p>
            <a:pPr marL="0" indent="0">
              <a:buNone/>
              <a:tabLst>
                <a:tab pos="8342313" algn="r"/>
              </a:tabLst>
            </a:pPr>
            <a:endParaRPr lang="de-DE" altLang="de-DE" sz="2000" dirty="0" smtClean="0"/>
          </a:p>
          <a:p>
            <a:pPr marL="0" indent="0">
              <a:buNone/>
              <a:tabLst>
                <a:tab pos="8342313" algn="r"/>
              </a:tabLst>
            </a:pPr>
            <a:endParaRPr lang="en-US" altLang="de-DE" sz="2000" dirty="0" smtClean="0"/>
          </a:p>
          <a:p>
            <a:pPr marL="0" indent="0">
              <a:buNone/>
              <a:tabLst>
                <a:tab pos="8342313" algn="r"/>
              </a:tabLst>
            </a:pPr>
            <a:r>
              <a:rPr lang="en-US" altLang="de-DE" sz="2000" dirty="0" smtClean="0"/>
              <a:t>Which </a:t>
            </a:r>
            <a:r>
              <a:rPr lang="en-US" altLang="de-DE" sz="2000" dirty="0"/>
              <a:t>of the following is a possible test execution schedule that considers both priorities and dependencies</a:t>
            </a:r>
            <a:r>
              <a:rPr lang="en-US" altLang="de-DE" sz="2000" dirty="0" smtClean="0"/>
              <a:t>?</a:t>
            </a:r>
          </a:p>
          <a:p>
            <a:pPr marL="531813" indent="-531813">
              <a:buFont typeface="Wingdings" pitchFamily="2" charset="2"/>
              <a:buAutoNum type="alphaLcParenR"/>
            </a:pPr>
            <a:r>
              <a:rPr lang="pl-PL" altLang="de-DE" sz="2000" dirty="0"/>
              <a:t>01.001, 01.002, 01.003, 01.005, 01.004</a:t>
            </a:r>
          </a:p>
          <a:p>
            <a:pPr marL="531813" indent="-531813">
              <a:buFont typeface="Wingdings" pitchFamily="2" charset="2"/>
              <a:buAutoNum type="alphaLcParenR"/>
            </a:pPr>
            <a:r>
              <a:rPr lang="pl-PL" altLang="de-DE" sz="2000" dirty="0" smtClean="0"/>
              <a:t>01.001</a:t>
            </a:r>
            <a:r>
              <a:rPr lang="pl-PL" altLang="de-DE" sz="2000" dirty="0"/>
              <a:t>, 01.002, 01.004, 01.003, 01.005</a:t>
            </a:r>
          </a:p>
          <a:p>
            <a:pPr marL="531813" indent="-531813">
              <a:buFont typeface="Wingdings" pitchFamily="2" charset="2"/>
              <a:buAutoNum type="alphaLcParenR"/>
            </a:pPr>
            <a:r>
              <a:rPr lang="pl-PL" altLang="de-DE" sz="2000" dirty="0" smtClean="0"/>
              <a:t>01.003</a:t>
            </a:r>
            <a:r>
              <a:rPr lang="pl-PL" altLang="de-DE" sz="2000" dirty="0"/>
              <a:t>, 01.004, 01.002, 01.001, 01.002</a:t>
            </a:r>
          </a:p>
          <a:p>
            <a:pPr marL="531813" indent="-531813">
              <a:buFont typeface="Wingdings" pitchFamily="2" charset="2"/>
              <a:buAutoNum type="alphaLcParenR"/>
            </a:pPr>
            <a:r>
              <a:rPr lang="pl-PL" altLang="de-DE" sz="2000" dirty="0" smtClean="0"/>
              <a:t>01.001</a:t>
            </a:r>
            <a:r>
              <a:rPr lang="pl-PL" altLang="de-DE" sz="2000" dirty="0"/>
              <a:t>, 01.002, 01.004, 01.005, 01.003</a:t>
            </a:r>
            <a:endParaRPr lang="en-US" altLang="de-DE" sz="2000"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77889" y="4928592"/>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27</a:t>
            </a:fld>
            <a:endParaRPr lang="en-US" dirty="0"/>
          </a:p>
        </p:txBody>
      </p:sp>
      <p:graphicFrame>
        <p:nvGraphicFramePr>
          <p:cNvPr id="10" name="Tabelle 9"/>
          <p:cNvGraphicFramePr>
            <a:graphicFrameLocks noGrp="1"/>
          </p:cNvGraphicFramePr>
          <p:nvPr>
            <p:extLst>
              <p:ext uri="{D42A27DB-BD31-4B8C-83A1-F6EECF244321}">
                <p14:modId xmlns:p14="http://schemas.microsoft.com/office/powerpoint/2010/main" val="869502949"/>
              </p:ext>
            </p:extLst>
          </p:nvPr>
        </p:nvGraphicFramePr>
        <p:xfrm>
          <a:off x="1524000" y="1415028"/>
          <a:ext cx="6095999" cy="2433320"/>
        </p:xfrm>
        <a:graphic>
          <a:graphicData uri="http://schemas.openxmlformats.org/drawingml/2006/table">
            <a:tbl>
              <a:tblPr firstRow="1" bandRow="1">
                <a:tableStyleId>{5C22544A-7EE6-4342-B048-85BDC9FD1C3A}</a:tableStyleId>
              </a:tblPr>
              <a:tblGrid>
                <a:gridCol w="1253538"/>
                <a:gridCol w="2259692"/>
                <a:gridCol w="1058769"/>
                <a:gridCol w="15240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i="0" u="none" strike="noStrike" kern="1200" baseline="0" noProof="0" dirty="0" smtClean="0">
                          <a:solidFill>
                            <a:schemeClr val="lt1"/>
                          </a:solidFill>
                          <a:latin typeface="+mn-lt"/>
                          <a:ea typeface="+mn-ea"/>
                          <a:cs typeface="+mn-cs"/>
                        </a:rPr>
                        <a:t>Test case number </a:t>
                      </a:r>
                      <a:r>
                        <a:rPr lang="en-US" sz="1600" b="0" i="0" u="none" strike="noStrike" kern="1200" baseline="0" noProof="0" dirty="0" smtClean="0">
                          <a:solidFill>
                            <a:schemeClr val="lt1"/>
                          </a:solidFill>
                          <a:latin typeface="+mn-lt"/>
                          <a:ea typeface="+mn-ea"/>
                          <a:cs typeface="+mn-cs"/>
                        </a:rPr>
                        <a:t>	</a:t>
                      </a:r>
                    </a:p>
                  </a:txBody>
                  <a:tcPr marL="84406" marR="8440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i="0" u="none" strike="noStrike" kern="1200" baseline="0" noProof="0" dirty="0" smtClean="0">
                          <a:solidFill>
                            <a:schemeClr val="lt1"/>
                          </a:solidFill>
                          <a:latin typeface="+mn-lt"/>
                          <a:ea typeface="+mn-ea"/>
                          <a:cs typeface="+mn-cs"/>
                        </a:rPr>
                        <a:t>Test condition covered </a:t>
                      </a:r>
                      <a:endParaRPr lang="en-US" sz="1600" b="0" i="0" u="none" strike="noStrike" kern="1200" baseline="0" noProof="0" dirty="0" smtClean="0">
                        <a:solidFill>
                          <a:schemeClr val="lt1"/>
                        </a:solidFill>
                        <a:latin typeface="+mn-lt"/>
                        <a:ea typeface="+mn-ea"/>
                        <a:cs typeface="+mn-cs"/>
                      </a:endParaRPr>
                    </a:p>
                  </a:txBody>
                  <a:tcPr marL="84406" marR="8440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i="0" u="none" strike="noStrike" kern="1200" baseline="0" noProof="0" dirty="0" smtClean="0">
                          <a:solidFill>
                            <a:schemeClr val="lt1"/>
                          </a:solidFill>
                          <a:latin typeface="+mn-lt"/>
                          <a:ea typeface="+mn-ea"/>
                          <a:cs typeface="+mn-cs"/>
                        </a:rPr>
                        <a:t>Priority </a:t>
                      </a:r>
                      <a:endParaRPr lang="en-US" sz="1600" b="0" i="0" u="none" strike="noStrike" kern="1200" baseline="0" noProof="0" dirty="0" smtClean="0">
                        <a:solidFill>
                          <a:schemeClr val="lt1"/>
                        </a:solidFill>
                        <a:latin typeface="+mn-lt"/>
                        <a:ea typeface="+mn-ea"/>
                        <a:cs typeface="+mn-cs"/>
                      </a:endParaRPr>
                    </a:p>
                  </a:txBody>
                  <a:tcPr marL="84406" marR="8440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i="0" u="none" strike="noStrike" kern="1200" baseline="0" noProof="0" dirty="0" smtClean="0">
                          <a:solidFill>
                            <a:schemeClr val="lt1"/>
                          </a:solidFill>
                          <a:latin typeface="+mn-lt"/>
                          <a:ea typeface="+mn-ea"/>
                          <a:cs typeface="+mn-cs"/>
                        </a:rPr>
                        <a:t>Logical dependency</a:t>
                      </a:r>
                      <a:endParaRPr lang="en-US" sz="1600" b="0" i="0" u="none" strike="noStrike" kern="1200" baseline="0" noProof="0" dirty="0" smtClean="0">
                        <a:solidFill>
                          <a:schemeClr val="lt1"/>
                        </a:solidFill>
                        <a:latin typeface="+mn-lt"/>
                        <a:ea typeface="+mn-ea"/>
                        <a:cs typeface="+mn-cs"/>
                      </a:endParaRPr>
                    </a:p>
                  </a:txBody>
                  <a:tcPr marL="84406" marR="84406"/>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noProof="0" dirty="0" smtClean="0">
                          <a:solidFill>
                            <a:schemeClr val="dk1"/>
                          </a:solidFill>
                          <a:latin typeface="+mn-lt"/>
                          <a:ea typeface="+mn-ea"/>
                          <a:cs typeface="+mn-cs"/>
                        </a:rPr>
                        <a:t>01.001</a:t>
                      </a:r>
                    </a:p>
                  </a:txBody>
                  <a:tcPr marL="84406" marR="8440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noProof="0" dirty="0" smtClean="0">
                          <a:solidFill>
                            <a:schemeClr val="dk1"/>
                          </a:solidFill>
                          <a:latin typeface="+mn-lt"/>
                          <a:ea typeface="+mn-ea"/>
                          <a:cs typeface="+mn-cs"/>
                        </a:rPr>
                        <a:t>Select type of food</a:t>
                      </a:r>
                    </a:p>
                  </a:txBody>
                  <a:tcPr marL="84406" marR="84406"/>
                </a:tc>
                <a:tc>
                  <a:txBody>
                    <a:bodyPr/>
                    <a:lstStyle/>
                    <a:p>
                      <a:r>
                        <a:rPr lang="en-US" sz="1600" noProof="0" dirty="0" smtClean="0"/>
                        <a:t>3</a:t>
                      </a:r>
                      <a:endParaRPr lang="en-US" sz="1600" noProof="0" dirty="0"/>
                    </a:p>
                  </a:txBody>
                  <a:tcPr marL="84406" marR="84406"/>
                </a:tc>
                <a:tc>
                  <a:txBody>
                    <a:bodyPr/>
                    <a:lstStyle/>
                    <a:p>
                      <a:r>
                        <a:rPr lang="en-US" sz="1600" noProof="0" dirty="0" smtClean="0"/>
                        <a:t>none</a:t>
                      </a:r>
                      <a:endParaRPr lang="en-US" sz="1600" noProof="0" dirty="0"/>
                    </a:p>
                  </a:txBody>
                  <a:tcPr marL="84406" marR="84406"/>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noProof="0" dirty="0" smtClean="0">
                          <a:solidFill>
                            <a:schemeClr val="dk1"/>
                          </a:solidFill>
                          <a:latin typeface="+mn-lt"/>
                          <a:ea typeface="+mn-ea"/>
                          <a:cs typeface="+mn-cs"/>
                        </a:rPr>
                        <a:t>01.002</a:t>
                      </a:r>
                    </a:p>
                  </a:txBody>
                  <a:tcPr marL="84406" marR="8440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noProof="0" dirty="0" smtClean="0">
                          <a:solidFill>
                            <a:schemeClr val="dk1"/>
                          </a:solidFill>
                          <a:latin typeface="+mn-lt"/>
                          <a:ea typeface="+mn-ea"/>
                          <a:cs typeface="+mn-cs"/>
                        </a:rPr>
                        <a:t>Select restaurant</a:t>
                      </a:r>
                    </a:p>
                  </a:txBody>
                  <a:tcPr marL="84406" marR="84406"/>
                </a:tc>
                <a:tc>
                  <a:txBody>
                    <a:bodyPr/>
                    <a:lstStyle/>
                    <a:p>
                      <a:r>
                        <a:rPr lang="en-US" sz="1600" noProof="0" dirty="0" smtClean="0"/>
                        <a:t>2</a:t>
                      </a:r>
                      <a:endParaRPr lang="en-US" sz="1600" noProof="0" dirty="0"/>
                    </a:p>
                  </a:txBody>
                  <a:tcPr marL="84406" marR="8440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noProof="0" dirty="0" smtClean="0">
                          <a:solidFill>
                            <a:schemeClr val="dk1"/>
                          </a:solidFill>
                          <a:latin typeface="+mn-lt"/>
                          <a:ea typeface="+mn-ea"/>
                          <a:cs typeface="+mn-cs"/>
                        </a:rPr>
                        <a:t>01.001</a:t>
                      </a:r>
                    </a:p>
                  </a:txBody>
                  <a:tcPr marL="84406" marR="84406"/>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noProof="0" dirty="0" smtClean="0">
                          <a:solidFill>
                            <a:schemeClr val="dk1"/>
                          </a:solidFill>
                          <a:latin typeface="+mn-lt"/>
                          <a:ea typeface="+mn-ea"/>
                          <a:cs typeface="+mn-cs"/>
                        </a:rPr>
                        <a:t>01.003</a:t>
                      </a:r>
                    </a:p>
                  </a:txBody>
                  <a:tcPr marL="84406" marR="8440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noProof="0" dirty="0" smtClean="0">
                          <a:solidFill>
                            <a:schemeClr val="dk1"/>
                          </a:solidFill>
                          <a:latin typeface="+mn-lt"/>
                          <a:ea typeface="+mn-ea"/>
                          <a:cs typeface="+mn-cs"/>
                        </a:rPr>
                        <a:t>Get directions</a:t>
                      </a:r>
                    </a:p>
                  </a:txBody>
                  <a:tcPr marL="84406" marR="84406"/>
                </a:tc>
                <a:tc>
                  <a:txBody>
                    <a:bodyPr/>
                    <a:lstStyle/>
                    <a:p>
                      <a:r>
                        <a:rPr lang="en-US" sz="1600" noProof="0" dirty="0" smtClean="0"/>
                        <a:t>1</a:t>
                      </a:r>
                      <a:endParaRPr lang="en-US" sz="1600" noProof="0" dirty="0"/>
                    </a:p>
                  </a:txBody>
                  <a:tcPr marL="84406" marR="8440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noProof="0" dirty="0" smtClean="0">
                          <a:solidFill>
                            <a:schemeClr val="dk1"/>
                          </a:solidFill>
                          <a:latin typeface="+mn-lt"/>
                          <a:ea typeface="+mn-ea"/>
                          <a:cs typeface="+mn-cs"/>
                        </a:rPr>
                        <a:t>01.002</a:t>
                      </a:r>
                    </a:p>
                  </a:txBody>
                  <a:tcPr marL="84406" marR="84406"/>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noProof="0" dirty="0" smtClean="0">
                          <a:solidFill>
                            <a:schemeClr val="dk1"/>
                          </a:solidFill>
                          <a:latin typeface="+mn-lt"/>
                          <a:ea typeface="+mn-ea"/>
                          <a:cs typeface="+mn-cs"/>
                        </a:rPr>
                        <a:t>01.004</a:t>
                      </a:r>
                    </a:p>
                  </a:txBody>
                  <a:tcPr marL="84406" marR="8440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noProof="0" dirty="0" smtClean="0">
                          <a:solidFill>
                            <a:schemeClr val="dk1"/>
                          </a:solidFill>
                          <a:latin typeface="+mn-lt"/>
                          <a:ea typeface="+mn-ea"/>
                          <a:cs typeface="+mn-cs"/>
                        </a:rPr>
                        <a:t>Call restaurant </a:t>
                      </a:r>
                    </a:p>
                  </a:txBody>
                  <a:tcPr marL="84406" marR="84406"/>
                </a:tc>
                <a:tc>
                  <a:txBody>
                    <a:bodyPr/>
                    <a:lstStyle/>
                    <a:p>
                      <a:r>
                        <a:rPr lang="en-US" sz="1600" noProof="0" dirty="0" smtClean="0"/>
                        <a:t>1</a:t>
                      </a:r>
                      <a:endParaRPr lang="en-US" sz="1600" noProof="0" dirty="0"/>
                    </a:p>
                  </a:txBody>
                  <a:tcPr marL="84406" marR="84406"/>
                </a:tc>
                <a:tc>
                  <a:txBody>
                    <a:bodyPr/>
                    <a:lstStyle/>
                    <a:p>
                      <a:r>
                        <a:rPr lang="en-US" sz="1600" b="0" i="0" u="none" strike="noStrike" kern="1200" baseline="0" noProof="0" dirty="0" smtClean="0">
                          <a:solidFill>
                            <a:schemeClr val="dk1"/>
                          </a:solidFill>
                          <a:latin typeface="+mn-lt"/>
                          <a:ea typeface="+mn-ea"/>
                          <a:cs typeface="+mn-cs"/>
                        </a:rPr>
                        <a:t>01.002</a:t>
                      </a:r>
                      <a:endParaRPr lang="en-US" sz="1600" noProof="0" dirty="0"/>
                    </a:p>
                  </a:txBody>
                  <a:tcPr marL="84406" marR="84406"/>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noProof="0" dirty="0" smtClean="0">
                          <a:solidFill>
                            <a:schemeClr val="dk1"/>
                          </a:solidFill>
                          <a:latin typeface="+mn-lt"/>
                          <a:ea typeface="+mn-ea"/>
                          <a:cs typeface="+mn-cs"/>
                        </a:rPr>
                        <a:t>01.005</a:t>
                      </a:r>
                    </a:p>
                  </a:txBody>
                  <a:tcPr marL="84406" marR="8440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noProof="0" dirty="0" smtClean="0">
                          <a:solidFill>
                            <a:schemeClr val="dk1"/>
                          </a:solidFill>
                          <a:latin typeface="+mn-lt"/>
                          <a:ea typeface="+mn-ea"/>
                          <a:cs typeface="+mn-cs"/>
                        </a:rPr>
                        <a:t>Make reservation </a:t>
                      </a:r>
                    </a:p>
                  </a:txBody>
                  <a:tcPr marL="84406" marR="84406"/>
                </a:tc>
                <a:tc>
                  <a:txBody>
                    <a:bodyPr/>
                    <a:lstStyle/>
                    <a:p>
                      <a:r>
                        <a:rPr lang="en-US" sz="1600" noProof="0" dirty="0" smtClean="0"/>
                        <a:t>3</a:t>
                      </a:r>
                      <a:endParaRPr lang="en-US" sz="1600" noProof="0" dirty="0"/>
                    </a:p>
                  </a:txBody>
                  <a:tcPr marL="84406" marR="84406"/>
                </a:tc>
                <a:tc>
                  <a:txBody>
                    <a:bodyPr/>
                    <a:lstStyle/>
                    <a:p>
                      <a:r>
                        <a:rPr lang="en-US" sz="1600" b="0" i="0" u="none" strike="noStrike" kern="1200" baseline="0" noProof="0" dirty="0" smtClean="0">
                          <a:solidFill>
                            <a:schemeClr val="dk1"/>
                          </a:solidFill>
                          <a:latin typeface="+mn-lt"/>
                          <a:ea typeface="+mn-ea"/>
                          <a:cs typeface="+mn-cs"/>
                        </a:rPr>
                        <a:t>01.002</a:t>
                      </a:r>
                      <a:endParaRPr lang="en-US" sz="1600" noProof="0" dirty="0"/>
                    </a:p>
                  </a:txBody>
                  <a:tcPr marL="84406" marR="84406"/>
                </a:tc>
              </a:tr>
            </a:tbl>
          </a:graphicData>
        </a:graphic>
      </p:graphicFrame>
    </p:spTree>
    <p:extLst>
      <p:ext uri="{BB962C8B-B14F-4D97-AF65-F5344CB8AC3E}">
        <p14:creationId xmlns:p14="http://schemas.microsoft.com/office/powerpoint/2010/main" val="42873476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tabLst>
                <a:tab pos="8426450" algn="r"/>
              </a:tabLst>
            </a:pPr>
            <a:r>
              <a:rPr lang="de-DE" dirty="0"/>
              <a:t>5. Testmanagement	</a:t>
            </a:r>
            <a:r>
              <a:rPr lang="de-DE" dirty="0" smtClean="0"/>
              <a:t>FL-5.3.1 C</a:t>
            </a:r>
            <a:endParaRPr lang="de-DE" dirty="0"/>
          </a:p>
        </p:txBody>
      </p:sp>
      <p:sp>
        <p:nvSpPr>
          <p:cNvPr id="3" name="Inhaltsplatzhalter 2"/>
          <p:cNvSpPr>
            <a:spLocks noGrp="1"/>
          </p:cNvSpPr>
          <p:nvPr>
            <p:ph idx="1"/>
          </p:nvPr>
        </p:nvSpPr>
        <p:spPr/>
        <p:txBody>
          <a:bodyPr/>
          <a:lstStyle/>
          <a:p>
            <a:pPr marL="0" indent="0">
              <a:buNone/>
              <a:tabLst>
                <a:tab pos="8342313" algn="r"/>
              </a:tabLst>
            </a:pPr>
            <a:r>
              <a:rPr lang="en-US" altLang="de-DE" dirty="0"/>
              <a:t>Which of the following is a common test metric often used to monitor BOTH test preparation and test execution</a:t>
            </a:r>
            <a:r>
              <a:rPr lang="en-US" altLang="de-DE" dirty="0" smtClean="0"/>
              <a:t>?</a:t>
            </a:r>
          </a:p>
          <a:p>
            <a:pPr marL="0" indent="0">
              <a:buNone/>
              <a:tabLst>
                <a:tab pos="8342313" algn="r"/>
              </a:tabLst>
            </a:pPr>
            <a:endParaRPr lang="en-US" altLang="de-DE" dirty="0" smtClean="0"/>
          </a:p>
          <a:p>
            <a:pPr marL="531813" indent="-531813">
              <a:buFont typeface="Wingdings" pitchFamily="2" charset="2"/>
              <a:buAutoNum type="alphaLcParenR"/>
            </a:pPr>
            <a:r>
              <a:rPr lang="en-US" altLang="de-DE" dirty="0"/>
              <a:t>Test case status</a:t>
            </a:r>
          </a:p>
          <a:p>
            <a:pPr marL="531813" indent="-531813">
              <a:buFont typeface="Wingdings" pitchFamily="2" charset="2"/>
              <a:buAutoNum type="alphaLcParenR"/>
            </a:pPr>
            <a:r>
              <a:rPr lang="en-US" altLang="de-DE" dirty="0" smtClean="0"/>
              <a:t>Defect </a:t>
            </a:r>
            <a:r>
              <a:rPr lang="en-US" altLang="de-DE" dirty="0"/>
              <a:t>find/fix rates</a:t>
            </a:r>
          </a:p>
          <a:p>
            <a:pPr marL="531813" indent="-531813">
              <a:buFont typeface="Wingdings" pitchFamily="2" charset="2"/>
              <a:buAutoNum type="alphaLcParenR"/>
            </a:pPr>
            <a:r>
              <a:rPr lang="en-US" altLang="de-DE" dirty="0" smtClean="0"/>
              <a:t>Test </a:t>
            </a:r>
            <a:r>
              <a:rPr lang="en-US" altLang="de-DE" dirty="0"/>
              <a:t>environment preparation</a:t>
            </a:r>
          </a:p>
          <a:p>
            <a:pPr marL="531813" indent="-531813">
              <a:buFont typeface="Wingdings" pitchFamily="2" charset="2"/>
              <a:buAutoNum type="alphaLcParenR"/>
            </a:pPr>
            <a:r>
              <a:rPr lang="en-US" altLang="de-DE" dirty="0" smtClean="0"/>
              <a:t>Estimated </a:t>
            </a:r>
            <a:r>
              <a:rPr lang="en-US" altLang="de-DE" dirty="0"/>
              <a:t>cost to find the next defect</a:t>
            </a:r>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77889" y="3645024"/>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28</a:t>
            </a:fld>
            <a:endParaRPr lang="en-US" dirty="0"/>
          </a:p>
        </p:txBody>
      </p:sp>
    </p:spTree>
    <p:extLst>
      <p:ext uri="{BB962C8B-B14F-4D97-AF65-F5344CB8AC3E}">
        <p14:creationId xmlns:p14="http://schemas.microsoft.com/office/powerpoint/2010/main" val="30244736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tabLst>
                <a:tab pos="8426450" algn="r"/>
              </a:tabLst>
            </a:pPr>
            <a:r>
              <a:rPr lang="de-DE" dirty="0"/>
              <a:t>5. Testmanagement	</a:t>
            </a:r>
            <a:r>
              <a:rPr lang="de-DE" dirty="0" smtClean="0"/>
              <a:t>FL-5.5.1 C</a:t>
            </a:r>
            <a:endParaRPr lang="de-DE" dirty="0"/>
          </a:p>
        </p:txBody>
      </p:sp>
      <p:sp>
        <p:nvSpPr>
          <p:cNvPr id="3" name="Inhaltsplatzhalter 2"/>
          <p:cNvSpPr>
            <a:spLocks noGrp="1"/>
          </p:cNvSpPr>
          <p:nvPr>
            <p:ph idx="1"/>
          </p:nvPr>
        </p:nvSpPr>
        <p:spPr/>
        <p:txBody>
          <a:bodyPr/>
          <a:lstStyle/>
          <a:p>
            <a:pPr marL="0" indent="0">
              <a:buNone/>
              <a:tabLst>
                <a:tab pos="8342313" algn="r"/>
              </a:tabLst>
            </a:pPr>
            <a:r>
              <a:rPr lang="en-US" altLang="de-DE" dirty="0"/>
              <a:t>Which of the following are two factors that can be used to determine the level of risk</a:t>
            </a:r>
            <a:r>
              <a:rPr lang="en-US" altLang="de-DE" dirty="0" smtClean="0"/>
              <a:t>?</a:t>
            </a:r>
          </a:p>
          <a:p>
            <a:pPr marL="0" indent="0">
              <a:buNone/>
              <a:tabLst>
                <a:tab pos="8342313" algn="r"/>
              </a:tabLst>
            </a:pPr>
            <a:endParaRPr lang="en-US" altLang="de-DE" dirty="0" smtClean="0"/>
          </a:p>
          <a:p>
            <a:pPr marL="531813" indent="-531813">
              <a:buFont typeface="Wingdings" pitchFamily="2" charset="2"/>
              <a:buAutoNum type="alphaLcParenR"/>
            </a:pPr>
            <a:r>
              <a:rPr lang="en-US" altLang="de-DE" dirty="0"/>
              <a:t>Testing and development</a:t>
            </a:r>
          </a:p>
          <a:p>
            <a:pPr marL="531813" indent="-531813">
              <a:buFont typeface="Wingdings" pitchFamily="2" charset="2"/>
              <a:buAutoNum type="alphaLcParenR"/>
            </a:pPr>
            <a:r>
              <a:rPr lang="en-US" altLang="de-DE" dirty="0" smtClean="0"/>
              <a:t>Dynamic </a:t>
            </a:r>
            <a:r>
              <a:rPr lang="en-US" altLang="de-DE" dirty="0"/>
              <a:t>and reactive</a:t>
            </a:r>
          </a:p>
          <a:p>
            <a:pPr marL="531813" indent="-531813">
              <a:buFont typeface="Wingdings" pitchFamily="2" charset="2"/>
              <a:buAutoNum type="alphaLcParenR"/>
            </a:pPr>
            <a:r>
              <a:rPr lang="en-US" altLang="de-DE" dirty="0" smtClean="0"/>
              <a:t>Statement </a:t>
            </a:r>
            <a:r>
              <a:rPr lang="en-US" altLang="de-DE" dirty="0"/>
              <a:t>and decision</a:t>
            </a:r>
          </a:p>
          <a:p>
            <a:pPr marL="531813" indent="-531813">
              <a:buFont typeface="Wingdings" pitchFamily="2" charset="2"/>
              <a:buAutoNum type="alphaLcParenR"/>
            </a:pPr>
            <a:r>
              <a:rPr lang="en-US" altLang="de-DE" dirty="0" smtClean="0"/>
              <a:t>Likelihood </a:t>
            </a:r>
            <a:r>
              <a:rPr lang="en-US" altLang="de-DE" dirty="0"/>
              <a:t>and </a:t>
            </a:r>
            <a:r>
              <a:rPr lang="en-US" altLang="de-DE" dirty="0" smtClean="0"/>
              <a:t>impact</a:t>
            </a:r>
            <a:endParaRPr lang="en-US" alt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77889" y="4739556"/>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29</a:t>
            </a:fld>
            <a:endParaRPr lang="en-US" dirty="0"/>
          </a:p>
        </p:txBody>
      </p:sp>
    </p:spTree>
    <p:extLst>
      <p:ext uri="{BB962C8B-B14F-4D97-AF65-F5344CB8AC3E}">
        <p14:creationId xmlns:p14="http://schemas.microsoft.com/office/powerpoint/2010/main" val="25093902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tabLst>
                <a:tab pos="8426450" algn="r"/>
              </a:tabLst>
            </a:pPr>
            <a:r>
              <a:rPr lang="de-DE" dirty="0"/>
              <a:t>5. Testmanagement	</a:t>
            </a:r>
            <a:r>
              <a:rPr lang="de-DE" dirty="0" smtClean="0"/>
              <a:t>FL-5.1.2 </a:t>
            </a:r>
            <a:r>
              <a:rPr lang="de-DE" dirty="0"/>
              <a:t>A</a:t>
            </a:r>
          </a:p>
        </p:txBody>
      </p:sp>
      <p:sp>
        <p:nvSpPr>
          <p:cNvPr id="3" name="Inhaltsplatzhalter 2"/>
          <p:cNvSpPr>
            <a:spLocks noGrp="1"/>
          </p:cNvSpPr>
          <p:nvPr>
            <p:ph idx="1"/>
          </p:nvPr>
        </p:nvSpPr>
        <p:spPr/>
        <p:txBody>
          <a:bodyPr>
            <a:normAutofit fontScale="85000" lnSpcReduction="20000"/>
          </a:bodyPr>
          <a:lstStyle/>
          <a:p>
            <a:pPr marL="0" indent="0">
              <a:buNone/>
              <a:tabLst>
                <a:tab pos="8342313" algn="r"/>
              </a:tabLst>
            </a:pPr>
            <a:r>
              <a:rPr lang="en-US" altLang="de-DE" dirty="0"/>
              <a:t>Which of the following statements BEST describes how tasks are divided between the test manager and the tester</a:t>
            </a:r>
            <a:r>
              <a:rPr lang="en-US" altLang="de-DE" dirty="0" smtClean="0"/>
              <a:t>?</a:t>
            </a:r>
          </a:p>
          <a:p>
            <a:pPr marL="531813" indent="-531813">
              <a:buFont typeface="Wingdings" pitchFamily="2" charset="2"/>
              <a:buAutoNum type="alphaLcParenR"/>
            </a:pPr>
            <a:r>
              <a:rPr lang="en-US" altLang="de-DE" dirty="0"/>
              <a:t>The test manager plans testing activities and chooses the standards to be followed, while the tester chooses the tools and set the tools usage guidelines.</a:t>
            </a:r>
          </a:p>
          <a:p>
            <a:pPr marL="531813" indent="-531813">
              <a:buFont typeface="Wingdings" pitchFamily="2" charset="2"/>
              <a:buAutoNum type="alphaLcParenR"/>
            </a:pPr>
            <a:r>
              <a:rPr lang="en-US" altLang="de-DE" dirty="0" smtClean="0"/>
              <a:t>The </a:t>
            </a:r>
            <a:r>
              <a:rPr lang="en-US" altLang="de-DE" dirty="0"/>
              <a:t>test manager plans and controls the testing activities, while the tester specifies the tests and </a:t>
            </a:r>
            <a:r>
              <a:rPr lang="en-US" altLang="de-DE" dirty="0" smtClean="0"/>
              <a:t>consults </a:t>
            </a:r>
            <a:r>
              <a:rPr lang="en-US" altLang="de-DE" dirty="0"/>
              <a:t>on the test automation framework.</a:t>
            </a:r>
          </a:p>
          <a:p>
            <a:pPr marL="531813" indent="-531813">
              <a:buFont typeface="Wingdings" pitchFamily="2" charset="2"/>
              <a:buAutoNum type="alphaLcParenR"/>
            </a:pPr>
            <a:r>
              <a:rPr lang="en-US" altLang="de-DE" dirty="0" smtClean="0"/>
              <a:t>The </a:t>
            </a:r>
            <a:r>
              <a:rPr lang="en-US" altLang="de-DE" dirty="0"/>
              <a:t>test manager plans, monitors, and controls the testing activities, while the tester designs tests and decides on the release of the test object.</a:t>
            </a:r>
          </a:p>
          <a:p>
            <a:pPr marL="531813" indent="-531813">
              <a:buFont typeface="Wingdings" pitchFamily="2" charset="2"/>
              <a:buAutoNum type="alphaLcParenR"/>
            </a:pPr>
            <a:r>
              <a:rPr lang="en-US" altLang="de-DE" dirty="0" smtClean="0"/>
              <a:t>The </a:t>
            </a:r>
            <a:r>
              <a:rPr lang="en-US" altLang="de-DE" dirty="0"/>
              <a:t>test manager plans and organizes the testing and specifies the test cases, while the tester prioritizes and executes the tests.</a:t>
            </a:r>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22850" y="3258615"/>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3</a:t>
            </a:fld>
            <a:endParaRPr lang="en-US" dirty="0"/>
          </a:p>
        </p:txBody>
      </p:sp>
    </p:spTree>
    <p:extLst>
      <p:ext uri="{BB962C8B-B14F-4D97-AF65-F5344CB8AC3E}">
        <p14:creationId xmlns:p14="http://schemas.microsoft.com/office/powerpoint/2010/main" val="20329511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tabLst>
                <a:tab pos="8426450" algn="r"/>
              </a:tabLst>
            </a:pPr>
            <a:r>
              <a:rPr lang="de-DE" dirty="0"/>
              <a:t>5. Testmanagement	</a:t>
            </a:r>
            <a:r>
              <a:rPr lang="de-DE" dirty="0" smtClean="0"/>
              <a:t>FL-5.4.1 C</a:t>
            </a:r>
            <a:br>
              <a:rPr lang="de-DE" dirty="0" smtClean="0"/>
            </a:br>
            <a:r>
              <a:rPr lang="de-DE" dirty="0" smtClean="0"/>
              <a:t>(1/2)</a:t>
            </a:r>
            <a:endParaRPr lang="de-DE" dirty="0"/>
          </a:p>
        </p:txBody>
      </p:sp>
      <p:sp>
        <p:nvSpPr>
          <p:cNvPr id="3" name="Inhaltsplatzhalter 2"/>
          <p:cNvSpPr>
            <a:spLocks noGrp="1"/>
          </p:cNvSpPr>
          <p:nvPr>
            <p:ph idx="1"/>
          </p:nvPr>
        </p:nvSpPr>
        <p:spPr/>
        <p:txBody>
          <a:bodyPr>
            <a:normAutofit fontScale="77500" lnSpcReduction="20000"/>
          </a:bodyPr>
          <a:lstStyle/>
          <a:p>
            <a:pPr marL="0" indent="0">
              <a:buNone/>
              <a:tabLst>
                <a:tab pos="8342313" algn="r"/>
              </a:tabLst>
            </a:pPr>
            <a:r>
              <a:rPr lang="en-US" altLang="de-DE" dirty="0"/>
              <a:t>You are working as a project manager on an in-house banking software project. To prevent rework and excessive find/fix/retest cycles, the following process has been put in place for resolving a defect once it is found in the test lab:</a:t>
            </a:r>
          </a:p>
          <a:p>
            <a:pPr marL="0" indent="0">
              <a:buNone/>
              <a:tabLst>
                <a:tab pos="8342313" algn="r"/>
              </a:tabLst>
            </a:pPr>
            <a:r>
              <a:rPr lang="en-US" altLang="de-DE" dirty="0"/>
              <a:t>1. The assigned developer finds and fixes the defect, then creates an experimental build</a:t>
            </a:r>
          </a:p>
          <a:p>
            <a:pPr marL="0" indent="0">
              <a:buNone/>
              <a:tabLst>
                <a:tab pos="8342313" algn="r"/>
              </a:tabLst>
            </a:pPr>
            <a:r>
              <a:rPr lang="en-US" altLang="de-DE" dirty="0"/>
              <a:t>2. A peer developer reviews, unit tests, and confirmation tests the defect fix on his/her desktop</a:t>
            </a:r>
          </a:p>
          <a:p>
            <a:pPr marL="0" indent="0">
              <a:buNone/>
              <a:tabLst>
                <a:tab pos="8342313" algn="r"/>
              </a:tabLst>
            </a:pPr>
            <a:r>
              <a:rPr lang="en-US" altLang="de-DE" dirty="0"/>
              <a:t>3. A tester—usually the one who found the defect—confirmation tests the defect fix in the development environment</a:t>
            </a:r>
          </a:p>
          <a:p>
            <a:pPr marL="0" indent="0">
              <a:buNone/>
              <a:tabLst>
                <a:tab pos="8342313" algn="r"/>
              </a:tabLst>
            </a:pPr>
            <a:r>
              <a:rPr lang="en-US" altLang="de-DE" dirty="0"/>
              <a:t>4. Once a day, a new release with all confirmed defect fixes included, is installed in the test environment</a:t>
            </a:r>
          </a:p>
          <a:p>
            <a:pPr marL="0" indent="0">
              <a:buNone/>
              <a:tabLst>
                <a:tab pos="8342313" algn="r"/>
              </a:tabLst>
            </a:pPr>
            <a:r>
              <a:rPr lang="en-US" altLang="de-DE" dirty="0"/>
              <a:t>5. The same tester from step 3 confirmation tests the defect fix in the test </a:t>
            </a:r>
            <a:r>
              <a:rPr lang="en-US" altLang="de-DE" dirty="0" smtClean="0"/>
              <a:t>environment</a:t>
            </a:r>
          </a:p>
        </p:txBody>
      </p:sp>
      <p:sp>
        <p:nvSpPr>
          <p:cNvPr id="6"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7"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8"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30</a:t>
            </a:fld>
            <a:endParaRPr lang="en-US" dirty="0"/>
          </a:p>
        </p:txBody>
      </p:sp>
    </p:spTree>
    <p:extLst>
      <p:ext uri="{BB962C8B-B14F-4D97-AF65-F5344CB8AC3E}">
        <p14:creationId xmlns:p14="http://schemas.microsoft.com/office/powerpoint/2010/main" val="26453293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tabLst>
                <a:tab pos="8426450" algn="r"/>
              </a:tabLst>
            </a:pPr>
            <a:r>
              <a:rPr lang="de-DE" dirty="0"/>
              <a:t>5. Testmanagement	</a:t>
            </a:r>
            <a:r>
              <a:rPr lang="de-DE" dirty="0" smtClean="0"/>
              <a:t>FL-5.4.1 C</a:t>
            </a:r>
            <a:br>
              <a:rPr lang="de-DE" dirty="0" smtClean="0"/>
            </a:br>
            <a:r>
              <a:rPr lang="de-DE" dirty="0" smtClean="0"/>
              <a:t>(2-2)</a:t>
            </a:r>
            <a:endParaRPr lang="de-DE" dirty="0"/>
          </a:p>
        </p:txBody>
      </p:sp>
      <p:sp>
        <p:nvSpPr>
          <p:cNvPr id="3" name="Inhaltsplatzhalter 2"/>
          <p:cNvSpPr>
            <a:spLocks noGrp="1"/>
          </p:cNvSpPr>
          <p:nvPr>
            <p:ph idx="1"/>
          </p:nvPr>
        </p:nvSpPr>
        <p:spPr/>
        <p:txBody>
          <a:bodyPr>
            <a:noAutofit/>
          </a:bodyPr>
          <a:lstStyle/>
          <a:p>
            <a:pPr marL="0" indent="0">
              <a:buNone/>
              <a:tabLst>
                <a:tab pos="8342313" algn="r"/>
              </a:tabLst>
            </a:pPr>
            <a:r>
              <a:rPr lang="en-US" altLang="de-DE" sz="2200" dirty="0"/>
              <a:t>Nevertheless, a large number of defects which the testers confirmed as fixed in the development environment (in step 3) are somehow failing confirmation testing in the test environment, with the resulting rework and cycle time outcomes. </a:t>
            </a:r>
            <a:endParaRPr lang="en-US" altLang="de-DE" sz="2200" dirty="0" smtClean="0"/>
          </a:p>
          <a:p>
            <a:pPr marL="0" indent="0">
              <a:buNone/>
              <a:tabLst>
                <a:tab pos="8342313" algn="r"/>
              </a:tabLst>
            </a:pPr>
            <a:r>
              <a:rPr lang="en-US" altLang="de-DE" sz="2200" dirty="0" smtClean="0"/>
              <a:t>You </a:t>
            </a:r>
            <a:r>
              <a:rPr lang="en-US" altLang="de-DE" sz="2200" dirty="0"/>
              <a:t>have the highest confidence in your testers, and have ruled out mistakes or omissions in step 3.</a:t>
            </a:r>
          </a:p>
          <a:p>
            <a:pPr marL="0" indent="0">
              <a:buNone/>
              <a:tabLst>
                <a:tab pos="8342313" algn="r"/>
              </a:tabLst>
            </a:pPr>
            <a:r>
              <a:rPr lang="en-US" altLang="de-DE" sz="2200" dirty="0"/>
              <a:t>Which of the following is the MOST likely part of the process to check next</a:t>
            </a:r>
            <a:r>
              <a:rPr lang="en-US" altLang="de-DE" sz="2200" dirty="0" smtClean="0"/>
              <a:t>?</a:t>
            </a:r>
          </a:p>
          <a:p>
            <a:pPr marL="531813" indent="-531813">
              <a:buFont typeface="Wingdings" pitchFamily="2" charset="2"/>
              <a:buAutoNum type="alphaLcParenR"/>
            </a:pPr>
            <a:r>
              <a:rPr lang="en-US" altLang="de-DE" sz="2000" dirty="0"/>
              <a:t>The developers, who may not be adequately testing in step 2</a:t>
            </a:r>
          </a:p>
          <a:p>
            <a:pPr marL="531813" indent="-531813">
              <a:buFont typeface="Wingdings" pitchFamily="2" charset="2"/>
              <a:buAutoNum type="alphaLcParenR"/>
            </a:pPr>
            <a:r>
              <a:rPr lang="en-US" altLang="de-DE" sz="2000" dirty="0" smtClean="0"/>
              <a:t>The </a:t>
            </a:r>
            <a:r>
              <a:rPr lang="en-US" altLang="de-DE" sz="2000" dirty="0"/>
              <a:t>testers, who may be confused about what to test in step 5</a:t>
            </a:r>
          </a:p>
          <a:p>
            <a:pPr marL="531813" indent="-531813">
              <a:buFont typeface="Wingdings" pitchFamily="2" charset="2"/>
              <a:buAutoNum type="alphaLcParenR"/>
            </a:pPr>
            <a:r>
              <a:rPr lang="en-US" altLang="de-DE" sz="2000" dirty="0" smtClean="0"/>
              <a:t>Configuration </a:t>
            </a:r>
            <a:r>
              <a:rPr lang="en-US" altLang="de-DE" sz="2000" dirty="0"/>
              <a:t>management, which may not be maintaining the integrity of the product in step 4</a:t>
            </a:r>
          </a:p>
          <a:p>
            <a:pPr marL="531813" indent="-531813">
              <a:buFont typeface="Wingdings" pitchFamily="2" charset="2"/>
              <a:buAutoNum type="alphaLcParenR"/>
            </a:pPr>
            <a:r>
              <a:rPr lang="en-US" altLang="de-DE" sz="2000" dirty="0" smtClean="0"/>
              <a:t>The </a:t>
            </a:r>
            <a:r>
              <a:rPr lang="en-US" altLang="de-DE" sz="2000" dirty="0"/>
              <a:t>developers, who may not be fixing defects properly in step 1</a:t>
            </a:r>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77889" y="5314271"/>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31</a:t>
            </a:fld>
            <a:endParaRPr lang="en-US" dirty="0"/>
          </a:p>
        </p:txBody>
      </p:sp>
    </p:spTree>
    <p:extLst>
      <p:ext uri="{BB962C8B-B14F-4D97-AF65-F5344CB8AC3E}">
        <p14:creationId xmlns:p14="http://schemas.microsoft.com/office/powerpoint/2010/main" val="3344972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tabLst>
                <a:tab pos="8426450" algn="r"/>
              </a:tabLst>
            </a:pPr>
            <a:r>
              <a:rPr lang="de-DE" dirty="0"/>
              <a:t>5. Testmanagement	</a:t>
            </a:r>
            <a:r>
              <a:rPr lang="de-DE" dirty="0" smtClean="0"/>
              <a:t>FL-5.2.6 C</a:t>
            </a:r>
            <a:endParaRPr lang="de-DE" dirty="0"/>
          </a:p>
        </p:txBody>
      </p:sp>
      <p:sp>
        <p:nvSpPr>
          <p:cNvPr id="3" name="Inhaltsplatzhalter 2"/>
          <p:cNvSpPr>
            <a:spLocks noGrp="1"/>
          </p:cNvSpPr>
          <p:nvPr>
            <p:ph idx="1"/>
          </p:nvPr>
        </p:nvSpPr>
        <p:spPr/>
        <p:txBody>
          <a:bodyPr>
            <a:normAutofit fontScale="70000" lnSpcReduction="20000"/>
          </a:bodyPr>
          <a:lstStyle/>
          <a:p>
            <a:pPr marL="0" indent="0">
              <a:buNone/>
              <a:tabLst>
                <a:tab pos="8342313" algn="r"/>
              </a:tabLst>
            </a:pPr>
            <a:r>
              <a:rPr lang="en-US" altLang="de-DE" sz="3100" dirty="0"/>
              <a:t>You are engaged in planning a test effort for a new mobile banking application. </a:t>
            </a:r>
            <a:r>
              <a:rPr lang="en-US" altLang="de-DE" sz="3100" dirty="0" smtClean="0"/>
              <a:t>As </a:t>
            </a:r>
            <a:r>
              <a:rPr lang="en-US" altLang="de-DE" sz="3100" dirty="0"/>
              <a:t>part of estimation, you first meet with the proposed testers and others on the project. </a:t>
            </a:r>
            <a:r>
              <a:rPr lang="en-US" altLang="de-DE" sz="3100" dirty="0" smtClean="0"/>
              <a:t/>
            </a:r>
            <a:br>
              <a:rPr lang="en-US" altLang="de-DE" sz="3100" dirty="0" smtClean="0"/>
            </a:br>
            <a:r>
              <a:rPr lang="en-US" altLang="de-DE" sz="3100" dirty="0" smtClean="0"/>
              <a:t>The </a:t>
            </a:r>
            <a:r>
              <a:rPr lang="en-US" altLang="de-DE" sz="3100" dirty="0"/>
              <a:t>team is well-coordinated and has already worked on similar projects. </a:t>
            </a:r>
            <a:r>
              <a:rPr lang="en-US" altLang="de-DE" sz="3100" dirty="0" smtClean="0"/>
              <a:t>To </a:t>
            </a:r>
            <a:r>
              <a:rPr lang="en-US" altLang="de-DE" sz="3100" dirty="0"/>
              <a:t>verify the resulting estimate, you then refer to some industry averages for testing effort and costs on similar projects, published by a reputable consultant.</a:t>
            </a:r>
          </a:p>
          <a:p>
            <a:pPr marL="0" indent="0">
              <a:buNone/>
              <a:tabLst>
                <a:tab pos="8342313" algn="r"/>
              </a:tabLst>
            </a:pPr>
            <a:r>
              <a:rPr lang="en-US" altLang="de-DE" sz="3100" dirty="0"/>
              <a:t>Which statement accurately describes your estimation </a:t>
            </a:r>
            <a:r>
              <a:rPr lang="en-US" altLang="de-DE" sz="3100" dirty="0" smtClean="0"/>
              <a:t>approach?</a:t>
            </a:r>
          </a:p>
          <a:p>
            <a:pPr marL="531813" indent="-531813">
              <a:buFont typeface="Wingdings" pitchFamily="2" charset="2"/>
              <a:buAutoNum type="alphaLcParenR"/>
            </a:pPr>
            <a:r>
              <a:rPr lang="en-US" altLang="de-DE" dirty="0"/>
              <a:t>A simultaneous expert-based and metrics-based approach</a:t>
            </a:r>
          </a:p>
          <a:p>
            <a:pPr marL="531813" indent="-531813">
              <a:buFont typeface="Wingdings" pitchFamily="2" charset="2"/>
              <a:buAutoNum type="alphaLcParenR"/>
            </a:pPr>
            <a:r>
              <a:rPr lang="en-US" altLang="de-DE" dirty="0" smtClean="0"/>
              <a:t>Primarily </a:t>
            </a:r>
            <a:r>
              <a:rPr lang="en-US" altLang="de-DE" dirty="0"/>
              <a:t>an expert-based approach, augmented with a metrics-based approach</a:t>
            </a:r>
          </a:p>
          <a:p>
            <a:pPr marL="531813" indent="-531813">
              <a:buFont typeface="Wingdings" pitchFamily="2" charset="2"/>
              <a:buAutoNum type="alphaLcParenR"/>
            </a:pPr>
            <a:r>
              <a:rPr lang="en-US" altLang="de-DE" dirty="0" smtClean="0"/>
              <a:t>Primarily </a:t>
            </a:r>
            <a:r>
              <a:rPr lang="en-US" altLang="de-DE" dirty="0"/>
              <a:t>a metrics-based approach, augmented with an expert-based approach</a:t>
            </a:r>
          </a:p>
          <a:p>
            <a:pPr marL="531813" indent="-531813">
              <a:buFont typeface="Wingdings" pitchFamily="2" charset="2"/>
              <a:buAutoNum type="alphaLcParenR"/>
            </a:pPr>
            <a:r>
              <a:rPr lang="en-US" altLang="de-DE" dirty="0" smtClean="0"/>
              <a:t>Primarily </a:t>
            </a:r>
            <a:r>
              <a:rPr lang="en-US" altLang="de-DE" dirty="0"/>
              <a:t>planning poker, checked by velocity from burndown charts.</a:t>
            </a:r>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77889" y="4464822"/>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32</a:t>
            </a:fld>
            <a:endParaRPr lang="en-US" dirty="0"/>
          </a:p>
        </p:txBody>
      </p:sp>
    </p:spTree>
    <p:extLst>
      <p:ext uri="{BB962C8B-B14F-4D97-AF65-F5344CB8AC3E}">
        <p14:creationId xmlns:p14="http://schemas.microsoft.com/office/powerpoint/2010/main" val="40029091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tabLst>
                <a:tab pos="8426450" algn="r"/>
              </a:tabLst>
            </a:pPr>
            <a:r>
              <a:rPr lang="de-DE" dirty="0"/>
              <a:t>5. Testmanagement	</a:t>
            </a:r>
            <a:r>
              <a:rPr lang="de-DE" dirty="0" smtClean="0"/>
              <a:t>FL-5.1.1 C</a:t>
            </a:r>
            <a:endParaRPr lang="de-DE" dirty="0"/>
          </a:p>
        </p:txBody>
      </p:sp>
      <p:sp>
        <p:nvSpPr>
          <p:cNvPr id="3" name="Inhaltsplatzhalter 2"/>
          <p:cNvSpPr>
            <a:spLocks noGrp="1"/>
          </p:cNvSpPr>
          <p:nvPr>
            <p:ph idx="1"/>
          </p:nvPr>
        </p:nvSpPr>
        <p:spPr/>
        <p:txBody>
          <a:bodyPr>
            <a:normAutofit fontScale="92500"/>
          </a:bodyPr>
          <a:lstStyle/>
          <a:p>
            <a:pPr marL="0" indent="0">
              <a:buNone/>
              <a:tabLst>
                <a:tab pos="8342313" algn="r"/>
              </a:tabLst>
            </a:pPr>
            <a:r>
              <a:rPr lang="en-US" altLang="de-DE" dirty="0"/>
              <a:t>During a project following Agile methods, you find a discrepancy between the developer’s interpretation of an acceptance criteria and the product owner’s interpretation, which you bring up during a user story refinement session. Which of the following is a benefit of test independence exemplified by this situation</a:t>
            </a:r>
            <a:r>
              <a:rPr lang="en-US" altLang="de-DE" dirty="0" smtClean="0"/>
              <a:t>?</a:t>
            </a:r>
          </a:p>
          <a:p>
            <a:pPr marL="531813" indent="-531813">
              <a:buFont typeface="Wingdings" pitchFamily="2" charset="2"/>
              <a:buAutoNum type="alphaLcParenR"/>
            </a:pPr>
            <a:r>
              <a:rPr lang="en-US" altLang="de-DE" dirty="0"/>
              <a:t>Recognizing different kinds of failures</a:t>
            </a:r>
          </a:p>
          <a:p>
            <a:pPr marL="531813" indent="-531813">
              <a:buFont typeface="Wingdings" pitchFamily="2" charset="2"/>
              <a:buAutoNum type="alphaLcParenR"/>
            </a:pPr>
            <a:r>
              <a:rPr lang="en-US" altLang="de-DE" dirty="0" smtClean="0"/>
              <a:t>Taking </a:t>
            </a:r>
            <a:r>
              <a:rPr lang="en-US" altLang="de-DE" dirty="0"/>
              <a:t>primary responsibility for quality</a:t>
            </a:r>
          </a:p>
          <a:p>
            <a:pPr marL="531813" indent="-531813">
              <a:buFont typeface="Wingdings" pitchFamily="2" charset="2"/>
              <a:buAutoNum type="alphaLcParenR"/>
            </a:pPr>
            <a:r>
              <a:rPr lang="en-US" altLang="de-DE" dirty="0" smtClean="0"/>
              <a:t>Removing </a:t>
            </a:r>
            <a:r>
              <a:rPr lang="en-US" altLang="de-DE" dirty="0"/>
              <a:t>a defect early</a:t>
            </a:r>
          </a:p>
          <a:p>
            <a:pPr marL="531813" indent="-531813">
              <a:buFont typeface="Wingdings" pitchFamily="2" charset="2"/>
              <a:buAutoNum type="alphaLcParenR"/>
            </a:pPr>
            <a:r>
              <a:rPr lang="en-US" altLang="de-DE" dirty="0" smtClean="0"/>
              <a:t>Challenging </a:t>
            </a:r>
            <a:r>
              <a:rPr lang="en-US" altLang="de-DE" dirty="0"/>
              <a:t>stakeholder assumptions</a:t>
            </a:r>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77889" y="5605952"/>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33</a:t>
            </a:fld>
            <a:endParaRPr lang="en-US" dirty="0"/>
          </a:p>
        </p:txBody>
      </p:sp>
    </p:spTree>
    <p:extLst>
      <p:ext uri="{BB962C8B-B14F-4D97-AF65-F5344CB8AC3E}">
        <p14:creationId xmlns:p14="http://schemas.microsoft.com/office/powerpoint/2010/main" val="24061889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tabLst>
                <a:tab pos="8426450" algn="r"/>
              </a:tabLst>
            </a:pPr>
            <a:r>
              <a:rPr lang="de-DE" dirty="0"/>
              <a:t>5. Testmanagement	</a:t>
            </a:r>
            <a:r>
              <a:rPr lang="de-DE" dirty="0" smtClean="0"/>
              <a:t>FL-5.2.1 C</a:t>
            </a:r>
            <a:endParaRPr lang="de-DE" dirty="0"/>
          </a:p>
        </p:txBody>
      </p:sp>
      <p:sp>
        <p:nvSpPr>
          <p:cNvPr id="3" name="Inhaltsplatzhalter 2"/>
          <p:cNvSpPr>
            <a:spLocks noGrp="1"/>
          </p:cNvSpPr>
          <p:nvPr>
            <p:ph idx="1"/>
          </p:nvPr>
        </p:nvSpPr>
        <p:spPr/>
        <p:txBody>
          <a:bodyPr/>
          <a:lstStyle/>
          <a:p>
            <a:pPr marL="0" indent="0">
              <a:buNone/>
              <a:tabLst>
                <a:tab pos="8342313" algn="r"/>
              </a:tabLst>
            </a:pPr>
            <a:r>
              <a:rPr lang="en-US" altLang="de-DE" dirty="0"/>
              <a:t>You are defining the process for carrying out product risk analysis as part of each iteration on an Agile project. Which of the following is the proper place to document this process in a test plan</a:t>
            </a:r>
            <a:r>
              <a:rPr lang="en-US" altLang="de-DE" dirty="0" smtClean="0"/>
              <a:t>?</a:t>
            </a:r>
          </a:p>
          <a:p>
            <a:pPr marL="0" indent="0">
              <a:buNone/>
              <a:tabLst>
                <a:tab pos="8342313" algn="r"/>
              </a:tabLst>
            </a:pPr>
            <a:endParaRPr lang="en-US" altLang="de-DE" dirty="0" smtClean="0"/>
          </a:p>
          <a:p>
            <a:pPr marL="531813" indent="-531813">
              <a:buFont typeface="Wingdings" pitchFamily="2" charset="2"/>
              <a:buAutoNum type="alphaLcParenR"/>
            </a:pPr>
            <a:r>
              <a:rPr lang="en-US" altLang="de-DE" dirty="0"/>
              <a:t>Scope of testing</a:t>
            </a:r>
          </a:p>
          <a:p>
            <a:pPr marL="531813" indent="-531813">
              <a:buFont typeface="Wingdings" pitchFamily="2" charset="2"/>
              <a:buAutoNum type="alphaLcParenR"/>
            </a:pPr>
            <a:r>
              <a:rPr lang="en-US" altLang="de-DE" dirty="0" smtClean="0"/>
              <a:t>Approach </a:t>
            </a:r>
            <a:r>
              <a:rPr lang="en-US" altLang="de-DE" dirty="0"/>
              <a:t>of testing</a:t>
            </a:r>
          </a:p>
          <a:p>
            <a:pPr marL="531813" indent="-531813">
              <a:buFont typeface="Wingdings" pitchFamily="2" charset="2"/>
              <a:buAutoNum type="alphaLcParenR"/>
            </a:pPr>
            <a:r>
              <a:rPr lang="en-US" altLang="de-DE" dirty="0" smtClean="0"/>
              <a:t>Metrics </a:t>
            </a:r>
            <a:r>
              <a:rPr lang="en-US" altLang="de-DE" dirty="0"/>
              <a:t>of testing</a:t>
            </a:r>
          </a:p>
          <a:p>
            <a:pPr marL="531813" indent="-531813">
              <a:buFont typeface="Wingdings" pitchFamily="2" charset="2"/>
              <a:buAutoNum type="alphaLcParenR"/>
            </a:pPr>
            <a:r>
              <a:rPr lang="en-US" altLang="de-DE" dirty="0" smtClean="0"/>
              <a:t>Configuration </a:t>
            </a:r>
            <a:r>
              <a:rPr lang="en-US" altLang="de-DE" dirty="0"/>
              <a:t>management of the test object</a:t>
            </a:r>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77889" y="4550685"/>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34</a:t>
            </a:fld>
            <a:endParaRPr lang="en-US" dirty="0"/>
          </a:p>
        </p:txBody>
      </p:sp>
    </p:spTree>
    <p:extLst>
      <p:ext uri="{BB962C8B-B14F-4D97-AF65-F5344CB8AC3E}">
        <p14:creationId xmlns:p14="http://schemas.microsoft.com/office/powerpoint/2010/main" val="11397038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tabLst>
                <a:tab pos="8426450" algn="r"/>
              </a:tabLst>
            </a:pPr>
            <a:r>
              <a:rPr lang="de-DE" dirty="0"/>
              <a:t>5. Testmanagement	</a:t>
            </a:r>
            <a:r>
              <a:rPr lang="de-DE" dirty="0" smtClean="0"/>
              <a:t>FL-5.5.2 C</a:t>
            </a:r>
            <a:endParaRPr lang="de-DE" dirty="0"/>
          </a:p>
        </p:txBody>
      </p:sp>
      <p:sp>
        <p:nvSpPr>
          <p:cNvPr id="3" name="Inhaltsplatzhalter 2"/>
          <p:cNvSpPr>
            <a:spLocks noGrp="1"/>
          </p:cNvSpPr>
          <p:nvPr>
            <p:ph idx="1"/>
          </p:nvPr>
        </p:nvSpPr>
        <p:spPr/>
        <p:txBody>
          <a:bodyPr>
            <a:normAutofit fontScale="70000" lnSpcReduction="20000"/>
          </a:bodyPr>
          <a:lstStyle/>
          <a:p>
            <a:pPr marL="0" indent="0">
              <a:buNone/>
              <a:tabLst>
                <a:tab pos="8342313" algn="r"/>
              </a:tabLst>
            </a:pPr>
            <a:r>
              <a:rPr lang="en-US" altLang="de-DE" dirty="0"/>
              <a:t>Consider the following list of undesirable outcomes that could occur on a mobile app development effort:</a:t>
            </a:r>
          </a:p>
          <a:p>
            <a:pPr marL="914400" lvl="1" indent="-514350">
              <a:buFont typeface="+mj-lt"/>
              <a:buAutoNum type="alphaUcPeriod"/>
              <a:tabLst>
                <a:tab pos="8342313" algn="r"/>
              </a:tabLst>
            </a:pPr>
            <a:r>
              <a:rPr lang="en-US" altLang="de-DE" sz="2900" dirty="0" smtClean="0"/>
              <a:t>Incorrect </a:t>
            </a:r>
            <a:r>
              <a:rPr lang="en-US" altLang="de-DE" sz="2900" dirty="0"/>
              <a:t>totals on reports</a:t>
            </a:r>
          </a:p>
          <a:p>
            <a:pPr marL="914400" lvl="1" indent="-514350">
              <a:buFont typeface="+mj-lt"/>
              <a:buAutoNum type="alphaUcPeriod"/>
              <a:tabLst>
                <a:tab pos="8342313" algn="r"/>
              </a:tabLst>
            </a:pPr>
            <a:r>
              <a:rPr lang="en-US" altLang="de-DE" sz="2900" dirty="0" smtClean="0"/>
              <a:t>Change </a:t>
            </a:r>
            <a:r>
              <a:rPr lang="en-US" altLang="de-DE" sz="2900" dirty="0"/>
              <a:t>to acceptance criteria during acceptance testing</a:t>
            </a:r>
          </a:p>
          <a:p>
            <a:pPr marL="914400" lvl="1" indent="-514350">
              <a:buFont typeface="+mj-lt"/>
              <a:buAutoNum type="alphaUcPeriod"/>
              <a:tabLst>
                <a:tab pos="8342313" algn="r"/>
              </a:tabLst>
            </a:pPr>
            <a:r>
              <a:rPr lang="en-US" altLang="de-DE" sz="2900" dirty="0" smtClean="0"/>
              <a:t>Users </a:t>
            </a:r>
            <a:r>
              <a:rPr lang="en-US" altLang="de-DE" sz="2900" dirty="0"/>
              <a:t>find the soft keyboard too hard to use with your app</a:t>
            </a:r>
          </a:p>
          <a:p>
            <a:pPr marL="914400" lvl="1" indent="-514350">
              <a:buFont typeface="+mj-lt"/>
              <a:buAutoNum type="alphaUcPeriod"/>
              <a:tabLst>
                <a:tab pos="8342313" algn="r"/>
              </a:tabLst>
            </a:pPr>
            <a:r>
              <a:rPr lang="en-US" altLang="de-DE" sz="2900" dirty="0" smtClean="0"/>
              <a:t>System </a:t>
            </a:r>
            <a:r>
              <a:rPr lang="en-US" altLang="de-DE" sz="2900" dirty="0"/>
              <a:t>responds too slowly to user input during search string entry</a:t>
            </a:r>
          </a:p>
          <a:p>
            <a:pPr marL="914400" lvl="1" indent="-514350">
              <a:buFont typeface="+mj-lt"/>
              <a:buAutoNum type="alphaUcPeriod"/>
              <a:tabLst>
                <a:tab pos="8342313" algn="r"/>
              </a:tabLst>
            </a:pPr>
            <a:r>
              <a:rPr lang="en-US" altLang="de-DE" sz="2900" dirty="0" smtClean="0"/>
              <a:t>Testers </a:t>
            </a:r>
            <a:r>
              <a:rPr lang="en-US" altLang="de-DE" sz="2900" dirty="0"/>
              <a:t>not allowed to report test results in daily standup meetings</a:t>
            </a:r>
          </a:p>
          <a:p>
            <a:pPr marL="0" indent="0">
              <a:buNone/>
              <a:tabLst>
                <a:tab pos="8342313" algn="r"/>
              </a:tabLst>
            </a:pPr>
            <a:r>
              <a:rPr lang="en-US" altLang="de-DE" dirty="0"/>
              <a:t>Which of the following properly classifies these outcomes as project and product risks</a:t>
            </a:r>
            <a:r>
              <a:rPr lang="en-US" altLang="de-DE" dirty="0" smtClean="0"/>
              <a:t>?</a:t>
            </a:r>
          </a:p>
          <a:p>
            <a:pPr marL="531813" indent="-531813">
              <a:buFont typeface="Wingdings" pitchFamily="2" charset="2"/>
              <a:buAutoNum type="alphaLcParenR"/>
              <a:tabLst>
                <a:tab pos="3678238" algn="l"/>
              </a:tabLst>
            </a:pPr>
            <a:r>
              <a:rPr lang="pl-PL" altLang="de-DE" sz="3100" dirty="0"/>
              <a:t>Product risks: B, </a:t>
            </a:r>
            <a:r>
              <a:rPr lang="pl-PL" altLang="de-DE" sz="3100" dirty="0" smtClean="0"/>
              <a:t>E</a:t>
            </a:r>
            <a:r>
              <a:rPr lang="de-DE" altLang="de-DE" sz="3100" dirty="0" smtClean="0"/>
              <a:t>	</a:t>
            </a:r>
            <a:r>
              <a:rPr lang="pl-PL" altLang="de-DE" sz="3100" dirty="0" smtClean="0"/>
              <a:t>Project </a:t>
            </a:r>
            <a:r>
              <a:rPr lang="pl-PL" altLang="de-DE" sz="3100" dirty="0"/>
              <a:t>risks: A, C, D</a:t>
            </a:r>
          </a:p>
          <a:p>
            <a:pPr marL="531813" indent="-531813">
              <a:buFont typeface="Wingdings" pitchFamily="2" charset="2"/>
              <a:buAutoNum type="alphaLcParenR"/>
              <a:tabLst>
                <a:tab pos="3678238" algn="l"/>
              </a:tabLst>
            </a:pPr>
            <a:r>
              <a:rPr lang="pl-PL" altLang="de-DE" sz="3100" dirty="0" smtClean="0"/>
              <a:t>Product </a:t>
            </a:r>
            <a:r>
              <a:rPr lang="pl-PL" altLang="de-DE" sz="3100" dirty="0"/>
              <a:t>risks: A, C, </a:t>
            </a:r>
            <a:r>
              <a:rPr lang="pl-PL" altLang="de-DE" sz="3100" dirty="0" smtClean="0"/>
              <a:t>D</a:t>
            </a:r>
            <a:r>
              <a:rPr lang="de-DE" altLang="de-DE" sz="3100" dirty="0" smtClean="0"/>
              <a:t>	</a:t>
            </a:r>
            <a:r>
              <a:rPr lang="pl-PL" altLang="de-DE" sz="3100" dirty="0" smtClean="0"/>
              <a:t>Project </a:t>
            </a:r>
            <a:r>
              <a:rPr lang="pl-PL" altLang="de-DE" sz="3100" dirty="0"/>
              <a:t>risks: B, E</a:t>
            </a:r>
          </a:p>
          <a:p>
            <a:pPr marL="531813" indent="-531813">
              <a:buFont typeface="Wingdings" pitchFamily="2" charset="2"/>
              <a:buAutoNum type="alphaLcParenR"/>
              <a:tabLst>
                <a:tab pos="3678238" algn="l"/>
              </a:tabLst>
            </a:pPr>
            <a:r>
              <a:rPr lang="pl-PL" altLang="de-DE" sz="3100" dirty="0" smtClean="0"/>
              <a:t>Product </a:t>
            </a:r>
            <a:r>
              <a:rPr lang="pl-PL" altLang="de-DE" sz="3100" dirty="0"/>
              <a:t>risks: A, C, D, </a:t>
            </a:r>
            <a:r>
              <a:rPr lang="pl-PL" altLang="de-DE" sz="3100" dirty="0" smtClean="0"/>
              <a:t>E</a:t>
            </a:r>
            <a:r>
              <a:rPr lang="de-DE" altLang="de-DE" sz="3100" dirty="0" smtClean="0"/>
              <a:t>	</a:t>
            </a:r>
            <a:r>
              <a:rPr lang="pl-PL" altLang="de-DE" sz="3100" dirty="0" smtClean="0"/>
              <a:t>Project </a:t>
            </a:r>
            <a:r>
              <a:rPr lang="pl-PL" altLang="de-DE" sz="3100" dirty="0"/>
              <a:t>risks: B</a:t>
            </a:r>
          </a:p>
          <a:p>
            <a:pPr marL="531813" indent="-531813">
              <a:buFont typeface="Wingdings" pitchFamily="2" charset="2"/>
              <a:buAutoNum type="alphaLcParenR"/>
              <a:tabLst>
                <a:tab pos="3678238" algn="l"/>
              </a:tabLst>
            </a:pPr>
            <a:r>
              <a:rPr lang="pl-PL" altLang="de-DE" sz="3100" dirty="0" smtClean="0"/>
              <a:t>Product </a:t>
            </a:r>
            <a:r>
              <a:rPr lang="pl-PL" altLang="de-DE" sz="3100" dirty="0"/>
              <a:t>risks: A, </a:t>
            </a:r>
            <a:r>
              <a:rPr lang="pl-PL" altLang="de-DE" sz="3100" dirty="0" smtClean="0"/>
              <a:t>C</a:t>
            </a:r>
            <a:r>
              <a:rPr lang="de-DE" altLang="de-DE" sz="3100" dirty="0" smtClean="0"/>
              <a:t>	</a:t>
            </a:r>
            <a:r>
              <a:rPr lang="pl-PL" altLang="de-DE" sz="3100" dirty="0" smtClean="0"/>
              <a:t>Project </a:t>
            </a:r>
            <a:r>
              <a:rPr lang="pl-PL" altLang="de-DE" sz="3100" dirty="0"/>
              <a:t>risks: B, D, E</a:t>
            </a:r>
            <a:endParaRPr lang="en-US" altLang="de-DE" sz="3100"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77889" y="5084029"/>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35</a:t>
            </a:fld>
            <a:endParaRPr lang="en-US" dirty="0"/>
          </a:p>
        </p:txBody>
      </p:sp>
    </p:spTree>
    <p:extLst>
      <p:ext uri="{BB962C8B-B14F-4D97-AF65-F5344CB8AC3E}">
        <p14:creationId xmlns:p14="http://schemas.microsoft.com/office/powerpoint/2010/main" val="30748541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tabLst>
                <a:tab pos="8426450" algn="r"/>
              </a:tabLst>
            </a:pPr>
            <a:r>
              <a:rPr lang="de-DE" dirty="0"/>
              <a:t>5. Testmanagement	</a:t>
            </a:r>
            <a:r>
              <a:rPr lang="de-DE" dirty="0" smtClean="0"/>
              <a:t>FL-5.3.1 </a:t>
            </a:r>
            <a:r>
              <a:rPr lang="de-DE" dirty="0"/>
              <a:t>A</a:t>
            </a:r>
          </a:p>
        </p:txBody>
      </p:sp>
      <p:sp>
        <p:nvSpPr>
          <p:cNvPr id="3" name="Inhaltsplatzhalter 2"/>
          <p:cNvSpPr>
            <a:spLocks noGrp="1"/>
          </p:cNvSpPr>
          <p:nvPr>
            <p:ph idx="1"/>
          </p:nvPr>
        </p:nvSpPr>
        <p:spPr/>
        <p:txBody>
          <a:bodyPr/>
          <a:lstStyle/>
          <a:p>
            <a:pPr marL="0" indent="0">
              <a:buNone/>
              <a:tabLst>
                <a:tab pos="8342313" algn="r"/>
              </a:tabLst>
            </a:pPr>
            <a:r>
              <a:rPr lang="en-US" altLang="de-DE" dirty="0"/>
              <a:t>Which of the following metrics would be MOST useful to monitor during test execution?</a:t>
            </a:r>
            <a:endParaRPr lang="en-US" altLang="de-DE" dirty="0" smtClean="0"/>
          </a:p>
          <a:p>
            <a:pPr marL="0" indent="0">
              <a:buNone/>
              <a:tabLst>
                <a:tab pos="8342313" algn="r"/>
              </a:tabLst>
            </a:pPr>
            <a:endParaRPr lang="en-US" altLang="de-DE" dirty="0" smtClean="0"/>
          </a:p>
          <a:p>
            <a:pPr marL="531813" indent="-531813">
              <a:buFont typeface="Wingdings" pitchFamily="2" charset="2"/>
              <a:buAutoNum type="alphaLcParenR"/>
            </a:pPr>
            <a:r>
              <a:rPr lang="en-US" altLang="de-DE" dirty="0"/>
              <a:t>Percentage of executed test cases.</a:t>
            </a:r>
          </a:p>
          <a:p>
            <a:pPr marL="531813" indent="-531813">
              <a:buFont typeface="Wingdings" pitchFamily="2" charset="2"/>
              <a:buAutoNum type="alphaLcParenR"/>
            </a:pPr>
            <a:r>
              <a:rPr lang="en-US" altLang="de-DE" dirty="0" smtClean="0"/>
              <a:t>Average </a:t>
            </a:r>
            <a:r>
              <a:rPr lang="en-US" altLang="de-DE" dirty="0"/>
              <a:t>number of testers involved in the test execution.</a:t>
            </a:r>
          </a:p>
          <a:p>
            <a:pPr marL="531813" indent="-531813">
              <a:buFont typeface="Wingdings" pitchFamily="2" charset="2"/>
              <a:buAutoNum type="alphaLcParenR"/>
            </a:pPr>
            <a:r>
              <a:rPr lang="en-US" altLang="de-DE" dirty="0" smtClean="0"/>
              <a:t>Coverage </a:t>
            </a:r>
            <a:r>
              <a:rPr lang="en-US" altLang="de-DE" dirty="0"/>
              <a:t>of requirements by source code.</a:t>
            </a:r>
          </a:p>
          <a:p>
            <a:pPr marL="531813" indent="-531813">
              <a:buFont typeface="Wingdings" pitchFamily="2" charset="2"/>
              <a:buAutoNum type="alphaLcParenR"/>
            </a:pPr>
            <a:r>
              <a:rPr lang="en-US" altLang="de-DE" dirty="0" smtClean="0"/>
              <a:t>Percentage </a:t>
            </a:r>
            <a:r>
              <a:rPr lang="en-US" altLang="de-DE" dirty="0"/>
              <a:t>of test cases already created and reviewed.</a:t>
            </a:r>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22850" y="3226955"/>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4</a:t>
            </a:fld>
            <a:endParaRPr lang="en-US" dirty="0"/>
          </a:p>
        </p:txBody>
      </p:sp>
    </p:spTree>
    <p:extLst>
      <p:ext uri="{BB962C8B-B14F-4D97-AF65-F5344CB8AC3E}">
        <p14:creationId xmlns:p14="http://schemas.microsoft.com/office/powerpoint/2010/main" val="497204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tabLst>
                <a:tab pos="8426450" algn="r"/>
              </a:tabLst>
            </a:pPr>
            <a:r>
              <a:rPr lang="de-DE" dirty="0"/>
              <a:t>5. Testmanagement	</a:t>
            </a:r>
            <a:r>
              <a:rPr lang="de-DE" dirty="0" smtClean="0"/>
              <a:t>FL-5.2.1 </a:t>
            </a:r>
            <a:r>
              <a:rPr lang="de-DE" dirty="0"/>
              <a:t>A</a:t>
            </a:r>
          </a:p>
        </p:txBody>
      </p:sp>
      <p:sp>
        <p:nvSpPr>
          <p:cNvPr id="3" name="Inhaltsplatzhalter 2"/>
          <p:cNvSpPr>
            <a:spLocks noGrp="1"/>
          </p:cNvSpPr>
          <p:nvPr>
            <p:ph idx="1"/>
          </p:nvPr>
        </p:nvSpPr>
        <p:spPr/>
        <p:txBody>
          <a:bodyPr/>
          <a:lstStyle/>
          <a:p>
            <a:pPr marL="0" indent="0">
              <a:buNone/>
              <a:tabLst>
                <a:tab pos="8342313" algn="r"/>
              </a:tabLst>
            </a:pPr>
            <a:r>
              <a:rPr lang="en-US" altLang="de-DE" dirty="0"/>
              <a:t>Which TWO of the following can affect and be part of the (initial) test planning?</a:t>
            </a:r>
            <a:endParaRPr lang="en-US" altLang="de-DE" dirty="0" smtClean="0"/>
          </a:p>
          <a:p>
            <a:pPr marL="0" indent="0">
              <a:buNone/>
              <a:tabLst>
                <a:tab pos="8342313" algn="r"/>
              </a:tabLst>
            </a:pPr>
            <a:endParaRPr lang="en-US" altLang="de-DE" dirty="0" smtClean="0"/>
          </a:p>
          <a:p>
            <a:pPr marL="531813" indent="-531813">
              <a:buFont typeface="Wingdings" pitchFamily="2" charset="2"/>
              <a:buAutoNum type="alphaLcParenR"/>
            </a:pPr>
            <a:r>
              <a:rPr lang="en-US" altLang="de-DE" dirty="0"/>
              <a:t>Budget limitations.</a:t>
            </a:r>
          </a:p>
          <a:p>
            <a:pPr marL="531813" indent="-531813">
              <a:buFont typeface="Wingdings" pitchFamily="2" charset="2"/>
              <a:buAutoNum type="alphaLcParenR"/>
            </a:pPr>
            <a:r>
              <a:rPr lang="en-US" altLang="de-DE" dirty="0" smtClean="0"/>
              <a:t>Test </a:t>
            </a:r>
            <a:r>
              <a:rPr lang="en-US" altLang="de-DE" dirty="0"/>
              <a:t>objectives.</a:t>
            </a:r>
          </a:p>
          <a:p>
            <a:pPr marL="531813" indent="-531813">
              <a:buFont typeface="Wingdings" pitchFamily="2" charset="2"/>
              <a:buAutoNum type="alphaLcParenR"/>
            </a:pPr>
            <a:r>
              <a:rPr lang="en-US" altLang="de-DE" dirty="0" smtClean="0"/>
              <a:t>Test </a:t>
            </a:r>
            <a:r>
              <a:rPr lang="en-US" altLang="de-DE" dirty="0"/>
              <a:t>log.</a:t>
            </a:r>
          </a:p>
          <a:p>
            <a:pPr marL="531813" indent="-531813">
              <a:buFont typeface="Wingdings" pitchFamily="2" charset="2"/>
              <a:buAutoNum type="alphaLcParenR"/>
            </a:pPr>
            <a:r>
              <a:rPr lang="en-US" altLang="de-DE" dirty="0" smtClean="0"/>
              <a:t>Failure </a:t>
            </a:r>
            <a:r>
              <a:rPr lang="en-US" altLang="de-DE" dirty="0"/>
              <a:t>rate.</a:t>
            </a:r>
          </a:p>
          <a:p>
            <a:pPr marL="531813" indent="-531813">
              <a:buFont typeface="Wingdings" pitchFamily="2" charset="2"/>
              <a:buAutoNum type="alphaLcParenR"/>
            </a:pPr>
            <a:r>
              <a:rPr lang="en-US" altLang="de-DE" dirty="0" smtClean="0"/>
              <a:t>Use </a:t>
            </a:r>
            <a:r>
              <a:rPr lang="en-US" altLang="de-DE" dirty="0"/>
              <a:t>cases</a:t>
            </a:r>
            <a:r>
              <a:rPr lang="en-US" altLang="de-DE" dirty="0" smtClean="0"/>
              <a:t>.</a:t>
            </a:r>
            <a:endParaRPr lang="en-US" alt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22850" y="3725281"/>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19077" y="3240686"/>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8"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10"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5</a:t>
            </a:fld>
            <a:endParaRPr lang="en-US" dirty="0"/>
          </a:p>
        </p:txBody>
      </p:sp>
    </p:spTree>
    <p:extLst>
      <p:ext uri="{BB962C8B-B14F-4D97-AF65-F5344CB8AC3E}">
        <p14:creationId xmlns:p14="http://schemas.microsoft.com/office/powerpoint/2010/main" val="3124747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0-#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tabLst>
                <a:tab pos="8426450" algn="r"/>
              </a:tabLst>
            </a:pPr>
            <a:r>
              <a:rPr lang="de-DE" dirty="0"/>
              <a:t>5. Testmanagement	</a:t>
            </a:r>
            <a:r>
              <a:rPr lang="de-DE" dirty="0" smtClean="0"/>
              <a:t>FL-5.2.3 </a:t>
            </a:r>
            <a:r>
              <a:rPr lang="de-DE" dirty="0"/>
              <a:t>A</a:t>
            </a:r>
          </a:p>
        </p:txBody>
      </p:sp>
      <p:sp>
        <p:nvSpPr>
          <p:cNvPr id="3" name="Inhaltsplatzhalter 2"/>
          <p:cNvSpPr>
            <a:spLocks noGrp="1"/>
          </p:cNvSpPr>
          <p:nvPr>
            <p:ph idx="1"/>
          </p:nvPr>
        </p:nvSpPr>
        <p:spPr/>
        <p:txBody>
          <a:bodyPr>
            <a:normAutofit fontScale="85000" lnSpcReduction="20000"/>
          </a:bodyPr>
          <a:lstStyle/>
          <a:p>
            <a:pPr marL="0" indent="0">
              <a:buNone/>
              <a:tabLst>
                <a:tab pos="8342313" algn="r"/>
              </a:tabLst>
            </a:pPr>
            <a:r>
              <a:rPr lang="en-US" altLang="de-DE" dirty="0"/>
              <a:t>Which of the following lists contains only typical exit criteria from testing?</a:t>
            </a:r>
            <a:endParaRPr lang="en-US" altLang="de-DE" dirty="0" smtClean="0"/>
          </a:p>
          <a:p>
            <a:pPr marL="0" indent="0">
              <a:buNone/>
              <a:tabLst>
                <a:tab pos="8342313" algn="r"/>
              </a:tabLst>
            </a:pPr>
            <a:endParaRPr lang="en-US" altLang="de-DE" dirty="0" smtClean="0"/>
          </a:p>
          <a:p>
            <a:pPr marL="531813" indent="-531813">
              <a:buFont typeface="Wingdings" pitchFamily="2" charset="2"/>
              <a:buAutoNum type="alphaLcParenR"/>
            </a:pPr>
            <a:r>
              <a:rPr lang="en-US" altLang="de-DE" dirty="0"/>
              <a:t>Reliability measures, test coverage, test cost, schedule and status about fixing errors and remaining risks.</a:t>
            </a:r>
          </a:p>
          <a:p>
            <a:pPr marL="531813" indent="-531813">
              <a:buFont typeface="Wingdings" pitchFamily="2" charset="2"/>
              <a:buAutoNum type="alphaLcParenR"/>
            </a:pPr>
            <a:r>
              <a:rPr lang="en-US" altLang="de-DE" dirty="0" smtClean="0"/>
              <a:t>Reliability </a:t>
            </a:r>
            <a:r>
              <a:rPr lang="en-US" altLang="de-DE" dirty="0"/>
              <a:t>measures, test coverage, degree of tester’s independence and product completeness.</a:t>
            </a:r>
          </a:p>
          <a:p>
            <a:pPr marL="531813" indent="-531813">
              <a:buFont typeface="Wingdings" pitchFamily="2" charset="2"/>
              <a:buAutoNum type="alphaLcParenR"/>
            </a:pPr>
            <a:r>
              <a:rPr lang="en-US" altLang="de-DE" dirty="0" smtClean="0"/>
              <a:t>Reliability </a:t>
            </a:r>
            <a:r>
              <a:rPr lang="en-US" altLang="de-DE" dirty="0"/>
              <a:t>measures, test coverage, test cost, availability of test environment, time to market and product completeness.</a:t>
            </a:r>
          </a:p>
          <a:p>
            <a:pPr marL="531813" indent="-531813">
              <a:buFont typeface="Wingdings" pitchFamily="2" charset="2"/>
              <a:buAutoNum type="alphaLcParenR"/>
            </a:pPr>
            <a:r>
              <a:rPr lang="en-US" altLang="de-DE" dirty="0" smtClean="0"/>
              <a:t>Time </a:t>
            </a:r>
            <a:r>
              <a:rPr lang="en-US" altLang="de-DE" dirty="0"/>
              <a:t>to market, remaining defects, tester qualification, availability of testable use cases, test coverage and test </a:t>
            </a:r>
            <a:r>
              <a:rPr lang="en-US" altLang="de-DE" dirty="0" smtClean="0"/>
              <a:t>cost.</a:t>
            </a:r>
            <a:endParaRPr lang="en-US" alt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22850" y="2681334"/>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6</a:t>
            </a:fld>
            <a:endParaRPr lang="en-US" dirty="0"/>
          </a:p>
        </p:txBody>
      </p:sp>
    </p:spTree>
    <p:extLst>
      <p:ext uri="{BB962C8B-B14F-4D97-AF65-F5344CB8AC3E}">
        <p14:creationId xmlns:p14="http://schemas.microsoft.com/office/powerpoint/2010/main" val="33143978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tabLst>
                <a:tab pos="8426450" algn="r"/>
              </a:tabLst>
            </a:pPr>
            <a:r>
              <a:rPr lang="de-DE" dirty="0"/>
              <a:t>5. Testmanagement	</a:t>
            </a:r>
            <a:r>
              <a:rPr lang="de-DE" dirty="0" smtClean="0"/>
              <a:t>FL-5.3.2 </a:t>
            </a:r>
            <a:r>
              <a:rPr lang="de-DE" dirty="0"/>
              <a:t>A</a:t>
            </a:r>
          </a:p>
        </p:txBody>
      </p:sp>
      <p:sp>
        <p:nvSpPr>
          <p:cNvPr id="3" name="Inhaltsplatzhalter 2"/>
          <p:cNvSpPr>
            <a:spLocks noGrp="1"/>
          </p:cNvSpPr>
          <p:nvPr>
            <p:ph idx="1"/>
          </p:nvPr>
        </p:nvSpPr>
        <p:spPr/>
        <p:txBody>
          <a:bodyPr/>
          <a:lstStyle/>
          <a:p>
            <a:pPr marL="0" indent="0">
              <a:buNone/>
              <a:tabLst>
                <a:tab pos="8342313" algn="r"/>
              </a:tabLst>
            </a:pPr>
            <a:r>
              <a:rPr lang="en-US" altLang="de-DE" dirty="0"/>
              <a:t>Which one of the following is NOT included in a test summary report?</a:t>
            </a:r>
            <a:endParaRPr lang="en-US" altLang="de-DE" dirty="0" smtClean="0"/>
          </a:p>
          <a:p>
            <a:pPr marL="0" indent="0">
              <a:buNone/>
              <a:tabLst>
                <a:tab pos="8342313" algn="r"/>
              </a:tabLst>
            </a:pPr>
            <a:endParaRPr lang="en-US" altLang="de-DE" dirty="0" smtClean="0"/>
          </a:p>
          <a:p>
            <a:pPr marL="531813" indent="-531813">
              <a:buFont typeface="Wingdings" pitchFamily="2" charset="2"/>
              <a:buAutoNum type="alphaLcParenR"/>
            </a:pPr>
            <a:r>
              <a:rPr lang="en-US" altLang="de-DE" dirty="0"/>
              <a:t>Defining pass/fail criteria and objectives of testing.</a:t>
            </a:r>
          </a:p>
          <a:p>
            <a:pPr marL="531813" indent="-531813">
              <a:buFont typeface="Wingdings" pitchFamily="2" charset="2"/>
              <a:buAutoNum type="alphaLcParenR"/>
            </a:pPr>
            <a:r>
              <a:rPr lang="en-US" altLang="de-DE" dirty="0" smtClean="0"/>
              <a:t>Deviations </a:t>
            </a:r>
            <a:r>
              <a:rPr lang="en-US" altLang="de-DE" dirty="0"/>
              <a:t>from the test approach.</a:t>
            </a:r>
          </a:p>
          <a:p>
            <a:pPr marL="531813" indent="-531813">
              <a:buFont typeface="Wingdings" pitchFamily="2" charset="2"/>
              <a:buAutoNum type="alphaLcParenR"/>
            </a:pPr>
            <a:r>
              <a:rPr lang="en-US" altLang="de-DE" dirty="0" smtClean="0"/>
              <a:t>Measurements </a:t>
            </a:r>
            <a:r>
              <a:rPr lang="en-US" altLang="de-DE" dirty="0"/>
              <a:t>of actual progress against exit criteria.</a:t>
            </a:r>
          </a:p>
          <a:p>
            <a:pPr marL="531813" indent="-531813">
              <a:buFont typeface="Wingdings" pitchFamily="2" charset="2"/>
              <a:buAutoNum type="alphaLcParenR"/>
            </a:pPr>
            <a:r>
              <a:rPr lang="en-US" altLang="de-DE" dirty="0" smtClean="0"/>
              <a:t>Evaluation </a:t>
            </a:r>
            <a:r>
              <a:rPr lang="en-US" altLang="de-DE" dirty="0"/>
              <a:t>of the quality of the test item</a:t>
            </a:r>
            <a:r>
              <a:rPr lang="en-US" altLang="de-DE" dirty="0" smtClean="0"/>
              <a:t>.</a:t>
            </a:r>
            <a:endParaRPr lang="en-US" alt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08439" y="3226831"/>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7</a:t>
            </a:fld>
            <a:endParaRPr lang="en-US" dirty="0"/>
          </a:p>
        </p:txBody>
      </p:sp>
    </p:spTree>
    <p:extLst>
      <p:ext uri="{BB962C8B-B14F-4D97-AF65-F5344CB8AC3E}">
        <p14:creationId xmlns:p14="http://schemas.microsoft.com/office/powerpoint/2010/main" val="41280006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tabLst>
                <a:tab pos="8426450" algn="r"/>
              </a:tabLst>
            </a:pPr>
            <a:r>
              <a:rPr lang="de-DE" dirty="0"/>
              <a:t>5. Testmanagement	</a:t>
            </a:r>
            <a:r>
              <a:rPr lang="de-DE" dirty="0" smtClean="0"/>
              <a:t>FL-5.2.2 </a:t>
            </a:r>
            <a:r>
              <a:rPr lang="de-DE" dirty="0"/>
              <a:t>A</a:t>
            </a:r>
            <a:br>
              <a:rPr lang="de-DE" dirty="0"/>
            </a:br>
            <a:r>
              <a:rPr lang="de-DE" dirty="0" smtClean="0"/>
              <a:t>(1-2)</a:t>
            </a:r>
            <a:endParaRPr lang="de-DE" dirty="0"/>
          </a:p>
        </p:txBody>
      </p:sp>
      <p:sp>
        <p:nvSpPr>
          <p:cNvPr id="3" name="Inhaltsplatzhalter 2"/>
          <p:cNvSpPr>
            <a:spLocks noGrp="1"/>
          </p:cNvSpPr>
          <p:nvPr>
            <p:ph idx="1"/>
          </p:nvPr>
        </p:nvSpPr>
        <p:spPr/>
        <p:txBody>
          <a:bodyPr/>
          <a:lstStyle/>
          <a:p>
            <a:pPr marL="0" indent="0">
              <a:buNone/>
              <a:tabLst>
                <a:tab pos="8342313" algn="r"/>
              </a:tabLst>
            </a:pPr>
            <a:r>
              <a:rPr lang="en-US" altLang="de-DE" dirty="0"/>
              <a:t>The project develops a "smart" heating thermostat. The control algorithms of the thermostat were modeled as </a:t>
            </a:r>
            <a:r>
              <a:rPr lang="en-US" altLang="de-DE" dirty="0" err="1"/>
              <a:t>Matlab</a:t>
            </a:r>
            <a:r>
              <a:rPr lang="en-US" altLang="de-DE" dirty="0"/>
              <a:t>/Simulink models and run on the internet connected server. The thermostat uses the specifications of the server to trigger the heating valves.</a:t>
            </a:r>
          </a:p>
          <a:p>
            <a:pPr marL="0" indent="0">
              <a:buNone/>
              <a:tabLst>
                <a:tab pos="8342313" algn="r"/>
              </a:tabLst>
            </a:pPr>
            <a:r>
              <a:rPr lang="en-US" altLang="de-DE" dirty="0"/>
              <a:t>The test manager has defined the following test strategy/approach in the test plan</a:t>
            </a:r>
            <a:r>
              <a:rPr lang="en-US" altLang="de-DE" dirty="0" smtClean="0"/>
              <a:t>:</a:t>
            </a:r>
            <a:endParaRPr lang="en-US" altLang="de-DE" dirty="0"/>
          </a:p>
        </p:txBody>
      </p:sp>
      <p:sp>
        <p:nvSpPr>
          <p:cNvPr id="6"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7"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8"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8</a:t>
            </a:fld>
            <a:endParaRPr lang="en-US" dirty="0"/>
          </a:p>
        </p:txBody>
      </p:sp>
    </p:spTree>
    <p:extLst>
      <p:ext uri="{BB962C8B-B14F-4D97-AF65-F5344CB8AC3E}">
        <p14:creationId xmlns:p14="http://schemas.microsoft.com/office/powerpoint/2010/main" val="38269364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tabLst>
                <a:tab pos="8426450" algn="r"/>
              </a:tabLst>
            </a:pPr>
            <a:r>
              <a:rPr lang="de-DE" dirty="0"/>
              <a:t>5. Testmanagement	</a:t>
            </a:r>
            <a:r>
              <a:rPr lang="de-DE" dirty="0" smtClean="0"/>
              <a:t>FL-5.2.2 </a:t>
            </a:r>
            <a:r>
              <a:rPr lang="de-DE" dirty="0"/>
              <a:t>A</a:t>
            </a:r>
            <a:br>
              <a:rPr lang="de-DE" dirty="0"/>
            </a:br>
            <a:r>
              <a:rPr lang="de-DE" dirty="0" smtClean="0"/>
              <a:t>(2-2)</a:t>
            </a:r>
            <a:endParaRPr lang="de-DE" dirty="0"/>
          </a:p>
        </p:txBody>
      </p:sp>
      <p:sp>
        <p:nvSpPr>
          <p:cNvPr id="3" name="Inhaltsplatzhalter 2"/>
          <p:cNvSpPr>
            <a:spLocks noGrp="1"/>
          </p:cNvSpPr>
          <p:nvPr>
            <p:ph idx="1"/>
          </p:nvPr>
        </p:nvSpPr>
        <p:spPr/>
        <p:txBody>
          <a:bodyPr>
            <a:normAutofit fontScale="70000" lnSpcReduction="20000"/>
          </a:bodyPr>
          <a:lstStyle/>
          <a:p>
            <a:pPr marL="0" indent="0">
              <a:buNone/>
              <a:tabLst>
                <a:tab pos="8342313" algn="r"/>
              </a:tabLst>
            </a:pPr>
            <a:r>
              <a:rPr lang="en-US" altLang="de-DE" dirty="0" smtClean="0"/>
              <a:t>1</a:t>
            </a:r>
            <a:r>
              <a:rPr lang="en-US" altLang="de-DE" dirty="0"/>
              <a:t>. The acceptance test for the whole system is executed as an experience-based test.</a:t>
            </a:r>
          </a:p>
          <a:p>
            <a:pPr marL="0" indent="0">
              <a:buNone/>
              <a:tabLst>
                <a:tab pos="8342313" algn="r"/>
              </a:tabLst>
            </a:pPr>
            <a:r>
              <a:rPr lang="en-US" altLang="de-DE" dirty="0"/>
              <a:t>2. The control algorithms on the server are tested during implementation using continuous integration.</a:t>
            </a:r>
          </a:p>
          <a:p>
            <a:pPr marL="0" indent="0">
              <a:buNone/>
              <a:tabLst>
                <a:tab pos="8342313" algn="r"/>
              </a:tabLst>
            </a:pPr>
            <a:r>
              <a:rPr lang="en-US" altLang="de-DE" dirty="0"/>
              <a:t>3. The functional test of the thermostat is performed as risk-based testing.</a:t>
            </a:r>
          </a:p>
          <a:p>
            <a:pPr marL="0" indent="0">
              <a:buNone/>
              <a:tabLst>
                <a:tab pos="8342313" algn="r"/>
              </a:tabLst>
            </a:pPr>
            <a:r>
              <a:rPr lang="en-US" altLang="de-DE" dirty="0"/>
              <a:t>4. The security tests of data / communication via the internet are executed together with external security experts</a:t>
            </a:r>
            <a:r>
              <a:rPr lang="en-US" altLang="de-DE" dirty="0" smtClean="0"/>
              <a:t>.</a:t>
            </a:r>
            <a:br>
              <a:rPr lang="en-US" altLang="de-DE" dirty="0" smtClean="0"/>
            </a:br>
            <a:endParaRPr lang="en-US" altLang="de-DE" sz="2600" dirty="0"/>
          </a:p>
          <a:p>
            <a:pPr marL="0" indent="0">
              <a:buNone/>
              <a:tabLst>
                <a:tab pos="8342313" algn="r"/>
              </a:tabLst>
            </a:pPr>
            <a:r>
              <a:rPr lang="en-US" altLang="de-DE" dirty="0" smtClean="0"/>
              <a:t>What </a:t>
            </a:r>
            <a:r>
              <a:rPr lang="en-US" altLang="de-DE" dirty="0"/>
              <a:t>four common types of test strategies/approaches did the test manager implement in the test plan?</a:t>
            </a:r>
            <a:endParaRPr lang="en-US" altLang="de-DE" dirty="0" smtClean="0"/>
          </a:p>
          <a:p>
            <a:pPr marL="0" indent="0">
              <a:buNone/>
              <a:tabLst>
                <a:tab pos="8342313" algn="r"/>
              </a:tabLst>
            </a:pPr>
            <a:endParaRPr lang="en-US" altLang="de-DE" dirty="0" smtClean="0"/>
          </a:p>
          <a:p>
            <a:pPr marL="531813" indent="-531813">
              <a:buFont typeface="Wingdings" pitchFamily="2" charset="2"/>
              <a:buAutoNum type="alphaLcParenR"/>
            </a:pPr>
            <a:r>
              <a:rPr lang="en-US" altLang="de-DE" dirty="0"/>
              <a:t>methodical, analytical, reactive and regression-averse.</a:t>
            </a:r>
          </a:p>
          <a:p>
            <a:pPr marL="531813" indent="-531813">
              <a:buFont typeface="Wingdings" pitchFamily="2" charset="2"/>
              <a:buAutoNum type="alphaLcParenR"/>
            </a:pPr>
            <a:r>
              <a:rPr lang="en-US" altLang="de-DE" dirty="0" smtClean="0"/>
              <a:t>analytical</a:t>
            </a:r>
            <a:r>
              <a:rPr lang="en-US" altLang="de-DE" dirty="0"/>
              <a:t>, model-based, consultative and reactive.</a:t>
            </a:r>
          </a:p>
          <a:p>
            <a:pPr marL="531813" indent="-531813">
              <a:buFont typeface="Wingdings" pitchFamily="2" charset="2"/>
              <a:buAutoNum type="alphaLcParenR"/>
            </a:pPr>
            <a:r>
              <a:rPr lang="en-US" altLang="de-DE" dirty="0" smtClean="0"/>
              <a:t>model-based</a:t>
            </a:r>
            <a:r>
              <a:rPr lang="en-US" altLang="de-DE" dirty="0"/>
              <a:t>, methodical, analytical and consultative.</a:t>
            </a:r>
          </a:p>
          <a:p>
            <a:pPr marL="531813" indent="-531813">
              <a:buFont typeface="Wingdings" pitchFamily="2" charset="2"/>
              <a:buAutoNum type="alphaLcParenR"/>
            </a:pPr>
            <a:r>
              <a:rPr lang="en-US" altLang="de-DE" dirty="0" smtClean="0"/>
              <a:t>regression-averse</a:t>
            </a:r>
            <a:r>
              <a:rPr lang="en-US" altLang="de-DE" dirty="0"/>
              <a:t>, consultative, reactive and </a:t>
            </a:r>
            <a:r>
              <a:rPr lang="en-US" altLang="de-DE" dirty="0" smtClean="0"/>
              <a:t>methodical.</a:t>
            </a:r>
            <a:endParaRPr lang="en-US" alt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08439" y="5200296"/>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 Management – Quiz</a:t>
            </a:r>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05 - </a:t>
            </a:r>
            <a:fld id="{6C6AE60A-B69C-4790-82F7-3882EDF23186}" type="slidenum">
              <a:rPr lang="en-US" smtClean="0"/>
              <a:pPr/>
              <a:t>9</a:t>
            </a:fld>
            <a:endParaRPr lang="en-US" dirty="0"/>
          </a:p>
        </p:txBody>
      </p:sp>
    </p:spTree>
    <p:extLst>
      <p:ext uri="{BB962C8B-B14F-4D97-AF65-F5344CB8AC3E}">
        <p14:creationId xmlns:p14="http://schemas.microsoft.com/office/powerpoint/2010/main" val="7799904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txDef>
      <a:spPr>
        <a:noFill/>
      </a:spPr>
      <a:bodyPr wrap="none" rtlCol="0">
        <a:spAutoFit/>
      </a:bodyPr>
      <a:lstStyle>
        <a:defPPr>
          <a:defRPr sz="2800" dirty="0" smtClean="0">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3587</Words>
  <Application>Microsoft Office PowerPoint</Application>
  <PresentationFormat>Bildschirmpräsentation (4:3)</PresentationFormat>
  <Paragraphs>795</Paragraphs>
  <Slides>35</Slides>
  <Notes>33</Notes>
  <HiddenSlides>0</HiddenSlides>
  <MMClips>0</MMClips>
  <ScaleCrop>false</ScaleCrop>
  <HeadingPairs>
    <vt:vector size="4" baseType="variant">
      <vt:variant>
        <vt:lpstr>Design</vt:lpstr>
      </vt:variant>
      <vt:variant>
        <vt:i4>1</vt:i4>
      </vt:variant>
      <vt:variant>
        <vt:lpstr>Folientitel</vt:lpstr>
      </vt:variant>
      <vt:variant>
        <vt:i4>35</vt:i4>
      </vt:variant>
    </vt:vector>
  </HeadingPairs>
  <TitlesOfParts>
    <vt:vector size="36" baseType="lpstr">
      <vt:lpstr>Larissa-Design</vt:lpstr>
      <vt:lpstr>Software Testing  Foundation Level</vt:lpstr>
      <vt:lpstr>Disclaimer</vt:lpstr>
      <vt:lpstr>5. Testmanagement FL-5.1.2 A</vt:lpstr>
      <vt:lpstr>5. Testmanagement FL-5.3.1 A</vt:lpstr>
      <vt:lpstr>5. Testmanagement FL-5.2.1 A</vt:lpstr>
      <vt:lpstr>5. Testmanagement FL-5.2.3 A</vt:lpstr>
      <vt:lpstr>5. Testmanagement FL-5.3.2 A</vt:lpstr>
      <vt:lpstr>5. Testmanagement FL-5.2.2 A (1-2)</vt:lpstr>
      <vt:lpstr>5. Testmanagement FL-5.2.2 A (2-2)</vt:lpstr>
      <vt:lpstr>5. Testmanagement FL-5.2.6 A</vt:lpstr>
      <vt:lpstr>5. Testmanagement FL-5.2.4 A (1-2)</vt:lpstr>
      <vt:lpstr>5. Testmanagement FL-5.2.4 A (2-2)</vt:lpstr>
      <vt:lpstr>5. Testmanagement FL-5.6.1 A (1-2)</vt:lpstr>
      <vt:lpstr>5. Testmanagement FL-5.6.1 A (2-2)</vt:lpstr>
      <vt:lpstr>5. Testmanagement FL-5.1.1 B</vt:lpstr>
      <vt:lpstr>5. Testmanagement FL-5.1.2 B</vt:lpstr>
      <vt:lpstr>5. Testmanagement FL-5.2.3 B</vt:lpstr>
      <vt:lpstr>5. Testmanagement FL-5.2.4 B</vt:lpstr>
      <vt:lpstr>5. Testmanagement FL-5.2.6 B</vt:lpstr>
      <vt:lpstr>5. Testmanagement FL-5.5.1 B</vt:lpstr>
      <vt:lpstr>5. Testmanagement FL-5.5.2 B</vt:lpstr>
      <vt:lpstr>5. Testmanagement FL-5.5.3 B</vt:lpstr>
      <vt:lpstr>5. Testmanagement FL-5.6.1 B (1-2)</vt:lpstr>
      <vt:lpstr>5. Testmanagement FL-5.6.1 B (2-2)</vt:lpstr>
      <vt:lpstr>5. Testmanagement FL-5.6.1 C</vt:lpstr>
      <vt:lpstr>5. Testmanagement FL-5.2.4 C (1-2)</vt:lpstr>
      <vt:lpstr>5. Testmanagement FL-5.2.4 C (2-2)</vt:lpstr>
      <vt:lpstr>5. Testmanagement FL-5.3.1 C</vt:lpstr>
      <vt:lpstr>5. Testmanagement FL-5.5.1 C</vt:lpstr>
      <vt:lpstr>5. Testmanagement FL-5.4.1 C (1/2)</vt:lpstr>
      <vt:lpstr>5. Testmanagement FL-5.4.1 C (2-2)</vt:lpstr>
      <vt:lpstr>5. Testmanagement FL-5.2.6 C</vt:lpstr>
      <vt:lpstr>5. Testmanagement FL-5.1.1 C</vt:lpstr>
      <vt:lpstr>5. Testmanagement FL-5.2.1 C</vt:lpstr>
      <vt:lpstr>5. Testmanagement FL-5.5.2 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Uwe Gühl</dc:creator>
  <cp:lastModifiedBy>Uwe</cp:lastModifiedBy>
  <cp:revision>550</cp:revision>
  <cp:lastPrinted>2016-01-22T05:47:29Z</cp:lastPrinted>
  <dcterms:created xsi:type="dcterms:W3CDTF">2016-01-15T03:23:03Z</dcterms:created>
  <dcterms:modified xsi:type="dcterms:W3CDTF">2020-03-16T04:17:39Z</dcterms:modified>
</cp:coreProperties>
</file>