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508" r:id="rId3"/>
    <p:sldId id="502" r:id="rId4"/>
    <p:sldId id="503" r:id="rId5"/>
    <p:sldId id="504" r:id="rId6"/>
    <p:sldId id="505" r:id="rId7"/>
    <p:sldId id="506" r:id="rId8"/>
    <p:sldId id="507" r:id="rId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FF99"/>
    <a:srgbClr val="FF9999"/>
    <a:srgbClr val="385D8A"/>
    <a:srgbClr val="FFD1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73544" autoAdjust="0"/>
  </p:normalViewPr>
  <p:slideViewPr>
    <p:cSldViewPr>
      <p:cViewPr varScale="1">
        <p:scale>
          <a:sx n="75" d="100"/>
          <a:sy n="75" d="100"/>
        </p:scale>
        <p:origin x="-1152" y="-96"/>
      </p:cViewPr>
      <p:guideLst>
        <p:guide orient="horz" pos="1162"/>
        <p:guide pos="2880"/>
      </p:guideLst>
    </p:cSldViewPr>
  </p:slideViewPr>
  <p:notesTextViewPr>
    <p:cViewPr>
      <p:scale>
        <a:sx n="100" d="100"/>
        <a:sy n="100" d="100"/>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E1D99F-A720-4A87-8F8B-FD9637942DD7}" type="datetimeFigureOut">
              <a:rPr lang="de-DE" smtClean="0"/>
              <a:t>16.03.2020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2A6938-F0B6-4DD8-9FF0-174F12E7D97F}" type="slidenum">
              <a:rPr lang="de-DE" smtClean="0"/>
              <a:t>‹Nr.›</a:t>
            </a:fld>
            <a:endParaRPr lang="de-DE" dirty="0"/>
          </a:p>
        </p:txBody>
      </p:sp>
    </p:spTree>
    <p:extLst>
      <p:ext uri="{BB962C8B-B14F-4D97-AF65-F5344CB8AC3E}">
        <p14:creationId xmlns:p14="http://schemas.microsoft.com/office/powerpoint/2010/main" val="1446001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39 	d 	FL-6.1.2 	K1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The benefits are not when creating regressions tests, more in executing them. </a:t>
            </a:r>
          </a:p>
          <a:p>
            <a:r>
              <a:rPr lang="en-US" sz="1600" b="0" i="0" u="none" strike="noStrike" kern="1200" baseline="0" dirty="0" smtClean="0">
                <a:solidFill>
                  <a:schemeClr val="tx1"/>
                </a:solidFill>
                <a:latin typeface="Arial" charset="0"/>
                <a:ea typeface="+mn-ea"/>
                <a:cs typeface="+mn-cs"/>
              </a:rPr>
              <a:t>b) Is not correct: This is done by configuration management tools. </a:t>
            </a:r>
          </a:p>
          <a:p>
            <a:r>
              <a:rPr lang="en-US" sz="1600" b="0" i="0" u="none" strike="noStrike" kern="1200" baseline="0" dirty="0" smtClean="0">
                <a:solidFill>
                  <a:schemeClr val="tx1"/>
                </a:solidFill>
                <a:latin typeface="Arial" charset="0"/>
                <a:ea typeface="+mn-ea"/>
                <a:cs typeface="+mn-cs"/>
              </a:rPr>
              <a:t>c) Is not correct: This needs specialized tools.</a:t>
            </a:r>
          </a:p>
          <a:p>
            <a:r>
              <a:rPr lang="en-US" sz="1600" b="0" i="0" u="none" strike="noStrike" kern="1200" baseline="0" dirty="0" smtClean="0">
                <a:solidFill>
                  <a:schemeClr val="tx1"/>
                </a:solidFill>
                <a:latin typeface="Arial" charset="0"/>
                <a:ea typeface="+mn-ea"/>
                <a:cs typeface="+mn-cs"/>
              </a:rPr>
              <a:t>d) Is correct: Syllabus chapter 6.1.2: Reduction in repetitive manual work (e.g. running regression tests, environment set up/tear down tasks, re-entering the same test data, and checking against coding standards), thus saving time.</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502274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40 	d 	FL-6.1.1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Tool support for management of testing and testware, syllabus chapter 6.1.1, configuration management tools (1B). </a:t>
            </a:r>
          </a:p>
          <a:p>
            <a:r>
              <a:rPr lang="en-US" sz="1600" b="0" i="0" u="none" strike="noStrike" kern="1200" baseline="0" dirty="0" smtClean="0">
                <a:solidFill>
                  <a:schemeClr val="tx1"/>
                </a:solidFill>
                <a:latin typeface="Arial" charset="0"/>
                <a:ea typeface="+mn-ea"/>
                <a:cs typeface="+mn-cs"/>
              </a:rPr>
              <a:t>Tool support for static testing, syllabus chapter 6.1.1, tools that support reviews (2C). </a:t>
            </a:r>
          </a:p>
          <a:p>
            <a:r>
              <a:rPr lang="en-US" sz="1600" b="0" i="0" u="none" strike="noStrike" kern="1200" baseline="0" dirty="0" smtClean="0">
                <a:solidFill>
                  <a:schemeClr val="tx1"/>
                </a:solidFill>
                <a:latin typeface="Arial" charset="0"/>
                <a:ea typeface="+mn-ea"/>
                <a:cs typeface="+mn-cs"/>
              </a:rPr>
              <a:t>Tool support for test execution and logging, syllabus chapter 6.1.1, coverage tools (3A). </a:t>
            </a:r>
          </a:p>
          <a:p>
            <a:r>
              <a:rPr lang="en-US" sz="1600" b="0" i="0" u="none" strike="noStrike" kern="1200" baseline="0" dirty="0" smtClean="0">
                <a:solidFill>
                  <a:schemeClr val="tx1"/>
                </a:solidFill>
                <a:latin typeface="Arial" charset="0"/>
                <a:ea typeface="+mn-ea"/>
                <a:cs typeface="+mn-cs"/>
              </a:rPr>
              <a:t>Tool support for performance measurement and dynamic analysis, syllabus chapter 6.1.1, performance testing tools/monitoring tools/dynamic analysis tools (4D).</a:t>
            </a:r>
          </a:p>
          <a:p>
            <a:r>
              <a:rPr lang="de-DE" sz="1600" b="0" i="0" u="none" strike="noStrike" kern="1200" baseline="0" dirty="0" smtClean="0">
                <a:solidFill>
                  <a:schemeClr val="tx1"/>
                </a:solidFill>
                <a:latin typeface="Arial" charset="0"/>
                <a:ea typeface="+mn-ea"/>
                <a:cs typeface="+mn-cs"/>
              </a:rPr>
              <a:t>Thus:</a:t>
            </a:r>
          </a:p>
          <a:p>
            <a:r>
              <a:rPr lang="de-DE" sz="1600" b="0" i="0" u="none" strike="noStrike" kern="1200" baseline="0" dirty="0" smtClean="0">
                <a:solidFill>
                  <a:schemeClr val="tx1"/>
                </a:solidFill>
                <a:latin typeface="Arial" charset="0"/>
                <a:ea typeface="+mn-ea"/>
                <a:cs typeface="+mn-cs"/>
              </a:rPr>
              <a:t>a) </a:t>
            </a:r>
            <a:r>
              <a:rPr lang="en-US" sz="1600" b="0" i="0" u="none" strike="noStrike" kern="1200" baseline="0" noProof="0" dirty="0" smtClean="0">
                <a:solidFill>
                  <a:schemeClr val="tx1"/>
                </a:solidFill>
                <a:latin typeface="Arial" charset="0"/>
                <a:ea typeface="+mn-ea"/>
                <a:cs typeface="+mn-cs"/>
              </a:rPr>
              <a:t>Is not correct</a:t>
            </a:r>
          </a:p>
          <a:p>
            <a:r>
              <a:rPr lang="en-US" sz="1600" b="0" i="0" u="none" strike="noStrike" kern="1200" baseline="0" noProof="0" dirty="0" smtClean="0">
                <a:solidFill>
                  <a:schemeClr val="tx1"/>
                </a:solidFill>
                <a:latin typeface="Arial" charset="0"/>
                <a:ea typeface="+mn-ea"/>
                <a:cs typeface="+mn-cs"/>
              </a:rPr>
              <a:t>b) Is not correct</a:t>
            </a:r>
          </a:p>
          <a:p>
            <a:r>
              <a:rPr lang="en-US" sz="1600" b="0" i="0" u="none" strike="noStrike" kern="1200" baseline="0" noProof="0" dirty="0" smtClean="0">
                <a:solidFill>
                  <a:schemeClr val="tx1"/>
                </a:solidFill>
                <a:latin typeface="Arial" charset="0"/>
                <a:ea typeface="+mn-ea"/>
                <a:cs typeface="+mn-cs"/>
              </a:rPr>
              <a:t>c) Is not correct</a:t>
            </a:r>
          </a:p>
          <a:p>
            <a:r>
              <a:rPr lang="en-US" sz="1600" b="0" i="0" u="none" strike="noStrike" kern="1200" baseline="0" noProof="0" dirty="0" smtClean="0">
                <a:solidFill>
                  <a:schemeClr val="tx1"/>
                </a:solidFill>
                <a:latin typeface="Arial" charset="0"/>
                <a:ea typeface="+mn-ea"/>
                <a:cs typeface="+mn-cs"/>
              </a:rPr>
              <a:t>d)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502274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39 	c 	FL-6.1.1 	K2</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correct pairings of test activities and test tools are, per syllabus (6.1.1): </a:t>
            </a:r>
          </a:p>
          <a:p>
            <a:r>
              <a:rPr lang="en-US" sz="1600" b="0" i="0" u="none" strike="noStrike" kern="1200" baseline="0" dirty="0" smtClean="0">
                <a:solidFill>
                  <a:schemeClr val="tx1"/>
                </a:solidFill>
                <a:latin typeface="Arial" charset="0"/>
                <a:ea typeface="+mn-ea"/>
                <a:cs typeface="+mn-cs"/>
              </a:rPr>
              <a:t>1. Performance measurement and dynamic analysis – (b) Dynamic analysis tools </a:t>
            </a:r>
          </a:p>
          <a:p>
            <a:r>
              <a:rPr lang="en-US" sz="1600" b="0" i="0" u="none" strike="noStrike" kern="1200" baseline="0" dirty="0" smtClean="0">
                <a:solidFill>
                  <a:schemeClr val="tx1"/>
                </a:solidFill>
                <a:latin typeface="Arial" charset="0"/>
                <a:ea typeface="+mn-ea"/>
                <a:cs typeface="+mn-cs"/>
              </a:rPr>
              <a:t>2. Test execution and logging – (a) Requirements coverage tools </a:t>
            </a:r>
          </a:p>
          <a:p>
            <a:r>
              <a:rPr lang="en-US" sz="1600" b="0" i="0" u="none" strike="noStrike" kern="1200" baseline="0" dirty="0" smtClean="0">
                <a:solidFill>
                  <a:schemeClr val="tx1"/>
                </a:solidFill>
                <a:latin typeface="Arial" charset="0"/>
                <a:ea typeface="+mn-ea"/>
                <a:cs typeface="+mn-cs"/>
              </a:rPr>
              <a:t>3. Management of testing and </a:t>
            </a:r>
            <a:r>
              <a:rPr lang="en-US" sz="1600" b="0" i="0" u="none" strike="noStrike" kern="1200" baseline="0" dirty="0" err="1" smtClean="0">
                <a:solidFill>
                  <a:schemeClr val="tx1"/>
                </a:solidFill>
                <a:latin typeface="Arial" charset="0"/>
                <a:ea typeface="+mn-ea"/>
                <a:cs typeface="+mn-cs"/>
              </a:rPr>
              <a:t>testware</a:t>
            </a:r>
            <a:r>
              <a:rPr lang="en-US" sz="1600" b="0" i="0" u="none" strike="noStrike" kern="1200" baseline="0" dirty="0" smtClean="0">
                <a:solidFill>
                  <a:schemeClr val="tx1"/>
                </a:solidFill>
                <a:latin typeface="Arial" charset="0"/>
                <a:ea typeface="+mn-ea"/>
                <a:cs typeface="+mn-cs"/>
              </a:rPr>
              <a:t> – (d) Defect management tools </a:t>
            </a:r>
          </a:p>
          <a:p>
            <a:r>
              <a:rPr lang="en-US" sz="1600" b="0" i="0" u="none" strike="noStrike" kern="1200" baseline="0" dirty="0" smtClean="0">
                <a:solidFill>
                  <a:schemeClr val="tx1"/>
                </a:solidFill>
                <a:latin typeface="Arial" charset="0"/>
                <a:ea typeface="+mn-ea"/>
                <a:cs typeface="+mn-cs"/>
              </a:rPr>
              <a:t>4. Test design – (c) Test data preparation tools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option C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502274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40 	a 	FL-6.2.2 	K1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Correct: As per syllabus (6.2.2).</a:t>
            </a:r>
          </a:p>
          <a:p>
            <a:r>
              <a:rPr lang="en-US" sz="1600" b="0" i="0" u="none" strike="noStrike" kern="1200" baseline="0" dirty="0" smtClean="0">
                <a:solidFill>
                  <a:schemeClr val="tx1"/>
                </a:solidFill>
                <a:latin typeface="Arial" charset="0"/>
                <a:ea typeface="+mn-ea"/>
                <a:cs typeface="+mn-cs"/>
              </a:rPr>
              <a:t>b) Is not correct: The evaluation of the test automation skills and training, mentoring and coaching needs of the testers who will use the tool should have been performed as part of the tool selection activity, as per syllabus (6.2.1). </a:t>
            </a:r>
          </a:p>
          <a:p>
            <a:r>
              <a:rPr lang="en-US" sz="1600" b="0" i="0" u="none" strike="noStrike" kern="1200" baseline="0" dirty="0" smtClean="0">
                <a:solidFill>
                  <a:schemeClr val="tx1"/>
                </a:solidFill>
                <a:latin typeface="Arial" charset="0"/>
                <a:ea typeface="+mn-ea"/>
                <a:cs typeface="+mn-cs"/>
              </a:rPr>
              <a:t>c) Is not correct: The decision on whether the tool provides the required functionality and does not duplicate existing tools should have been performed as part of the tool selection activity, as per syllabus (6.2.1). </a:t>
            </a:r>
          </a:p>
          <a:p>
            <a:r>
              <a:rPr lang="en-US" sz="1600" b="0" i="0" u="none" strike="noStrike" kern="1200" baseline="0" dirty="0" smtClean="0">
                <a:solidFill>
                  <a:schemeClr val="tx1"/>
                </a:solidFill>
                <a:latin typeface="Arial" charset="0"/>
                <a:ea typeface="+mn-ea"/>
                <a:cs typeface="+mn-cs"/>
              </a:rPr>
              <a:t>d) Is not correct: The evaluation of the tool vendor in terms of the training and other support they provide should have been performed as part of the tool selection activity, as per syllabus (6.2.1).</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502274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39 	d 	FL-6.2.2 	K1 	1 	</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per section 6.2.2, this is an objective for a pilot, but you have achieved it because you understand the tool much better due to the pilot.</a:t>
            </a:r>
          </a:p>
          <a:p>
            <a:r>
              <a:rPr lang="en-US" sz="1600" b="0" i="0" u="none" strike="noStrike" kern="1200" baseline="0" dirty="0" smtClean="0">
                <a:solidFill>
                  <a:schemeClr val="tx1"/>
                </a:solidFill>
                <a:latin typeface="Arial" charset="0"/>
                <a:ea typeface="+mn-ea"/>
                <a:cs typeface="+mn-cs"/>
              </a:rPr>
              <a:t>b) Is not correct: per section 6.2.2, this is an objective for a pilot, but you have achieved it because you have tailoring your testing processes. </a:t>
            </a:r>
          </a:p>
          <a:p>
            <a:r>
              <a:rPr lang="en-US" sz="1600" b="0" i="0" u="none" strike="noStrike" kern="1200" baseline="0" dirty="0" smtClean="0">
                <a:solidFill>
                  <a:schemeClr val="tx1"/>
                </a:solidFill>
                <a:latin typeface="Arial" charset="0"/>
                <a:ea typeface="+mn-ea"/>
                <a:cs typeface="+mn-cs"/>
              </a:rPr>
              <a:t>c) Is not correct: per section 6.2.2, this is an objective for a pilot, but you have achieved it because you have standardized an approach to using the tool and its associated work products.</a:t>
            </a:r>
          </a:p>
          <a:p>
            <a:r>
              <a:rPr lang="en-US" sz="1600" b="0" i="0" u="none" strike="noStrike" kern="1200" baseline="0" dirty="0" smtClean="0">
                <a:solidFill>
                  <a:schemeClr val="tx1"/>
                </a:solidFill>
                <a:latin typeface="Arial" charset="0"/>
                <a:ea typeface="+mn-ea"/>
                <a:cs typeface="+mn-cs"/>
              </a:rPr>
              <a:t>d) Is correct: per section 6.2.2, assessing the benefits and configuring the metrics collection are the two objectives missing from this list.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502274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40 	a 	FL-6.1.1 	K2 	1</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per 6.1.1, test management tools support the activities associated with test manager discussed in chapter 5, including metrics. </a:t>
            </a:r>
          </a:p>
          <a:p>
            <a:r>
              <a:rPr lang="en-US" sz="1600" b="0" i="0" u="none" strike="noStrike" kern="1200" baseline="0" dirty="0" smtClean="0">
                <a:solidFill>
                  <a:schemeClr val="tx1"/>
                </a:solidFill>
                <a:latin typeface="Arial" charset="0"/>
                <a:ea typeface="+mn-ea"/>
                <a:cs typeface="+mn-cs"/>
              </a:rPr>
              <a:t>b) Is not correct: per section 3.1, static code analysis metrics would have to do with the code only, not testing as a whole. </a:t>
            </a:r>
          </a:p>
          <a:p>
            <a:r>
              <a:rPr lang="en-US" sz="1600" b="0" i="0" u="none" strike="noStrike" kern="1200" baseline="0" dirty="0" smtClean="0">
                <a:solidFill>
                  <a:schemeClr val="tx1"/>
                </a:solidFill>
                <a:latin typeface="Arial" charset="0"/>
                <a:ea typeface="+mn-ea"/>
                <a:cs typeface="+mn-cs"/>
              </a:rPr>
              <a:t>c) Is not correct: per section 6.1.1., these tools report on test basis coverage and code coverage only, not testing as a whole. </a:t>
            </a:r>
          </a:p>
          <a:p>
            <a:r>
              <a:rPr lang="en-US" sz="1600" b="0" i="0" u="none" strike="noStrike" kern="1200" baseline="0" dirty="0" smtClean="0">
                <a:solidFill>
                  <a:schemeClr val="tx1"/>
                </a:solidFill>
                <a:latin typeface="Arial" charset="0"/>
                <a:ea typeface="+mn-ea"/>
                <a:cs typeface="+mn-cs"/>
              </a:rPr>
              <a:t>d) Is not correct: per section 6.1.1, security tools focus on one specific area, not testing as a whole.</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8</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5022746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err="1" smtClean="0"/>
              <a:t>Formatvorlage</a:t>
            </a:r>
            <a:r>
              <a:rPr lang="en-US" noProof="0" dirty="0" smtClean="0"/>
              <a:t> des </a:t>
            </a:r>
            <a:r>
              <a:rPr lang="en-US" noProof="0" dirty="0" err="1" smtClean="0"/>
              <a:t>Untertitelmasters</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pic>
        <p:nvPicPr>
          <p:cNvPr id="6" name="รูปภาพ 4">
            <a:extLst>
              <a:ext uri="{FF2B5EF4-FFF2-40B4-BE49-F238E27FC236}">
                <a16:creationId xmlns="" xmlns:a16="http://schemas.microsoft.com/office/drawing/2014/main" id="{0324D299-0FB9-438F-89F6-C7FC4F4EF2E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5103" t="16336" r="8262" b="23176"/>
          <a:stretch/>
        </p:blipFill>
        <p:spPr>
          <a:xfrm>
            <a:off x="3087384" y="260648"/>
            <a:ext cx="2969231" cy="1654416"/>
          </a:xfrm>
          <a:prstGeom prst="rect">
            <a:avLst/>
          </a:prstGeom>
        </p:spPr>
      </p:pic>
      <p:pic>
        <p:nvPicPr>
          <p:cNvPr id="7" name="Picture 7">
            <a:extLst>
              <a:ext uri="{FF2B5EF4-FFF2-40B4-BE49-F238E27FC236}">
                <a16:creationId xmlns="" xmlns:a16="http://schemas.microsoft.com/office/drawing/2014/main" id="{2883A6B9-DFA2-41AB-9E9B-967853DD406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9273" y="5747289"/>
            <a:ext cx="565453" cy="971872"/>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Inhaltsplatzhalter 2"/>
          <p:cNvSpPr>
            <a:spLocks noGrp="1"/>
          </p:cNvSpPr>
          <p:nvPr>
            <p:ph idx="1"/>
          </p:nvPr>
        </p:nvSpPr>
        <p:spPr/>
        <p:txBody>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5"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Tool Support for Testing – Quiz</a:t>
            </a:r>
            <a:endParaRPr lang="en-US" dirty="0"/>
          </a:p>
        </p:txBody>
      </p:sp>
      <p:sp>
        <p:nvSpPr>
          <p:cNvPr id="6" name="Foliennummernplatzhalter 5"/>
          <p:cNvSpPr>
            <a:spLocks noGrp="1"/>
          </p:cNvSpPr>
          <p:nvPr>
            <p:ph type="sldNum" sz="quarter" idx="12"/>
          </p:nvPr>
        </p:nvSpPr>
        <p:spPr>
          <a:xfrm>
            <a:off x="7092280" y="6356350"/>
            <a:ext cx="1598400" cy="365125"/>
          </a:xfrm>
        </p:spPr>
        <p:txBody>
          <a:bodyPr/>
          <a:lstStyle/>
          <a:p>
            <a:r>
              <a:rPr lang="en-US" dirty="0" smtClean="0"/>
              <a:t> 06 - </a:t>
            </a:r>
            <a:fld id="{6C6AE60A-B69C-4790-82F7-3882EDF23186}" type="slidenum">
              <a:rPr lang="en-US" smtClean="0"/>
              <a:pPr/>
              <a:t>‹Nr.›</a:t>
            </a:fld>
            <a:endParaRPr lang="en-US" dirty="0"/>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5" name="Datumsplatzhalter 4"/>
          <p:cNvSpPr>
            <a:spLocks noGrp="1"/>
          </p:cNvSpPr>
          <p:nvPr>
            <p:ph type="dt" sz="half" idx="10"/>
          </p:nvPr>
        </p:nvSpPr>
        <p:spPr/>
        <p:txBody>
          <a:bodyPr/>
          <a:lstStyle/>
          <a:p>
            <a:r>
              <a:rPr lang="en-US" dirty="0" smtClean="0"/>
              <a:t>Uwe Gühl, 2020</a:t>
            </a:r>
            <a:endParaRPr lang="en-US" dirty="0"/>
          </a:p>
        </p:txBody>
      </p:sp>
      <p:sp>
        <p:nvSpPr>
          <p:cNvPr id="6" name="Fußzeilenplatzhalter 5"/>
          <p:cNvSpPr>
            <a:spLocks noGrp="1"/>
          </p:cNvSpPr>
          <p:nvPr>
            <p:ph type="ftr" sz="quarter" idx="11"/>
          </p:nvPr>
        </p:nvSpPr>
        <p:spPr/>
        <p:txBody>
          <a:bodyPr/>
          <a:lstStyle/>
          <a:p>
            <a:r>
              <a:rPr lang="en-US" dirty="0" smtClean="0"/>
              <a:t>Software Testing – Foundation Level</a:t>
            </a:r>
          </a:p>
          <a:p>
            <a:r>
              <a:rPr lang="en-US" dirty="0" smtClean="0"/>
              <a:t>Tool Support for Testing – Quiz</a:t>
            </a:r>
            <a:endParaRPr lang="en-US" dirty="0"/>
          </a:p>
        </p:txBody>
      </p:sp>
      <p:sp>
        <p:nvSpPr>
          <p:cNvPr id="7" name="Foliennummernplatzhalter 6"/>
          <p:cNvSpPr>
            <a:spLocks noGrp="1"/>
          </p:cNvSpPr>
          <p:nvPr>
            <p:ph type="sldNum" sz="quarter" idx="12"/>
          </p:nvPr>
        </p:nvSpPr>
        <p:spPr/>
        <p:txBody>
          <a:bodyPr/>
          <a:lstStyle/>
          <a:p>
            <a:r>
              <a:rPr lang="en-US" dirty="0" smtClean="0"/>
              <a:t>06 - </a:t>
            </a:r>
            <a:fld id="{6C6AE60A-B69C-4790-82F7-3882EDF23186}" type="slidenum">
              <a:rPr lang="en-US" smtClean="0"/>
              <a:pPr/>
              <a:t>‹Nr.›</a:t>
            </a:fld>
            <a:endParaRPr lang="en-US" dirty="0"/>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Datumsplatzhalter 2"/>
          <p:cNvSpPr>
            <a:spLocks noGrp="1"/>
          </p:cNvSpPr>
          <p:nvPr>
            <p:ph type="dt" sz="half" idx="10"/>
          </p:nvPr>
        </p:nvSpPr>
        <p:spPr/>
        <p:txBody>
          <a:bodyPr/>
          <a:lstStyle/>
          <a:p>
            <a:r>
              <a:rPr lang="en-US" dirty="0" smtClean="0"/>
              <a:t>Uwe Gühl, 2020</a:t>
            </a:r>
            <a:endParaRPr lang="en-US" dirty="0"/>
          </a:p>
        </p:txBody>
      </p:sp>
      <p:sp>
        <p:nvSpPr>
          <p:cNvPr id="4" name="Fußzeilenplatzhalter 3"/>
          <p:cNvSpPr>
            <a:spLocks noGrp="1"/>
          </p:cNvSpPr>
          <p:nvPr>
            <p:ph type="ftr" sz="quarter" idx="11"/>
          </p:nvPr>
        </p:nvSpPr>
        <p:spPr/>
        <p:txBody>
          <a:bodyPr/>
          <a:lstStyle/>
          <a:p>
            <a:r>
              <a:rPr lang="en-US" dirty="0" smtClean="0"/>
              <a:t>Software Testing – Foundation Level</a:t>
            </a:r>
          </a:p>
          <a:p>
            <a:r>
              <a:rPr lang="en-US" dirty="0" smtClean="0"/>
              <a:t>Tool Support for Testing – Quiz</a:t>
            </a:r>
            <a:endParaRPr lang="en-US" dirty="0"/>
          </a:p>
        </p:txBody>
      </p:sp>
      <p:sp>
        <p:nvSpPr>
          <p:cNvPr id="5" name="Foliennummernplatzhalter 4"/>
          <p:cNvSpPr>
            <a:spLocks noGrp="1"/>
          </p:cNvSpPr>
          <p:nvPr>
            <p:ph type="sldNum" sz="quarter" idx="12"/>
          </p:nvPr>
        </p:nvSpPr>
        <p:spPr/>
        <p:txBody>
          <a:bodyPr/>
          <a:lstStyle/>
          <a:p>
            <a:r>
              <a:rPr lang="en-US" dirty="0" smtClean="0"/>
              <a:t>06 - </a:t>
            </a:r>
            <a:fld id="{6C6AE60A-B69C-4790-82F7-3882EDF23186}" type="slidenum">
              <a:rPr lang="en-US" smtClean="0"/>
              <a:pPr/>
              <a:t>‹Nr.›</a:t>
            </a:fld>
            <a:endParaRPr lang="en-US" dirty="0"/>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dirty="0" smtClean="0"/>
              <a:t>Uwe Gühl, 2020</a:t>
            </a:r>
            <a:endParaRPr lang="en-US" dirty="0"/>
          </a:p>
        </p:txBody>
      </p:sp>
      <p:sp>
        <p:nvSpPr>
          <p:cNvPr id="3" name="Fußzeilenplatzhalter 2"/>
          <p:cNvSpPr>
            <a:spLocks noGrp="1"/>
          </p:cNvSpPr>
          <p:nvPr>
            <p:ph type="ftr" sz="quarter" idx="11"/>
          </p:nvPr>
        </p:nvSpPr>
        <p:spPr/>
        <p:txBody>
          <a:bodyPr/>
          <a:lstStyle/>
          <a:p>
            <a:r>
              <a:rPr lang="en-US" dirty="0" smtClean="0"/>
              <a:t>Software Testing – Foundation Level</a:t>
            </a:r>
          </a:p>
          <a:p>
            <a:r>
              <a:rPr lang="en-US" dirty="0" smtClean="0"/>
              <a:t>Tool Support for Testing – Quiz</a:t>
            </a:r>
            <a:endParaRPr lang="en-US" dirty="0"/>
          </a:p>
        </p:txBody>
      </p:sp>
      <p:sp>
        <p:nvSpPr>
          <p:cNvPr id="4" name="Foliennummernplatzhalter 3"/>
          <p:cNvSpPr>
            <a:spLocks noGrp="1"/>
          </p:cNvSpPr>
          <p:nvPr>
            <p:ph type="sldNum" sz="quarter" idx="12"/>
          </p:nvPr>
        </p:nvSpPr>
        <p:spPr/>
        <p:txBody>
          <a:bodyPr/>
          <a:lstStyle/>
          <a:p>
            <a:r>
              <a:rPr lang="en-US" dirty="0" smtClean="0"/>
              <a:t>06 - </a:t>
            </a:r>
            <a:fld id="{6C6AE60A-B69C-4790-82F7-3882EDF23186}" type="slidenum">
              <a:rPr lang="en-US" smtClean="0"/>
              <a:pPr/>
              <a:t>‹Nr.›</a:t>
            </a:fld>
            <a:endParaRPr lang="en-US"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Datumsplatzhalter 3"/>
          <p:cNvSpPr>
            <a:spLocks noGrp="1"/>
          </p:cNvSpPr>
          <p:nvPr>
            <p:ph type="dt" sz="half" idx="2"/>
          </p:nvPr>
        </p:nvSpPr>
        <p:spPr>
          <a:xfrm>
            <a:off x="457200" y="6356350"/>
            <a:ext cx="1598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de-DE" dirty="0" smtClean="0"/>
              <a:t>Uwe Gühl</a:t>
            </a:r>
            <a:endParaRPr lang="en-US" dirty="0"/>
          </a:p>
        </p:txBody>
      </p:sp>
      <p:sp>
        <p:nvSpPr>
          <p:cNvPr id="5" name="Fußzeilenplatzhalter 4"/>
          <p:cNvSpPr>
            <a:spLocks noGrp="1"/>
          </p:cNvSpPr>
          <p:nvPr>
            <p:ph type="ftr" sz="quarter" idx="3"/>
          </p:nvPr>
        </p:nvSpPr>
        <p:spPr>
          <a:xfrm>
            <a:off x="2195736" y="6356350"/>
            <a:ext cx="47520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r>
              <a:rPr lang="en-US" dirty="0" smtClean="0"/>
              <a:t>Software Testing – Foundation Level</a:t>
            </a:r>
          </a:p>
          <a:p>
            <a:r>
              <a:rPr lang="en-US" dirty="0" smtClean="0"/>
              <a:t>Tool Support for Testing – Quiz</a:t>
            </a:r>
          </a:p>
        </p:txBody>
      </p:sp>
      <p:sp>
        <p:nvSpPr>
          <p:cNvPr id="6" name="Foliennummernplatzhalter 5"/>
          <p:cNvSpPr>
            <a:spLocks noGrp="1"/>
          </p:cNvSpPr>
          <p:nvPr>
            <p:ph type="sldNum" sz="quarter" idx="4"/>
          </p:nvPr>
        </p:nvSpPr>
        <p:spPr>
          <a:xfrm>
            <a:off x="7092280" y="6356350"/>
            <a:ext cx="1598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r>
              <a:rPr lang="en-US" dirty="0" smtClean="0"/>
              <a:t>06 - </a:t>
            </a:r>
            <a:fld id="{6C6AE60A-B69C-4790-82F7-3882EDF23186}" type="slidenum">
              <a:rPr lang="en-US" smtClean="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Arial" panose="020B0604020202020204" pitchFamily="34" charset="0"/>
          <a:ea typeface="+mn-ea"/>
          <a:cs typeface="Arial" panose="020B0604020202020204" pitchFamily="34" charset="0"/>
        </a:defRPr>
      </a:lvl2pPr>
      <a:lvl3pPr marL="1252538" indent="-338138" algn="l" defTabSz="914400" rtl="0" eaLnBrk="1" latinLnBrk="0" hangingPunct="1">
        <a:spcBef>
          <a:spcPct val="20000"/>
        </a:spcBef>
        <a:buFont typeface="Wingdings" panose="05000000000000000000" pitchFamily="2" charset="2"/>
        <a:buChar char="Ø"/>
        <a:defRPr sz="2400" kern="1200">
          <a:solidFill>
            <a:schemeClr val="tx1"/>
          </a:solidFill>
          <a:latin typeface="Arial" panose="020B0604020202020204" pitchFamily="34" charset="0"/>
          <a:ea typeface="+mn-ea"/>
          <a:cs typeface="Arial" panose="020B0604020202020204" pitchFamily="34" charset="0"/>
        </a:defRPr>
      </a:lvl3pPr>
      <a:lvl4pPr marL="1703388" indent="-331788" algn="l" defTabSz="914400" rtl="0" eaLnBrk="1" latinLnBrk="0" hangingPunct="1">
        <a:spcBef>
          <a:spcPct val="20000"/>
        </a:spcBef>
        <a:buFont typeface="Wingdings" panose="05000000000000000000" pitchFamily="2" charset="2"/>
        <a:buChar char="v"/>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istqb.org/download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smtClean="0"/>
              <a:t>Software Testing </a:t>
            </a:r>
            <a:br>
              <a:rPr lang="en-US" smtClean="0"/>
            </a:br>
            <a:r>
              <a:rPr lang="en-US" smtClean="0"/>
              <a:t>Foundation Level</a:t>
            </a:r>
            <a:endParaRPr lang="de-DE" dirty="0"/>
          </a:p>
        </p:txBody>
      </p:sp>
      <p:sp>
        <p:nvSpPr>
          <p:cNvPr id="3" name="Untertitel 2"/>
          <p:cNvSpPr>
            <a:spLocks noGrp="1"/>
          </p:cNvSpPr>
          <p:nvPr>
            <p:ph type="subTitle" idx="1"/>
          </p:nvPr>
        </p:nvSpPr>
        <p:spPr/>
        <p:txBody>
          <a:bodyPr>
            <a:normAutofit/>
          </a:bodyPr>
          <a:lstStyle/>
          <a:p>
            <a:r>
              <a:rPr lang="en-US" dirty="0" smtClean="0"/>
              <a:t>Lecture </a:t>
            </a:r>
            <a:r>
              <a:rPr lang="en-US" dirty="0"/>
              <a:t>6</a:t>
            </a:r>
            <a:r>
              <a:rPr lang="en-US" dirty="0" smtClean="0"/>
              <a:t> – Tool Support for Testing</a:t>
            </a:r>
          </a:p>
          <a:p>
            <a:r>
              <a:rPr lang="de-DE" dirty="0" smtClean="0"/>
              <a:t>Quiz</a:t>
            </a:r>
            <a:endParaRPr lang="en-US" dirty="0" smtClean="0"/>
          </a:p>
          <a:p>
            <a:r>
              <a:rPr lang="en-US" dirty="0" smtClean="0"/>
              <a:t>Uwe Gühl</a:t>
            </a:r>
          </a:p>
        </p:txBody>
      </p:sp>
      <p:sp>
        <p:nvSpPr>
          <p:cNvPr id="4" name="AutoShape 2" descr="Department of Computer Engineer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dirty="0"/>
          </a:p>
        </p:txBody>
      </p:sp>
    </p:spTree>
    <p:extLst>
      <p:ext uri="{BB962C8B-B14F-4D97-AF65-F5344CB8AC3E}">
        <p14:creationId xmlns:p14="http://schemas.microsoft.com/office/powerpoint/2010/main" val="839193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Disclaimer</a:t>
            </a:r>
            <a:endParaRPr lang="en-US" dirty="0"/>
          </a:p>
        </p:txBody>
      </p:sp>
      <p:sp>
        <p:nvSpPr>
          <p:cNvPr id="3" name="Inhaltsplatzhalter 2"/>
          <p:cNvSpPr>
            <a:spLocks noGrp="1"/>
          </p:cNvSpPr>
          <p:nvPr>
            <p:ph idx="1"/>
          </p:nvPr>
        </p:nvSpPr>
        <p:spPr/>
        <p:txBody>
          <a:bodyPr/>
          <a:lstStyle/>
          <a:p>
            <a:r>
              <a:rPr lang="en-US" dirty="0" smtClean="0"/>
              <a:t>All the questions collected in this presentation are based on sample exams provided by istqb.org, available at </a:t>
            </a:r>
            <a:r>
              <a:rPr lang="en-US" dirty="0" smtClean="0">
                <a:hlinkClick r:id="rId2"/>
              </a:rPr>
              <a:t>https</a:t>
            </a:r>
            <a:r>
              <a:rPr lang="en-US" dirty="0">
                <a:hlinkClick r:id="rId2"/>
              </a:rPr>
              <a:t>://www.istqb.org/downloads/</a:t>
            </a:r>
            <a:endParaRPr lang="en-US" dirty="0"/>
          </a:p>
          <a:p>
            <a:pPr lvl="1"/>
            <a:r>
              <a:rPr lang="fr-FR" dirty="0"/>
              <a:t>FL </a:t>
            </a:r>
            <a:r>
              <a:rPr lang="fr-FR"/>
              <a:t>2018 </a:t>
            </a:r>
            <a:r>
              <a:rPr lang="en-US" dirty="0" smtClean="0"/>
              <a:t>Sample</a:t>
            </a:r>
            <a:r>
              <a:rPr lang="fr-FR" dirty="0" smtClean="0"/>
              <a:t> </a:t>
            </a:r>
            <a:r>
              <a:rPr lang="fr-FR" dirty="0"/>
              <a:t>Questions Exam A</a:t>
            </a:r>
            <a:endParaRPr lang="de-DE" dirty="0"/>
          </a:p>
          <a:p>
            <a:pPr lvl="1"/>
            <a:r>
              <a:rPr lang="fr-FR" dirty="0"/>
              <a:t>FL 2018 </a:t>
            </a:r>
            <a:r>
              <a:rPr lang="en-US" dirty="0" smtClean="0"/>
              <a:t>Sample</a:t>
            </a:r>
            <a:r>
              <a:rPr lang="fr-FR" dirty="0" smtClean="0"/>
              <a:t> </a:t>
            </a:r>
            <a:r>
              <a:rPr lang="fr-FR" dirty="0"/>
              <a:t>Questions Exam B</a:t>
            </a:r>
            <a:endParaRPr lang="de-DE" dirty="0"/>
          </a:p>
          <a:p>
            <a:pPr lvl="1"/>
            <a:r>
              <a:rPr lang="fr-FR" dirty="0"/>
              <a:t>FL 2018 </a:t>
            </a:r>
            <a:r>
              <a:rPr lang="en-US" dirty="0" smtClean="0"/>
              <a:t>Sample</a:t>
            </a:r>
            <a:r>
              <a:rPr lang="fr-FR" dirty="0" smtClean="0"/>
              <a:t> </a:t>
            </a:r>
            <a:r>
              <a:rPr lang="fr-FR" dirty="0"/>
              <a:t>Questions Exam </a:t>
            </a:r>
            <a:r>
              <a:rPr lang="fr-FR" dirty="0" smtClean="0"/>
              <a:t>C</a:t>
            </a:r>
            <a:endParaRPr lang="de-DE" dirty="0"/>
          </a:p>
        </p:txBody>
      </p:sp>
      <p:sp>
        <p:nvSpPr>
          <p:cNvPr id="4" name="Datumsplatzhalter 3"/>
          <p:cNvSpPr>
            <a:spLocks noGrp="1"/>
          </p:cNvSpPr>
          <p:nvPr>
            <p:ph type="dt" sz="half" idx="10"/>
          </p:nvPr>
        </p:nvSpPr>
        <p:spPr/>
        <p:txBody>
          <a:bodyPr/>
          <a:lstStyle/>
          <a:p>
            <a:r>
              <a:rPr lang="de-DE" smtClean="0"/>
              <a:t>Uwe Gühl, 2020</a:t>
            </a:r>
            <a:endParaRPr lang="en-US" dirty="0"/>
          </a:p>
        </p:txBody>
      </p:sp>
      <p:sp>
        <p:nvSpPr>
          <p:cNvPr id="5" name="Fußzeilenplatzhalter 4"/>
          <p:cNvSpPr>
            <a:spLocks noGrp="1"/>
          </p:cNvSpPr>
          <p:nvPr>
            <p:ph type="ftr" sz="quarter" idx="11"/>
          </p:nvPr>
        </p:nvSpPr>
        <p:spPr/>
        <p:txBody>
          <a:bodyPr/>
          <a:lstStyle/>
          <a:p>
            <a:r>
              <a:rPr lang="en-US" smtClean="0"/>
              <a:t>Software Testing – Foundation Level</a:t>
            </a:r>
          </a:p>
          <a:p>
            <a:r>
              <a:rPr lang="en-US" smtClean="0"/>
              <a:t>Tool Support for Testing – Quiz</a:t>
            </a:r>
            <a:endParaRPr lang="en-US" dirty="0"/>
          </a:p>
        </p:txBody>
      </p:sp>
      <p:sp>
        <p:nvSpPr>
          <p:cNvPr id="6" name="Foliennummernplatzhalter 5"/>
          <p:cNvSpPr>
            <a:spLocks noGrp="1"/>
          </p:cNvSpPr>
          <p:nvPr>
            <p:ph type="sldNum" sz="quarter" idx="12"/>
          </p:nvPr>
        </p:nvSpPr>
        <p:spPr/>
        <p:txBody>
          <a:bodyPr/>
          <a:lstStyle/>
          <a:p>
            <a:r>
              <a:rPr lang="en-US" smtClean="0"/>
              <a:t> 06 - </a:t>
            </a:r>
            <a:fld id="{6C6AE60A-B69C-4790-82F7-3882EDF23186}" type="slidenum">
              <a:rPr lang="en-US" smtClean="0"/>
              <a:pPr/>
              <a:t>2</a:t>
            </a:fld>
            <a:endParaRPr lang="en-US" dirty="0"/>
          </a:p>
        </p:txBody>
      </p:sp>
    </p:spTree>
    <p:extLst>
      <p:ext uri="{BB962C8B-B14F-4D97-AF65-F5344CB8AC3E}">
        <p14:creationId xmlns:p14="http://schemas.microsoft.com/office/powerpoint/2010/main" val="3327044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tabLst>
                <a:tab pos="8429625" algn="r"/>
              </a:tabLst>
            </a:pPr>
            <a:r>
              <a:rPr lang="de-DE" sz="3600" dirty="0"/>
              <a:t>6. </a:t>
            </a:r>
            <a:r>
              <a:rPr lang="en-US" sz="3600" dirty="0"/>
              <a:t>Tool Support for </a:t>
            </a:r>
            <a:r>
              <a:rPr lang="en-US" sz="3600" dirty="0" smtClean="0"/>
              <a:t>Testing	</a:t>
            </a:r>
            <a:r>
              <a:rPr lang="de-DE" sz="3600" dirty="0" smtClean="0"/>
              <a:t>FL-6.1.2 </a:t>
            </a:r>
            <a:r>
              <a:rPr lang="de-DE" sz="3600" dirty="0"/>
              <a:t>A</a:t>
            </a:r>
          </a:p>
        </p:txBody>
      </p:sp>
      <p:sp>
        <p:nvSpPr>
          <p:cNvPr id="3" name="Inhaltsplatzhalter 2"/>
          <p:cNvSpPr>
            <a:spLocks noGrp="1"/>
          </p:cNvSpPr>
          <p:nvPr>
            <p:ph idx="1"/>
          </p:nvPr>
        </p:nvSpPr>
        <p:spPr/>
        <p:txBody>
          <a:bodyPr/>
          <a:lstStyle/>
          <a:p>
            <a:pPr marL="0" indent="0">
              <a:buNone/>
            </a:pPr>
            <a:r>
              <a:rPr lang="en-US" altLang="de-DE" dirty="0"/>
              <a:t>Which one of the following is MOST likely to be a benefit of test execution tools</a:t>
            </a:r>
            <a:r>
              <a:rPr lang="de-DE" altLang="de-DE" dirty="0" smtClean="0"/>
              <a:t>?</a:t>
            </a:r>
          </a:p>
          <a:p>
            <a:pPr marL="0" indent="0">
              <a:buNone/>
            </a:pPr>
            <a:endParaRPr lang="de-DE" altLang="de-DE" dirty="0"/>
          </a:p>
          <a:p>
            <a:pPr marL="531813" indent="-531813">
              <a:buFont typeface="Wingdings" pitchFamily="2" charset="2"/>
              <a:buAutoNum type="alphaLcParenR"/>
            </a:pPr>
            <a:r>
              <a:rPr lang="en-US" altLang="de-DE" dirty="0"/>
              <a:t>It is easy to create regression tests.</a:t>
            </a:r>
          </a:p>
          <a:p>
            <a:pPr marL="531813" indent="-531813">
              <a:buFont typeface="Wingdings" pitchFamily="2" charset="2"/>
              <a:buAutoNum type="alphaLcParenR"/>
            </a:pPr>
            <a:r>
              <a:rPr lang="en-US" altLang="de-DE" dirty="0" smtClean="0"/>
              <a:t>It </a:t>
            </a:r>
            <a:r>
              <a:rPr lang="en-US" altLang="de-DE" dirty="0"/>
              <a:t>is easy to maintain version control of test assets.</a:t>
            </a:r>
          </a:p>
          <a:p>
            <a:pPr marL="531813" indent="-531813">
              <a:buFont typeface="Wingdings" pitchFamily="2" charset="2"/>
              <a:buAutoNum type="alphaLcParenR"/>
            </a:pPr>
            <a:r>
              <a:rPr lang="en-US" altLang="de-DE" dirty="0" smtClean="0"/>
              <a:t>It </a:t>
            </a:r>
            <a:r>
              <a:rPr lang="en-US" altLang="de-DE" dirty="0"/>
              <a:t>is easy to design tests for security testing.</a:t>
            </a:r>
          </a:p>
          <a:p>
            <a:pPr marL="531813" indent="-531813">
              <a:buFont typeface="Wingdings" pitchFamily="2" charset="2"/>
              <a:buAutoNum type="alphaLcParenR"/>
            </a:pPr>
            <a:r>
              <a:rPr lang="en-US" altLang="de-DE" dirty="0" smtClean="0"/>
              <a:t>It </a:t>
            </a:r>
            <a:r>
              <a:rPr lang="en-US" altLang="de-DE" dirty="0"/>
              <a:t>is easy to run regression tests.</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517194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Tool Support for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06 - </a:t>
            </a:r>
            <a:fld id="{6C6AE60A-B69C-4790-82F7-3882EDF23186}" type="slidenum">
              <a:rPr lang="en-US" smtClean="0"/>
              <a:pPr/>
              <a:t>3</a:t>
            </a:fld>
            <a:endParaRPr lang="en-US" dirty="0"/>
          </a:p>
        </p:txBody>
      </p:sp>
    </p:spTree>
    <p:extLst>
      <p:ext uri="{BB962C8B-B14F-4D97-AF65-F5344CB8AC3E}">
        <p14:creationId xmlns:p14="http://schemas.microsoft.com/office/powerpoint/2010/main" val="147720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29625" algn="r"/>
              </a:tabLst>
            </a:pPr>
            <a:r>
              <a:rPr lang="de-DE" sz="3600" dirty="0"/>
              <a:t>6. </a:t>
            </a:r>
            <a:r>
              <a:rPr lang="en-US" sz="3600" dirty="0"/>
              <a:t>Tool Support for </a:t>
            </a:r>
            <a:r>
              <a:rPr lang="en-US" sz="3600" dirty="0" smtClean="0"/>
              <a:t>Testing</a:t>
            </a:r>
            <a:r>
              <a:rPr lang="de-DE" sz="3600" dirty="0"/>
              <a:t>	</a:t>
            </a:r>
            <a:r>
              <a:rPr lang="de-DE" sz="3600" dirty="0" smtClean="0"/>
              <a:t>FL-6.1.1 </a:t>
            </a:r>
            <a:r>
              <a:rPr lang="de-DE" sz="3600" dirty="0"/>
              <a:t>A</a:t>
            </a:r>
          </a:p>
        </p:txBody>
      </p:sp>
      <p:sp>
        <p:nvSpPr>
          <p:cNvPr id="3" name="Inhaltsplatzhalter 2"/>
          <p:cNvSpPr>
            <a:spLocks noGrp="1"/>
          </p:cNvSpPr>
          <p:nvPr>
            <p:ph idx="1"/>
          </p:nvPr>
        </p:nvSpPr>
        <p:spPr/>
        <p:txBody>
          <a:bodyPr>
            <a:normAutofit fontScale="70000" lnSpcReduction="20000"/>
          </a:bodyPr>
          <a:lstStyle/>
          <a:p>
            <a:pPr marL="0" indent="0">
              <a:buNone/>
            </a:pPr>
            <a:r>
              <a:rPr lang="en-US" altLang="de-DE" sz="3400" dirty="0"/>
              <a:t>Which test tool (A-D) is characterized </a:t>
            </a:r>
            <a:r>
              <a:rPr lang="en-US" altLang="de-DE" sz="3400" dirty="0" smtClean="0"/>
              <a:t/>
            </a:r>
            <a:br>
              <a:rPr lang="en-US" altLang="de-DE" sz="3400" dirty="0" smtClean="0"/>
            </a:br>
            <a:r>
              <a:rPr lang="en-US" altLang="de-DE" sz="3400" dirty="0" smtClean="0"/>
              <a:t>by </a:t>
            </a:r>
            <a:r>
              <a:rPr lang="en-US" altLang="de-DE" sz="3400" dirty="0"/>
              <a:t>the classification (1-4) </a:t>
            </a:r>
            <a:r>
              <a:rPr lang="en-US" altLang="de-DE" sz="3400" dirty="0" smtClean="0"/>
              <a:t>below?</a:t>
            </a:r>
            <a:endParaRPr lang="en-US" altLang="de-DE" sz="3400" dirty="0"/>
          </a:p>
          <a:p>
            <a:pPr marL="0" indent="0">
              <a:buNone/>
            </a:pPr>
            <a:r>
              <a:rPr lang="en-US" altLang="de-DE" dirty="0"/>
              <a:t>1. Tool support for management of testing and testware.</a:t>
            </a:r>
          </a:p>
          <a:p>
            <a:pPr marL="0" indent="0">
              <a:buNone/>
            </a:pPr>
            <a:r>
              <a:rPr lang="en-US" altLang="de-DE" dirty="0"/>
              <a:t>2. Tool support for static testing.</a:t>
            </a:r>
          </a:p>
          <a:p>
            <a:pPr marL="0" indent="0">
              <a:buNone/>
            </a:pPr>
            <a:r>
              <a:rPr lang="en-US" altLang="de-DE" dirty="0"/>
              <a:t>3. Tool support for test execution and logging.</a:t>
            </a:r>
          </a:p>
          <a:p>
            <a:pPr marL="0" indent="0">
              <a:buNone/>
            </a:pPr>
            <a:r>
              <a:rPr lang="en-US" altLang="de-DE" dirty="0"/>
              <a:t>4. Tool support for performance measurement and dynamic analysis</a:t>
            </a:r>
            <a:r>
              <a:rPr lang="en-US" altLang="de-DE" dirty="0" smtClean="0"/>
              <a:t>.</a:t>
            </a:r>
          </a:p>
          <a:p>
            <a:pPr marL="0" indent="0">
              <a:buNone/>
            </a:pPr>
            <a:endParaRPr lang="en-US" altLang="de-DE" sz="800" dirty="0"/>
          </a:p>
          <a:p>
            <a:pPr marL="0" indent="0">
              <a:buNone/>
            </a:pPr>
            <a:r>
              <a:rPr lang="en-US" altLang="de-DE" dirty="0"/>
              <a:t>A. Coverage tools.</a:t>
            </a:r>
          </a:p>
          <a:p>
            <a:pPr marL="0" indent="0">
              <a:buNone/>
            </a:pPr>
            <a:r>
              <a:rPr lang="en-US" altLang="de-DE" dirty="0"/>
              <a:t>B. Configuration management tools.</a:t>
            </a:r>
          </a:p>
          <a:p>
            <a:pPr marL="0" indent="0">
              <a:buNone/>
            </a:pPr>
            <a:r>
              <a:rPr lang="en-US" altLang="de-DE" dirty="0"/>
              <a:t>C. Review tools.</a:t>
            </a:r>
          </a:p>
          <a:p>
            <a:pPr marL="0" indent="0">
              <a:buNone/>
            </a:pPr>
            <a:r>
              <a:rPr lang="en-US" altLang="de-DE" dirty="0"/>
              <a:t>D. Monitoring tools</a:t>
            </a:r>
            <a:r>
              <a:rPr lang="en-US" altLang="de-DE" dirty="0" smtClean="0"/>
              <a:t>.</a:t>
            </a:r>
          </a:p>
          <a:p>
            <a:pPr marL="0" indent="0">
              <a:buNone/>
            </a:pPr>
            <a:endParaRPr lang="de-DE" altLang="de-DE" sz="900" dirty="0"/>
          </a:p>
          <a:p>
            <a:pPr marL="531813" indent="-531813">
              <a:buFont typeface="Wingdings" pitchFamily="2" charset="2"/>
              <a:buAutoNum type="alphaLcParenR"/>
            </a:pPr>
            <a:r>
              <a:rPr lang="de-DE" altLang="de-DE" dirty="0"/>
              <a:t>1A, 2B, 3D, 4C.</a:t>
            </a:r>
          </a:p>
          <a:p>
            <a:pPr marL="531813" indent="-531813">
              <a:buFont typeface="Wingdings" pitchFamily="2" charset="2"/>
              <a:buAutoNum type="alphaLcParenR"/>
            </a:pPr>
            <a:r>
              <a:rPr lang="de-DE" altLang="de-DE" dirty="0" smtClean="0"/>
              <a:t>1B</a:t>
            </a:r>
            <a:r>
              <a:rPr lang="de-DE" altLang="de-DE" dirty="0"/>
              <a:t>, 2C, 3D, 4A.</a:t>
            </a:r>
          </a:p>
          <a:p>
            <a:pPr marL="531813" indent="-531813">
              <a:buFont typeface="Wingdings" pitchFamily="2" charset="2"/>
              <a:buAutoNum type="alphaLcParenR"/>
            </a:pPr>
            <a:r>
              <a:rPr lang="de-DE" altLang="de-DE" dirty="0" smtClean="0"/>
              <a:t>1A</a:t>
            </a:r>
            <a:r>
              <a:rPr lang="de-DE" altLang="de-DE" dirty="0"/>
              <a:t>, 2C, 3D, 4B.</a:t>
            </a:r>
          </a:p>
          <a:p>
            <a:pPr marL="531813" indent="-531813">
              <a:buFont typeface="Wingdings" pitchFamily="2" charset="2"/>
              <a:buAutoNum type="alphaLcParenR"/>
            </a:pPr>
            <a:r>
              <a:rPr lang="de-DE" altLang="de-DE" dirty="0" smtClean="0"/>
              <a:t>1B</a:t>
            </a:r>
            <a:r>
              <a:rPr lang="de-DE" altLang="de-DE" dirty="0"/>
              <a:t>, 2C, 3A, 4D.</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89600" y="5805388"/>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Tool Support for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06 - </a:t>
            </a:r>
            <a:fld id="{6C6AE60A-B69C-4790-82F7-3882EDF23186}" type="slidenum">
              <a:rPr lang="en-US" smtClean="0"/>
              <a:pPr/>
              <a:t>4</a:t>
            </a:fld>
            <a:endParaRPr lang="en-US" dirty="0"/>
          </a:p>
        </p:txBody>
      </p:sp>
    </p:spTree>
    <p:extLst>
      <p:ext uri="{BB962C8B-B14F-4D97-AF65-F5344CB8AC3E}">
        <p14:creationId xmlns:p14="http://schemas.microsoft.com/office/powerpoint/2010/main" val="2168108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29625" algn="r"/>
              </a:tabLst>
            </a:pPr>
            <a:r>
              <a:rPr lang="de-DE" sz="3600" dirty="0"/>
              <a:t>6. </a:t>
            </a:r>
            <a:r>
              <a:rPr lang="en-US" sz="3600" dirty="0"/>
              <a:t>Tool Support for </a:t>
            </a:r>
            <a:r>
              <a:rPr lang="en-US" sz="3600" dirty="0" smtClean="0"/>
              <a:t>Testing</a:t>
            </a:r>
            <a:r>
              <a:rPr lang="de-DE" sz="3600" dirty="0"/>
              <a:t>	</a:t>
            </a:r>
            <a:r>
              <a:rPr lang="de-DE" sz="3600" dirty="0" smtClean="0"/>
              <a:t>FL-6.1.1 B</a:t>
            </a:r>
            <a:endParaRPr lang="de-DE" sz="3600" dirty="0"/>
          </a:p>
        </p:txBody>
      </p:sp>
      <p:sp>
        <p:nvSpPr>
          <p:cNvPr id="3" name="Inhaltsplatzhalter 2"/>
          <p:cNvSpPr>
            <a:spLocks noGrp="1"/>
          </p:cNvSpPr>
          <p:nvPr>
            <p:ph idx="1"/>
          </p:nvPr>
        </p:nvSpPr>
        <p:spPr/>
        <p:txBody>
          <a:bodyPr>
            <a:normAutofit fontScale="70000" lnSpcReduction="20000"/>
          </a:bodyPr>
          <a:lstStyle/>
          <a:p>
            <a:pPr marL="0" indent="0">
              <a:buNone/>
            </a:pPr>
            <a:r>
              <a:rPr lang="en-US" altLang="de-DE" dirty="0"/>
              <a:t>Given the following test activities and test tools:</a:t>
            </a:r>
          </a:p>
          <a:p>
            <a:pPr marL="0" indent="0">
              <a:buNone/>
            </a:pPr>
            <a:r>
              <a:rPr lang="en-US" altLang="de-DE" dirty="0"/>
              <a:t>1. Performance measurement and dynamic analysis.</a:t>
            </a:r>
          </a:p>
          <a:p>
            <a:pPr marL="0" indent="0">
              <a:buNone/>
            </a:pPr>
            <a:r>
              <a:rPr lang="en-US" altLang="de-DE" dirty="0"/>
              <a:t>2. Test execution and logging.</a:t>
            </a:r>
          </a:p>
          <a:p>
            <a:pPr marL="0" indent="0">
              <a:buNone/>
            </a:pPr>
            <a:r>
              <a:rPr lang="en-US" altLang="de-DE" dirty="0"/>
              <a:t>3. Management of testing and testware.</a:t>
            </a:r>
          </a:p>
          <a:p>
            <a:pPr marL="0" indent="0">
              <a:buNone/>
            </a:pPr>
            <a:r>
              <a:rPr lang="en-US" altLang="de-DE" dirty="0"/>
              <a:t>4. Test design</a:t>
            </a:r>
            <a:r>
              <a:rPr lang="en-US" altLang="de-DE" dirty="0" smtClean="0"/>
              <a:t>.</a:t>
            </a:r>
          </a:p>
          <a:p>
            <a:pPr marL="0" indent="0">
              <a:buNone/>
            </a:pPr>
            <a:endParaRPr lang="en-US" altLang="de-DE" sz="1600" dirty="0"/>
          </a:p>
          <a:p>
            <a:pPr marL="0" indent="0">
              <a:buNone/>
            </a:pPr>
            <a:r>
              <a:rPr lang="en-US" altLang="de-DE" dirty="0"/>
              <a:t>A. Requirements coverage tools.</a:t>
            </a:r>
          </a:p>
          <a:p>
            <a:pPr marL="0" indent="0">
              <a:buNone/>
            </a:pPr>
            <a:r>
              <a:rPr lang="en-US" altLang="de-DE" dirty="0"/>
              <a:t>B. Dynamic analysis tools.</a:t>
            </a:r>
          </a:p>
          <a:p>
            <a:pPr marL="0" indent="0">
              <a:buNone/>
            </a:pPr>
            <a:r>
              <a:rPr lang="en-US" altLang="de-DE" dirty="0"/>
              <a:t>C. Test data preparation tools.</a:t>
            </a:r>
          </a:p>
          <a:p>
            <a:pPr marL="0" indent="0">
              <a:buNone/>
            </a:pPr>
            <a:r>
              <a:rPr lang="en-US" altLang="de-DE" dirty="0"/>
              <a:t>D. Defect management tools.</a:t>
            </a:r>
          </a:p>
          <a:p>
            <a:pPr marL="0" indent="0">
              <a:buNone/>
            </a:pPr>
            <a:r>
              <a:rPr lang="en-US" altLang="de-DE" sz="3200" dirty="0"/>
              <a:t>Which of the following BEST matches the activities and tools</a:t>
            </a:r>
            <a:r>
              <a:rPr lang="en-US" altLang="de-DE" sz="3200" dirty="0" smtClean="0"/>
              <a:t>?</a:t>
            </a:r>
          </a:p>
          <a:p>
            <a:pPr marL="531813" indent="-531813">
              <a:buFont typeface="Wingdings" pitchFamily="2" charset="2"/>
              <a:buAutoNum type="alphaLcParenR"/>
            </a:pPr>
            <a:r>
              <a:rPr lang="pt-BR" altLang="de-DE" dirty="0" smtClean="0"/>
              <a:t>1 </a:t>
            </a:r>
            <a:r>
              <a:rPr lang="pt-BR" altLang="de-DE" dirty="0"/>
              <a:t>– B, 2 – C, 3 – D, 4 – A</a:t>
            </a:r>
          </a:p>
          <a:p>
            <a:pPr marL="531813" indent="-531813">
              <a:buFont typeface="Wingdings" pitchFamily="2" charset="2"/>
              <a:buAutoNum type="alphaLcParenR"/>
            </a:pPr>
            <a:r>
              <a:rPr lang="pt-BR" altLang="de-DE" dirty="0" smtClean="0"/>
              <a:t>1 </a:t>
            </a:r>
            <a:r>
              <a:rPr lang="pt-BR" altLang="de-DE" dirty="0"/>
              <a:t>– B, 2 – A, 3 – C, 4 – D</a:t>
            </a:r>
          </a:p>
          <a:p>
            <a:pPr marL="531813" indent="-531813">
              <a:buFont typeface="Wingdings" pitchFamily="2" charset="2"/>
              <a:buAutoNum type="alphaLcParenR"/>
            </a:pPr>
            <a:r>
              <a:rPr lang="pt-BR" altLang="de-DE" dirty="0" smtClean="0"/>
              <a:t>1 </a:t>
            </a:r>
            <a:r>
              <a:rPr lang="pt-BR" altLang="de-DE" dirty="0"/>
              <a:t>– B, 2 – A, 3 – D, 4 – C</a:t>
            </a:r>
          </a:p>
          <a:p>
            <a:pPr marL="531813" indent="-531813">
              <a:buFont typeface="Wingdings" pitchFamily="2" charset="2"/>
              <a:buAutoNum type="alphaLcParenR"/>
            </a:pPr>
            <a:r>
              <a:rPr lang="pt-BR" altLang="de-DE" dirty="0" smtClean="0"/>
              <a:t>1 </a:t>
            </a:r>
            <a:r>
              <a:rPr lang="pt-BR" altLang="de-DE" dirty="0"/>
              <a:t>– A, 2 – B, 3 – D, 4 – C</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551735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Tool Support for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06 - </a:t>
            </a:r>
            <a:fld id="{6C6AE60A-B69C-4790-82F7-3882EDF23186}" type="slidenum">
              <a:rPr lang="en-US" smtClean="0"/>
              <a:pPr/>
              <a:t>5</a:t>
            </a:fld>
            <a:endParaRPr lang="en-US" dirty="0"/>
          </a:p>
        </p:txBody>
      </p:sp>
    </p:spTree>
    <p:extLst>
      <p:ext uri="{BB962C8B-B14F-4D97-AF65-F5344CB8AC3E}">
        <p14:creationId xmlns:p14="http://schemas.microsoft.com/office/powerpoint/2010/main" val="9736690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29625" algn="r"/>
              </a:tabLst>
            </a:pPr>
            <a:r>
              <a:rPr lang="de-DE" sz="3600" dirty="0"/>
              <a:t>6. </a:t>
            </a:r>
            <a:r>
              <a:rPr lang="en-US" sz="3600" dirty="0"/>
              <a:t>Tool Support for Testing</a:t>
            </a:r>
            <a:r>
              <a:rPr lang="de-DE" sz="3600" dirty="0"/>
              <a:t>	FL-6.2.2 </a:t>
            </a:r>
            <a:r>
              <a:rPr lang="de-DE" sz="3600" dirty="0" smtClean="0"/>
              <a:t>B</a:t>
            </a:r>
            <a:endParaRPr lang="de-DE" sz="3600" dirty="0"/>
          </a:p>
        </p:txBody>
      </p:sp>
      <p:sp>
        <p:nvSpPr>
          <p:cNvPr id="3" name="Inhaltsplatzhalter 2"/>
          <p:cNvSpPr>
            <a:spLocks noGrp="1"/>
          </p:cNvSpPr>
          <p:nvPr>
            <p:ph idx="1"/>
          </p:nvPr>
        </p:nvSpPr>
        <p:spPr/>
        <p:txBody>
          <a:bodyPr>
            <a:normAutofit fontScale="85000" lnSpcReduction="20000"/>
          </a:bodyPr>
          <a:lstStyle/>
          <a:p>
            <a:pPr marL="0" indent="0">
              <a:buNone/>
            </a:pPr>
            <a:r>
              <a:rPr lang="en-US" dirty="0"/>
              <a:t>Which of the following is MOST likely to be used as a reason for using a pilot project to introduce a tool into an organization</a:t>
            </a:r>
            <a:r>
              <a:rPr lang="en-US" dirty="0" smtClean="0"/>
              <a:t>?</a:t>
            </a:r>
            <a:endParaRPr lang="de-DE" altLang="de-DE" dirty="0"/>
          </a:p>
          <a:p>
            <a:pPr marL="531813" indent="-531813">
              <a:buFont typeface="Wingdings" pitchFamily="2" charset="2"/>
              <a:buAutoNum type="alphaLcParenR"/>
            </a:pPr>
            <a:r>
              <a:rPr lang="en-US" altLang="de-DE" dirty="0"/>
              <a:t>The need to evaluate how the tool fits with existing processes and practices and determining what would need to change.</a:t>
            </a:r>
          </a:p>
          <a:p>
            <a:pPr marL="531813" indent="-531813">
              <a:buFont typeface="Wingdings" pitchFamily="2" charset="2"/>
              <a:buAutoNum type="alphaLcParenR"/>
            </a:pPr>
            <a:r>
              <a:rPr lang="en-US" altLang="de-DE" dirty="0" smtClean="0"/>
              <a:t>The </a:t>
            </a:r>
            <a:r>
              <a:rPr lang="en-US" altLang="de-DE" dirty="0"/>
              <a:t>need to evaluate the test automation skills and training, mentoring </a:t>
            </a:r>
            <a:r>
              <a:rPr lang="en-US" altLang="de-DE" dirty="0" smtClean="0"/>
              <a:t>and </a:t>
            </a:r>
            <a:r>
              <a:rPr lang="en-US" altLang="de-DE" dirty="0"/>
              <a:t>coaching needs of the testers who will use the tool.</a:t>
            </a:r>
          </a:p>
          <a:p>
            <a:pPr marL="531813" indent="-531813">
              <a:buFont typeface="Wingdings" pitchFamily="2" charset="2"/>
              <a:buAutoNum type="alphaLcParenR"/>
            </a:pPr>
            <a:r>
              <a:rPr lang="en-US" altLang="de-DE" dirty="0" smtClean="0"/>
              <a:t>The </a:t>
            </a:r>
            <a:r>
              <a:rPr lang="en-US" altLang="de-DE" dirty="0"/>
              <a:t>need to evaluate whether the tool provides the required functionality and does not duplicate existing test tools.</a:t>
            </a:r>
          </a:p>
          <a:p>
            <a:pPr marL="531813" indent="-531813">
              <a:buFont typeface="Wingdings" pitchFamily="2" charset="2"/>
              <a:buAutoNum type="alphaLcParenR"/>
            </a:pPr>
            <a:r>
              <a:rPr lang="en-US" altLang="de-DE" dirty="0" smtClean="0"/>
              <a:t>The </a:t>
            </a:r>
            <a:r>
              <a:rPr lang="en-US" altLang="de-DE" dirty="0"/>
              <a:t>need to evaluate the tool vendor in terms of the training and other support they provide.</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2621335"/>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Tool Support for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06 - </a:t>
            </a:r>
            <a:fld id="{6C6AE60A-B69C-4790-82F7-3882EDF23186}" type="slidenum">
              <a:rPr lang="en-US" smtClean="0"/>
              <a:pPr/>
              <a:t>6</a:t>
            </a:fld>
            <a:endParaRPr lang="en-US" dirty="0"/>
          </a:p>
        </p:txBody>
      </p:sp>
    </p:spTree>
    <p:extLst>
      <p:ext uri="{BB962C8B-B14F-4D97-AF65-F5344CB8AC3E}">
        <p14:creationId xmlns:p14="http://schemas.microsoft.com/office/powerpoint/2010/main" val="1492492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29625" algn="r"/>
              </a:tabLst>
            </a:pPr>
            <a:r>
              <a:rPr lang="de-DE" sz="3600" dirty="0"/>
              <a:t>6. </a:t>
            </a:r>
            <a:r>
              <a:rPr lang="en-US" sz="3600" dirty="0"/>
              <a:t>Tool Support for </a:t>
            </a:r>
            <a:r>
              <a:rPr lang="en-US" sz="3600" dirty="0" smtClean="0"/>
              <a:t>Testing</a:t>
            </a:r>
            <a:r>
              <a:rPr lang="de-DE" sz="3600" dirty="0"/>
              <a:t>	</a:t>
            </a:r>
            <a:r>
              <a:rPr lang="de-DE" sz="3600" dirty="0" smtClean="0"/>
              <a:t>FL-6.2.2 C</a:t>
            </a:r>
            <a:endParaRPr lang="de-DE" sz="3600" dirty="0"/>
          </a:p>
        </p:txBody>
      </p:sp>
      <p:sp>
        <p:nvSpPr>
          <p:cNvPr id="3" name="Inhaltsplatzhalter 2"/>
          <p:cNvSpPr>
            <a:spLocks noGrp="1"/>
          </p:cNvSpPr>
          <p:nvPr>
            <p:ph idx="1"/>
          </p:nvPr>
        </p:nvSpPr>
        <p:spPr/>
        <p:txBody>
          <a:bodyPr>
            <a:normAutofit fontScale="85000" lnSpcReduction="20000"/>
          </a:bodyPr>
          <a:lstStyle/>
          <a:p>
            <a:pPr marL="0" indent="0">
              <a:buNone/>
            </a:pPr>
            <a:r>
              <a:rPr lang="en-US" dirty="0"/>
              <a:t>You have just completed a pilot project for a regression testing tool. You understand the tool much better, and have tailored your testing process to it. You have standardized an approach to using the tool and its associated work products. Which of the following is a typical test automation pilot project goal that remains to be carried </a:t>
            </a:r>
            <a:r>
              <a:rPr lang="en-US" dirty="0" smtClean="0"/>
              <a:t>out?</a:t>
            </a:r>
            <a:endParaRPr lang="de-DE" altLang="de-DE" dirty="0"/>
          </a:p>
          <a:p>
            <a:pPr marL="531813" indent="-531813">
              <a:buFont typeface="Wingdings" pitchFamily="2" charset="2"/>
              <a:buAutoNum type="alphaLcParenR"/>
            </a:pPr>
            <a:r>
              <a:rPr lang="en-US" altLang="de-DE" dirty="0"/>
              <a:t>Learn more details about the tool</a:t>
            </a:r>
          </a:p>
          <a:p>
            <a:pPr marL="531813" indent="-531813">
              <a:buFont typeface="Wingdings" pitchFamily="2" charset="2"/>
              <a:buAutoNum type="alphaLcParenR"/>
            </a:pPr>
            <a:r>
              <a:rPr lang="en-US" altLang="de-DE" dirty="0" smtClean="0"/>
              <a:t>See </a:t>
            </a:r>
            <a:r>
              <a:rPr lang="en-US" altLang="de-DE" dirty="0"/>
              <a:t>how the tool would fit with existing processes and practices</a:t>
            </a:r>
          </a:p>
          <a:p>
            <a:pPr marL="531813" indent="-531813">
              <a:buFont typeface="Wingdings" pitchFamily="2" charset="2"/>
              <a:buAutoNum type="alphaLcParenR"/>
            </a:pPr>
            <a:r>
              <a:rPr lang="en-US" altLang="de-DE" dirty="0" smtClean="0"/>
              <a:t>Decide </a:t>
            </a:r>
            <a:r>
              <a:rPr lang="en-US" altLang="de-DE" dirty="0"/>
              <a:t>on standard ways of using, managing, storing, and maintaining </a:t>
            </a:r>
            <a:r>
              <a:rPr lang="en-US" altLang="de-DE" dirty="0" smtClean="0"/>
              <a:t>the </a:t>
            </a:r>
            <a:r>
              <a:rPr lang="en-US" altLang="de-DE" dirty="0"/>
              <a:t>tool and the test assets</a:t>
            </a:r>
          </a:p>
          <a:p>
            <a:pPr marL="531813" indent="-531813">
              <a:buFont typeface="Wingdings" pitchFamily="2" charset="2"/>
              <a:buAutoNum type="alphaLcParenR"/>
            </a:pPr>
            <a:r>
              <a:rPr lang="en-US" altLang="de-DE" dirty="0" smtClean="0"/>
              <a:t>Assess </a:t>
            </a:r>
            <a:r>
              <a:rPr lang="en-US" altLang="de-DE" dirty="0"/>
              <a:t>whether the benefits will be achieved at reasonable cost</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515731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Tool Support for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06 - </a:t>
            </a:r>
            <a:fld id="{6C6AE60A-B69C-4790-82F7-3882EDF23186}" type="slidenum">
              <a:rPr lang="en-US" smtClean="0"/>
              <a:pPr/>
              <a:t>7</a:t>
            </a:fld>
            <a:endParaRPr lang="en-US" dirty="0"/>
          </a:p>
        </p:txBody>
      </p:sp>
    </p:spTree>
    <p:extLst>
      <p:ext uri="{BB962C8B-B14F-4D97-AF65-F5344CB8AC3E}">
        <p14:creationId xmlns:p14="http://schemas.microsoft.com/office/powerpoint/2010/main" val="62696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29625" algn="r"/>
              </a:tabLst>
            </a:pPr>
            <a:r>
              <a:rPr lang="de-DE" sz="3600" dirty="0"/>
              <a:t>6. </a:t>
            </a:r>
            <a:r>
              <a:rPr lang="en-US" sz="3600" dirty="0"/>
              <a:t>Tool Support for </a:t>
            </a:r>
            <a:r>
              <a:rPr lang="en-US" sz="3600" dirty="0" smtClean="0"/>
              <a:t>Testing</a:t>
            </a:r>
            <a:r>
              <a:rPr lang="de-DE" sz="3600" dirty="0"/>
              <a:t>	</a:t>
            </a:r>
            <a:r>
              <a:rPr lang="de-DE" sz="3600" dirty="0" smtClean="0"/>
              <a:t>FL-6.1.1 C</a:t>
            </a:r>
            <a:endParaRPr lang="de-DE" sz="3600" dirty="0"/>
          </a:p>
        </p:txBody>
      </p:sp>
      <p:sp>
        <p:nvSpPr>
          <p:cNvPr id="3" name="Inhaltsplatzhalter 2"/>
          <p:cNvSpPr>
            <a:spLocks noGrp="1"/>
          </p:cNvSpPr>
          <p:nvPr>
            <p:ph idx="1"/>
          </p:nvPr>
        </p:nvSpPr>
        <p:spPr/>
        <p:txBody>
          <a:bodyPr/>
          <a:lstStyle/>
          <a:p>
            <a:pPr marL="0" indent="0">
              <a:buNone/>
            </a:pPr>
            <a:r>
              <a:rPr lang="en-US" dirty="0"/>
              <a:t>Which of the following tools is most useful for reporting test metrics</a:t>
            </a:r>
            <a:r>
              <a:rPr lang="en-US" dirty="0" smtClean="0"/>
              <a:t>?</a:t>
            </a:r>
          </a:p>
          <a:p>
            <a:pPr marL="0" indent="0">
              <a:buNone/>
            </a:pPr>
            <a:endParaRPr lang="de-DE" altLang="de-DE" dirty="0"/>
          </a:p>
          <a:p>
            <a:pPr marL="531813" indent="-531813">
              <a:buFont typeface="Wingdings" pitchFamily="2" charset="2"/>
              <a:buAutoNum type="alphaLcParenR"/>
            </a:pPr>
            <a:r>
              <a:rPr lang="en-US" altLang="de-DE" dirty="0"/>
              <a:t>Test management tool</a:t>
            </a:r>
          </a:p>
          <a:p>
            <a:pPr marL="531813" indent="-531813">
              <a:buFont typeface="Wingdings" pitchFamily="2" charset="2"/>
              <a:buAutoNum type="alphaLcParenR"/>
            </a:pPr>
            <a:r>
              <a:rPr lang="en-US" altLang="de-DE" dirty="0" smtClean="0"/>
              <a:t>Static </a:t>
            </a:r>
            <a:r>
              <a:rPr lang="en-US" altLang="de-DE" dirty="0"/>
              <a:t>analysis tool</a:t>
            </a:r>
          </a:p>
          <a:p>
            <a:pPr marL="531813" indent="-531813">
              <a:buFont typeface="Wingdings" pitchFamily="2" charset="2"/>
              <a:buAutoNum type="alphaLcParenR"/>
            </a:pPr>
            <a:r>
              <a:rPr lang="en-US" altLang="de-DE" dirty="0" smtClean="0"/>
              <a:t>Coverage </a:t>
            </a:r>
            <a:r>
              <a:rPr lang="en-US" altLang="de-DE" dirty="0"/>
              <a:t>tool</a:t>
            </a:r>
          </a:p>
          <a:p>
            <a:pPr marL="531813" indent="-531813">
              <a:buFont typeface="Wingdings" pitchFamily="2" charset="2"/>
              <a:buAutoNum type="alphaLcParenR"/>
            </a:pPr>
            <a:r>
              <a:rPr lang="en-US" altLang="de-DE" dirty="0" smtClean="0"/>
              <a:t>Security tool</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322580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Tool Support for Testing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06 - </a:t>
            </a:r>
            <a:fld id="{6C6AE60A-B69C-4790-82F7-3882EDF23186}" type="slidenum">
              <a:rPr lang="en-US" smtClean="0"/>
              <a:pPr/>
              <a:t>8</a:t>
            </a:fld>
            <a:endParaRPr lang="en-US" dirty="0"/>
          </a:p>
        </p:txBody>
      </p:sp>
    </p:spTree>
    <p:extLst>
      <p:ext uri="{BB962C8B-B14F-4D97-AF65-F5344CB8AC3E}">
        <p14:creationId xmlns:p14="http://schemas.microsoft.com/office/powerpoint/2010/main" val="2212885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txDef>
      <a:spPr>
        <a:noFill/>
      </a:spPr>
      <a:bodyPr wrap="none" rtlCol="0">
        <a:spAutoFit/>
      </a:bodyPr>
      <a:lstStyle>
        <a:defPPr>
          <a:defRPr sz="2800"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711</Words>
  <Application>Microsoft Office PowerPoint</Application>
  <PresentationFormat>Bildschirmpräsentation (4:3)</PresentationFormat>
  <Paragraphs>157</Paragraphs>
  <Slides>8</Slides>
  <Notes>6</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Larissa-Design</vt:lpstr>
      <vt:lpstr>Software Testing  Foundation Level</vt:lpstr>
      <vt:lpstr>Disclaimer</vt:lpstr>
      <vt:lpstr>6. Tool Support for Testing FL-6.1.2 A</vt:lpstr>
      <vt:lpstr>6. Tool Support for Testing FL-6.1.1 A</vt:lpstr>
      <vt:lpstr>6. Tool Support for Testing FL-6.1.1 B</vt:lpstr>
      <vt:lpstr>6. Tool Support for Testing FL-6.2.2 B</vt:lpstr>
      <vt:lpstr>6. Tool Support for Testing FL-6.2.2 C</vt:lpstr>
      <vt:lpstr>6. Tool Support for Testing FL-6.1.1 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Uwe Gühl</dc:creator>
  <cp:lastModifiedBy>Uwe</cp:lastModifiedBy>
  <cp:revision>463</cp:revision>
  <cp:lastPrinted>2016-01-22T05:47:29Z</cp:lastPrinted>
  <dcterms:created xsi:type="dcterms:W3CDTF">2016-01-15T03:23:03Z</dcterms:created>
  <dcterms:modified xsi:type="dcterms:W3CDTF">2020-03-16T04:17:20Z</dcterms:modified>
</cp:coreProperties>
</file>