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6858000" cx="9144000"/>
  <p:notesSz cx="6858000" cy="9144000"/>
  <p:embeddedFontLst>
    <p:embeddedFont>
      <p:font typeface="Average"/>
      <p:regular r:id="rId21"/>
    </p:embeddedFont>
    <p:embeddedFont>
      <p:font typeface="Oswald"/>
      <p:regular r:id="rId22"/>
      <p:bold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22" Type="http://schemas.openxmlformats.org/officeDocument/2006/relationships/font" Target="fonts/Oswald-regular.fntdata"/><Relationship Id="rId10" Type="http://schemas.openxmlformats.org/officeDocument/2006/relationships/slide" Target="slides/slide6.xml"/><Relationship Id="rId21" Type="http://schemas.openxmlformats.org/officeDocument/2006/relationships/font" Target="fonts/Average-regular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23" Type="http://schemas.openxmlformats.org/officeDocument/2006/relationships/font" Target="fonts/Oswald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3" name="Shape 6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7" name="Shape 12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3" name="Shape 13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9" name="Shape 13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5" name="Shape 145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2" name="Shape 152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8" name="Shape 158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5" name="Shape 16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0" name="Shape 7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0" name="Shape 8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6" name="Shape 8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2" name="Shape 9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9" name="Shape 9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5" name="Shape 10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3" name="Shape 11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1" name="Shape 121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Shape 10"/>
          <p:cNvGrpSpPr/>
          <p:nvPr/>
        </p:nvGrpSpPr>
        <p:grpSpPr>
          <a:xfrm>
            <a:off x="4350278" y="3807169"/>
            <a:ext cx="443588" cy="140842"/>
            <a:chOff x="4137525" y="2915950"/>
            <a:chExt cx="869099" cy="206999"/>
          </a:xfrm>
        </p:grpSpPr>
        <p:sp>
          <p:nvSpPr>
            <p:cNvPr id="11" name="Shape 11"/>
            <p:cNvSpPr/>
            <p:nvPr/>
          </p:nvSpPr>
          <p:spPr>
            <a:xfrm>
              <a:off x="4468575" y="2915950"/>
              <a:ext cx="206999" cy="206999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" name="Shape 12"/>
            <p:cNvSpPr/>
            <p:nvPr/>
          </p:nvSpPr>
          <p:spPr>
            <a:xfrm>
              <a:off x="4799625" y="2915950"/>
              <a:ext cx="206999" cy="206999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3" name="Shape 13"/>
            <p:cNvSpPr/>
            <p:nvPr/>
          </p:nvSpPr>
          <p:spPr>
            <a:xfrm>
              <a:off x="4137525" y="2915950"/>
              <a:ext cx="206999" cy="206999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Shape 14"/>
          <p:cNvSpPr txBox="1"/>
          <p:nvPr>
            <p:ph type="ctrTitle"/>
          </p:nvPr>
        </p:nvSpPr>
        <p:spPr>
          <a:xfrm>
            <a:off x="671257" y="1321066"/>
            <a:ext cx="7801500" cy="2306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5" name="Shape 15"/>
          <p:cNvSpPr txBox="1"/>
          <p:nvPr>
            <p:ph idx="1" type="subTitle"/>
          </p:nvPr>
        </p:nvSpPr>
        <p:spPr>
          <a:xfrm>
            <a:off x="671250" y="4233167"/>
            <a:ext cx="7801500" cy="10568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490250" y="6241345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x="311700" y="1673700"/>
            <a:ext cx="8520599" cy="25209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x="311700" y="4304566"/>
            <a:ext cx="8520599" cy="1734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8490250" y="6241345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idx="12" type="sldNum"/>
          </p:nvPr>
        </p:nvSpPr>
        <p:spPr>
          <a:xfrm>
            <a:off x="8490250" y="6241345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ชื่อเรื่องและเนื้อหา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buNone/>
              <a:defRPr sz="1800"/>
            </a:lvl2pPr>
            <a:lvl3pPr indent="0" lvl="2" rtl="0">
              <a:spcBef>
                <a:spcPts val="0"/>
              </a:spcBef>
              <a:buNone/>
              <a:defRPr sz="1800"/>
            </a:lvl3pPr>
            <a:lvl4pPr indent="0" lvl="3" rtl="0">
              <a:spcBef>
                <a:spcPts val="0"/>
              </a:spcBef>
              <a:buNone/>
              <a:defRPr sz="1800"/>
            </a:lvl4pPr>
            <a:lvl5pPr indent="0" lvl="4" rtl="0">
              <a:spcBef>
                <a:spcPts val="0"/>
              </a:spcBef>
              <a:buNone/>
              <a:defRPr sz="1800"/>
            </a:lvl5pPr>
            <a:lvl6pPr indent="0" lvl="5" rtl="0">
              <a:spcBef>
                <a:spcPts val="0"/>
              </a:spcBef>
              <a:buNone/>
              <a:defRPr sz="1800"/>
            </a:lvl6pPr>
            <a:lvl7pPr indent="0" lvl="6" rtl="0">
              <a:spcBef>
                <a:spcPts val="0"/>
              </a:spcBef>
              <a:buNone/>
              <a:defRPr sz="1800"/>
            </a:lvl7pPr>
            <a:lvl8pPr indent="0" lvl="7" rtl="0">
              <a:spcBef>
                <a:spcPts val="0"/>
              </a:spcBef>
              <a:buNone/>
              <a:defRPr sz="1800"/>
            </a:lvl8pPr>
            <a:lvl9pPr indent="0" lvl="8" rtl="0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457200" y="6356350"/>
            <a:ext cx="21335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3124200" y="6356350"/>
            <a:ext cx="2895600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6553200" y="6356350"/>
            <a:ext cx="2133599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671250" y="2855000"/>
            <a:ext cx="7852199" cy="11480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90250" y="6241345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593366"/>
            <a:ext cx="8520599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536633"/>
            <a:ext cx="8520599" cy="45551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490250" y="6241345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type="title"/>
          </p:nvPr>
        </p:nvSpPr>
        <p:spPr>
          <a:xfrm>
            <a:off x="311700" y="593366"/>
            <a:ext cx="8520599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" type="body"/>
          </p:nvPr>
        </p:nvSpPr>
        <p:spPr>
          <a:xfrm>
            <a:off x="311700" y="1536633"/>
            <a:ext cx="3999899" cy="45551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7" name="Shape 27"/>
          <p:cNvSpPr txBox="1"/>
          <p:nvPr>
            <p:ph idx="2" type="body"/>
          </p:nvPr>
        </p:nvSpPr>
        <p:spPr>
          <a:xfrm>
            <a:off x="4832400" y="1536633"/>
            <a:ext cx="3999899" cy="45551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8490250" y="6241345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311700" y="593366"/>
            <a:ext cx="8520599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90250" y="6241345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311700" y="740800"/>
            <a:ext cx="2807999" cy="1007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311700" y="1852800"/>
            <a:ext cx="2807999" cy="4239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8490250" y="6241345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x="490250" y="701800"/>
            <a:ext cx="6227100" cy="54542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2" type="sldNum"/>
          </p:nvPr>
        </p:nvSpPr>
        <p:spPr>
          <a:xfrm>
            <a:off x="8490250" y="6241345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4572000" y="0"/>
            <a:ext cx="457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41" name="Shape 41"/>
          <p:cNvCxnSpPr/>
          <p:nvPr/>
        </p:nvCxnSpPr>
        <p:spPr>
          <a:xfrm>
            <a:off x="5029675" y="59940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2" name="Shape 42"/>
          <p:cNvSpPr txBox="1"/>
          <p:nvPr>
            <p:ph type="title"/>
          </p:nvPr>
        </p:nvSpPr>
        <p:spPr>
          <a:xfrm>
            <a:off x="265500" y="1441866"/>
            <a:ext cx="4045199" cy="2280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43" name="Shape 43"/>
          <p:cNvSpPr txBox="1"/>
          <p:nvPr>
            <p:ph idx="1" type="subTitle"/>
          </p:nvPr>
        </p:nvSpPr>
        <p:spPr>
          <a:xfrm>
            <a:off x="265500" y="3793601"/>
            <a:ext cx="4045199" cy="17939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2" type="body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12" type="sldNum"/>
          </p:nvPr>
        </p:nvSpPr>
        <p:spPr>
          <a:xfrm>
            <a:off x="8490250" y="6241345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/>
          <p:nvPr>
            <p:ph idx="1" type="body"/>
          </p:nvPr>
        </p:nvSpPr>
        <p:spPr>
          <a:xfrm>
            <a:off x="311700" y="5640766"/>
            <a:ext cx="5998800" cy="8067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x="8490250" y="6241345"/>
            <a:ext cx="548699" cy="5246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593366"/>
            <a:ext cx="8520599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536633"/>
            <a:ext cx="8520599" cy="4555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Font typeface="Average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Average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90250" y="6241345"/>
            <a:ext cx="548699" cy="524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US"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0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0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en.wikipedia.org/wiki/Test_management" TargetMode="External"/><Relationship Id="rId4" Type="http://schemas.openxmlformats.org/officeDocument/2006/relationships/hyperlink" Target="http://www.coleyconsulting.co.uk/featuresnottested.htm" TargetMode="External"/><Relationship Id="rId5" Type="http://schemas.openxmlformats.org/officeDocument/2006/relationships/hyperlink" Target="https://www.wrike.com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g"/><Relationship Id="rId4" Type="http://schemas.openxmlformats.org/officeDocument/2006/relationships/image" Target="../media/image04.jpg"/><Relationship Id="rId5" Type="http://schemas.openxmlformats.org/officeDocument/2006/relationships/image" Target="../media/image06.jpg"/><Relationship Id="rId6" Type="http://schemas.openxmlformats.org/officeDocument/2006/relationships/image" Target="../media/image0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2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3.png"/><Relationship Id="rId4" Type="http://schemas.openxmlformats.org/officeDocument/2006/relationships/image" Target="../media/image0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1.png"/><Relationship Id="rId4" Type="http://schemas.openxmlformats.org/officeDocument/2006/relationships/image" Target="../media/image0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ctrTitle"/>
          </p:nvPr>
        </p:nvSpPr>
        <p:spPr>
          <a:xfrm>
            <a:off x="671257" y="1321066"/>
            <a:ext cx="7801500" cy="2306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Management &amp; Tools</a:t>
            </a:r>
          </a:p>
        </p:txBody>
      </p:sp>
      <p:sp>
        <p:nvSpPr>
          <p:cNvPr id="66" name="Shape 66"/>
          <p:cNvSpPr txBox="1"/>
          <p:nvPr>
            <p:ph idx="1" type="subTitle"/>
          </p:nvPr>
        </p:nvSpPr>
        <p:spPr>
          <a:xfrm>
            <a:off x="671250" y="4233167"/>
            <a:ext cx="7801500" cy="1056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888888"/>
              </a:buClr>
              <a:buSzPct val="25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Shape 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8400" y="4233175"/>
            <a:ext cx="7307199" cy="2274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type="title"/>
          </p:nvPr>
        </p:nvSpPr>
        <p:spPr>
          <a:xfrm>
            <a:off x="457200" y="-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Scenario</a:t>
            </a:r>
          </a:p>
        </p:txBody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98666"/>
              <a:buFont typeface="Arial"/>
              <a:buChar char="•"/>
            </a:pPr>
            <a:r>
              <a:rPr lang="en-US" sz="2960"/>
              <a:t>We will be working with FUNCTIONAL TESTS like adding items to cart by users and adding items to inventory by admin.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98666"/>
              <a:buFont typeface="Arial"/>
              <a:buChar char="•"/>
            </a:pPr>
            <a:r>
              <a:rPr b="0" i="0" lang="en-US" sz="2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Prioritize important tests and assign them to testers.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98666"/>
              <a:buFont typeface="Arial"/>
              <a:buChar char="•"/>
            </a:pPr>
            <a:r>
              <a:rPr lang="en-US" sz="2960"/>
              <a:t>You might want to consider asking random people if they follow your exact steps in performing a certain task.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92"/>
              </a:spcBef>
              <a:buClr>
                <a:schemeClr val="dk1"/>
              </a:buClr>
              <a:buSzPct val="98666"/>
              <a:buFont typeface="Arial"/>
              <a:buNone/>
            </a:pPr>
            <a:r>
              <a:t/>
            </a:r>
            <a:endParaRPr b="0" i="0" sz="29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Scenario</a:t>
            </a:r>
          </a:p>
        </p:txBody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457200" y="14927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As a group, come up with the test details and fill in the test manager templates.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Test managers then assign each test to the testers.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Testers fill in their papers and present them back to the Test Manager.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Test manager update the manager paper.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Testing software</a:t>
            </a:r>
          </a:p>
        </p:txBody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Wrike: Online project managing tool.</a:t>
            </a:r>
          </a:p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You are given a blank list. You have to make your own template and everything.</a:t>
            </a:r>
          </a:p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Free version after trial. Monthly for better tools.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Testing software</a:t>
            </a:r>
          </a:p>
        </p:txBody>
      </p:sp>
      <p:sp>
        <p:nvSpPr>
          <p:cNvPr id="148" name="Shape 148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49" name="Shape 1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312" y="1600200"/>
            <a:ext cx="8371380" cy="4746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Testing software</a:t>
            </a:r>
          </a:p>
        </p:txBody>
      </p:sp>
      <p:sp>
        <p:nvSpPr>
          <p:cNvPr id="155" name="Shape 155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Meliora Testlab</a:t>
            </a:r>
          </a:p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Monthly payment</a:t>
            </a:r>
          </a:p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Very powerful tool for testing management with organized tasks and templates</a:t>
            </a: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Testing software</a:t>
            </a:r>
          </a:p>
        </p:txBody>
      </p:sp>
      <p:sp>
        <p:nvSpPr>
          <p:cNvPr id="161" name="Shape 16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62" name="Shape 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5325" y="1417650"/>
            <a:ext cx="775335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References</a:t>
            </a:r>
          </a:p>
        </p:txBody>
      </p:sp>
      <p:sp>
        <p:nvSpPr>
          <p:cNvPr id="168" name="Shape 16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https://en.wikipedia.org/wiki/Test_management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http://www.coleyconsulting.co.uk/featuresnottested.htm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u="sng">
                <a:solidFill>
                  <a:schemeClr val="hlink"/>
                </a:solidFill>
                <a:hlinkClick r:id="rId5"/>
              </a:rPr>
              <a:t>https://www.wrike.com/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https://www.melioratestlab.com/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Members</a:t>
            </a:r>
          </a:p>
        </p:txBody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Puharinut</a:t>
            </a: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Mikko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" name="Shape 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6029">
            <a:off x="5572724" y="3954724"/>
            <a:ext cx="3178775" cy="2384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Shape 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822462">
            <a:off x="6566624" y="367625"/>
            <a:ext cx="1987351" cy="1987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Shape 7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2638086">
            <a:off x="674213" y="4021193"/>
            <a:ext cx="2115988" cy="2115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Shape 7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44425" y="1370900"/>
            <a:ext cx="2942575" cy="2167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Before we begin</a:t>
            </a:r>
          </a:p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a group, pick one person to be the Test Manager.</a:t>
            </a: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rest will be testers.</a:t>
            </a: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Presenters will be clients (and will complain if necessary).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Test management?</a:t>
            </a:r>
          </a:p>
        </p:txBody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management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most commonly refers to the activity of </a:t>
            </a: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managing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 computer software </a:t>
            </a: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testing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process. 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management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tool is software used to </a:t>
            </a: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manage tests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b="0" i="1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automated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or </a:t>
            </a:r>
            <a:r>
              <a:rPr b="0" i="1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manual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that have been previously specified by a </a:t>
            </a: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procedure. 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Test management?</a:t>
            </a:r>
          </a:p>
        </p:txBody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Shape 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73563" y="1616291"/>
            <a:ext cx="5159875" cy="4678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Plan</a:t>
            </a:r>
          </a:p>
        </p:txBody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plan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is a document detailing the objectives, target market, internal beta team, and processes for a specific beta </a:t>
            </a: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 a software or hardware product. 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Plan</a:t>
            </a:r>
          </a:p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Shape 1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99016" y="1992892"/>
            <a:ext cx="6192599" cy="486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05091" y="701904"/>
            <a:ext cx="3733800" cy="3019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Plan</a:t>
            </a:r>
          </a:p>
        </p:txBody>
      </p:sp>
      <p:sp>
        <p:nvSpPr>
          <p:cNvPr id="116" name="Shape 11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Features Not To Be Tested 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defines which of the features of the system or sub-system will NOT be test</a:t>
            </a:r>
            <a:r>
              <a:rPr lang="en-US"/>
              <a:t>ed</a:t>
            </a: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This is necessary so as to avoid later confusion when stakeholders thought something would be tested, but was not.</a:t>
            </a:r>
          </a:p>
        </p:txBody>
      </p:sp>
      <p:pic>
        <p:nvPicPr>
          <p:cNvPr id="117" name="Shape 1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0331" y="4869158"/>
            <a:ext cx="8020050" cy="1400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1262"/>
            <a:ext cx="2259749" cy="1694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type="title"/>
          </p:nvPr>
        </p:nvSpPr>
        <p:spPr>
          <a:xfrm>
            <a:off x="457200" y="-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Scenario</a:t>
            </a:r>
          </a:p>
        </p:txBody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8666"/>
              <a:buFont typeface="Arial"/>
              <a:buChar char="•"/>
            </a:pPr>
            <a:r>
              <a:rPr b="0" i="0" lang="en-US" sz="2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your group, come up with a rough test plan for a “point of sale” program</a:t>
            </a:r>
            <a:r>
              <a:rPr lang="en-US" sz="2960"/>
              <a:t> we made for Soft Spec class 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8666"/>
              <a:buFont typeface="Arial"/>
              <a:buChar char="•"/>
            </a:pPr>
            <a:r>
              <a:t/>
            </a:r>
            <a:endParaRPr sz="2960"/>
          </a:p>
          <a:p>
            <a:pPr indent="-342900" lvl="0" marL="34290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98666"/>
              <a:buFont typeface="Arial"/>
              <a:buChar char="•"/>
            </a:pPr>
            <a:r>
              <a:rPr b="0" i="0" lang="en-US" sz="2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Assume that the program is </a:t>
            </a:r>
            <a:r>
              <a:rPr lang="en-US" sz="2960"/>
              <a:t>near </a:t>
            </a:r>
            <a:r>
              <a:rPr b="0" i="0" lang="en-US" sz="2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complet</a:t>
            </a:r>
            <a:r>
              <a:rPr lang="en-US" sz="2960"/>
              <a:t>ion</a:t>
            </a:r>
            <a:r>
              <a:rPr b="0" i="0" lang="en-US" sz="2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with all the basic function for checking in, out, cart, recording and printing sale report </a:t>
            </a:r>
            <a:r>
              <a:rPr lang="en-US" sz="2960"/>
              <a:t>functionality</a:t>
            </a:r>
            <a:r>
              <a:rPr b="0" i="0" lang="en-US" sz="2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indent="-187960" lvl="0" marL="0" marR="0" rtl="0" algn="l">
              <a:lnSpc>
                <a:spcPct val="80000"/>
              </a:lnSpc>
              <a:spcBef>
                <a:spcPts val="592"/>
              </a:spcBef>
              <a:buClr>
                <a:schemeClr val="dk1"/>
              </a:buClr>
              <a:buSzPct val="98666"/>
              <a:buFont typeface="Arial"/>
              <a:buNone/>
            </a:pPr>
            <a:r>
              <a:t/>
            </a:r>
            <a:endParaRPr b="0" i="0" sz="29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