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y="5143500" cx="9144000"/>
  <p:notesSz cx="6858000" cy="9144000"/>
  <p:embeddedFontLst>
    <p:embeddedFont>
      <p:font typeface="Open Sans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regular.fntdata"/><Relationship Id="rId20" Type="http://schemas.openxmlformats.org/officeDocument/2006/relationships/slide" Target="slides/slide16.xml"/><Relationship Id="rId42" Type="http://schemas.openxmlformats.org/officeDocument/2006/relationships/font" Target="fonts/OpenSans-italic.fntdata"/><Relationship Id="rId41" Type="http://schemas.openxmlformats.org/officeDocument/2006/relationships/font" Target="fonts/OpenSans-bold.fnt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43" Type="http://schemas.openxmlformats.org/officeDocument/2006/relationships/font" Target="fonts/OpenSans-boldItalic.fnt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Open Sans"/>
              <a:defRPr sz="52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pen Sans"/>
              <a:buNone/>
              <a:defRPr sz="28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Open Sans"/>
              <a:defRPr sz="120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Open Sans"/>
              <a:defRPr sz="3600"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Font typeface="Open Sans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buFont typeface="Open Sans"/>
              <a:defRPr sz="4800"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0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0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github.com/benzsuankularb/js-template.git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194687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3000"/>
              <a:t>You’ll get better code in less time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3000"/>
              <a:t>(If you do it for a while)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Trustworthy unit tests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Test one thing at a time per test method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10 small tests are better than 1 test 10x as large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Each test method should have few (likely 1) assert statements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If you assert many things, the first that fails stops the test.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You won’t know whether a later assertion would have failed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Tests should avoid logic.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minimize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if/else, loops, switch</a:t>
            </a:r>
            <a:r>
              <a:rPr lang="en"/>
              <a:t>, etc.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avoid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try/catch</a:t>
            </a:r>
          </a:p>
          <a:p>
            <a:pPr indent="-228600" lvl="2" marL="1371600">
              <a:spcBef>
                <a:spcPts val="0"/>
              </a:spcBef>
            </a:pPr>
            <a:r>
              <a:rPr lang="en"/>
              <a:t>If it’s supposed to throw, use expected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 case “smells”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Tests should be self-contained and not care about </a:t>
            </a:r>
            <a:br>
              <a:rPr lang="en"/>
            </a:br>
            <a:r>
              <a:rPr lang="en"/>
              <a:t>each other.</a:t>
            </a:r>
          </a:p>
          <a:p>
            <a:pPr indent="-228600" lvl="0" marL="457200" rtl="0">
              <a:spcBef>
                <a:spcPts val="0"/>
              </a:spcBef>
            </a:pPr>
            <a:r>
              <a:rPr b="1" lang="en"/>
              <a:t>“Smells” </a:t>
            </a:r>
            <a:r>
              <a:rPr lang="en"/>
              <a:t>(bad things to avoid) in tests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Constrained test order (i.e. Test A must run before Test B)</a:t>
            </a:r>
            <a:br>
              <a:rPr lang="en"/>
            </a:br>
            <a:r>
              <a:rPr lang="en"/>
              <a:t>(usually a misguided attempt to test order/flow)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Tests call each other (i.e. Test A calls Test B’s method)</a:t>
            </a:r>
            <a:br>
              <a:rPr lang="en"/>
            </a:br>
            <a:r>
              <a:rPr lang="en"/>
              <a:t>(calling a shared helper is OK, though)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Mutable shared state (i.e. Tests A/B both use a shared object).</a:t>
            </a:r>
            <a:br>
              <a:rPr lang="en"/>
            </a:br>
            <a:r>
              <a:rPr lang="en"/>
              <a:t>(if A breaks it, what happens to B?)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7224" y="1017724"/>
            <a:ext cx="2142650" cy="1573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 coverage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753" y="1276200"/>
            <a:ext cx="8346499" cy="283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Test coverage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If you make a certain level of coverage a target, people will try to attain it.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Trouble: High coverage numbers are too easy to reach with low quality testing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Trouble: Distracting you from testing the things that really matter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Low coverage numbers are a sign of trouble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High coverage numbers don’t necessarily assure bugs free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much testing is enough?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You rarely get bugs that escape into production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You are rarely hesitant to change some code for fear that it will cause production bugs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Unit test frameworks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Grunt, Mocha, Chai - Javascript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์๊์๊ืNUnit - .NET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JUnit - Java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minitest - Ruby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py.test - Python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SnapTest - PHP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 of Unit Test</a:t>
            </a:r>
          </a:p>
        </p:txBody>
      </p:sp>
      <p:pic>
        <p:nvPicPr>
          <p:cNvPr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000" y="1693850"/>
            <a:ext cx="8181975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Exercises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Exercise 1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i="1" lang="en"/>
              <a:t>Design </a:t>
            </a:r>
            <a:r>
              <a:rPr lang="en"/>
              <a:t>a unit test to determine if the input number considered to be a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Description: It accepts any input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for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is a number where 1 &lt;=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&lt;= 100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It outputs “prime number” if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is a prime number; </a:t>
            </a:r>
            <a:br>
              <a:rPr lang="en"/>
            </a:br>
            <a:r>
              <a:rPr lang="en"/>
              <a:t>otherwise, “not a prime number”;</a:t>
            </a:r>
            <a:br>
              <a:rPr lang="en"/>
            </a:br>
            <a:r>
              <a:rPr lang="en"/>
              <a:t>If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is invalid, “invalid”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Exercise 1 - Solution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If n is not a number, invalid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-1, invalid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0, invalid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1, not a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2,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3,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50, not a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97,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100, not a prime number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101, invalid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1698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Workshop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11700" y="903850"/>
            <a:ext cx="8520600" cy="388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Download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Start guessing range can be setted.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Game have only one answer.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User can guess a number in between guessing range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After a guess game will tell how far is the answer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If guess correct will result ‘HIT’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between 1 - 5 will get ‘Very close’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between 6 - 20 will get ‘Close’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between 21 - 40 will get ‘Not close’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41 will get ‘Forget it’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User have limited change to guess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Exercise 2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i="1" lang="en"/>
              <a:t>Design </a:t>
            </a:r>
            <a:r>
              <a:rPr lang="en"/>
              <a:t>a unit test to determine grade by inputting a total scores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Description: It accepts any input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for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is a number where 0 &lt;=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&lt;= 100</a:t>
            </a:r>
          </a:p>
          <a:p>
            <a:pPr indent="-228600" lvl="0" marL="457200" rtl="0">
              <a:spcBef>
                <a:spcPts val="0"/>
              </a:spcBef>
            </a:pP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is considered valid only when 0 &lt;=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&lt;= 100</a:t>
            </a:r>
          </a:p>
          <a:p>
            <a:pPr indent="-228600" lvl="0" marL="457200" rtl="0">
              <a:spcBef>
                <a:spcPts val="0"/>
              </a:spcBef>
            </a:pP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can contains decimal places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It outputs corresponding letter grade if </a:t>
            </a:r>
            <a:r>
              <a:rPr i="1" lang="en"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en"/>
              <a:t> is valid; </a:t>
            </a:r>
            <a:br>
              <a:rPr lang="en"/>
            </a:br>
            <a:r>
              <a:rPr lang="en"/>
              <a:t>otherwise, “invalid”</a:t>
            </a:r>
          </a:p>
        </p:txBody>
      </p:sp>
      <p:pic>
        <p:nvPicPr>
          <p:cNvPr id="170" name="Shape 1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1637" y="3083275"/>
            <a:ext cx="3260725" cy="1915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Exercise 2 - Solution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11700" y="1152475"/>
            <a:ext cx="8520600" cy="384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If n is not a number, invalid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below 0, invalid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more than 100, invalid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0, F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50, 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55, D+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60, C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70, C+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75, B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80, B+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If n is 85, A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If n is 100, A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Test-driven development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Shape 186"/>
          <p:cNvGrpSpPr/>
          <p:nvPr/>
        </p:nvGrpSpPr>
        <p:grpSpPr>
          <a:xfrm>
            <a:off x="2212837" y="288236"/>
            <a:ext cx="4718324" cy="4567024"/>
            <a:chOff x="95550" y="288236"/>
            <a:chExt cx="4718324" cy="4567024"/>
          </a:xfrm>
        </p:grpSpPr>
        <p:pic>
          <p:nvPicPr>
            <p:cNvPr id="187" name="Shape 18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5550" y="288236"/>
              <a:ext cx="4718324" cy="4567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8" name="Shape 188"/>
            <p:cNvSpPr/>
            <p:nvPr/>
          </p:nvSpPr>
          <p:spPr>
            <a:xfrm>
              <a:off x="936408" y="2446183"/>
              <a:ext cx="2164200" cy="251100"/>
            </a:xfrm>
            <a:prstGeom prst="rect">
              <a:avLst/>
            </a:prstGeom>
            <a:solidFill>
              <a:srgbClr val="00FF00">
                <a:alpha val="3538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1330572" y="863265"/>
              <a:ext cx="2351700" cy="251100"/>
            </a:xfrm>
            <a:prstGeom prst="rect">
              <a:avLst/>
            </a:prstGeom>
            <a:solidFill>
              <a:srgbClr val="00FF00">
                <a:alpha val="3538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1330572" y="2849795"/>
              <a:ext cx="2897400" cy="251100"/>
            </a:xfrm>
            <a:prstGeom prst="rect">
              <a:avLst/>
            </a:prstGeom>
            <a:solidFill>
              <a:srgbClr val="00FF00">
                <a:alpha val="3538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1330572" y="3655465"/>
              <a:ext cx="2897400" cy="251100"/>
            </a:xfrm>
            <a:prstGeom prst="rect">
              <a:avLst/>
            </a:prstGeom>
            <a:solidFill>
              <a:srgbClr val="00FF00">
                <a:alpha val="3538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936408" y="4273280"/>
              <a:ext cx="3720900" cy="251100"/>
            </a:xfrm>
            <a:prstGeom prst="rect">
              <a:avLst/>
            </a:prstGeom>
            <a:solidFill>
              <a:srgbClr val="00FF00">
                <a:alpha val="35380"/>
              </a:srgb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Test-driven development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Shortest development cycle in software process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Quality assure every cycle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TDD Cycle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3445564" y="1017725"/>
            <a:ext cx="1713900" cy="1713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Write test case</a:t>
            </a:r>
          </a:p>
          <a:p>
            <a:pPr lvl="0" algn="ctr">
              <a:spcBef>
                <a:spcPts val="0"/>
              </a:spcBef>
              <a:buNone/>
            </a:pPr>
            <a:r>
              <a:rPr b="1" lang="en"/>
              <a:t>(Fail)</a:t>
            </a:r>
          </a:p>
        </p:txBody>
      </p:sp>
      <p:sp>
        <p:nvSpPr>
          <p:cNvPr id="205" name="Shape 205"/>
          <p:cNvSpPr/>
          <p:nvPr/>
        </p:nvSpPr>
        <p:spPr>
          <a:xfrm>
            <a:off x="4805743" y="3084823"/>
            <a:ext cx="1713900" cy="1713899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Make some change</a:t>
            </a:r>
          </a:p>
          <a:p>
            <a:pPr lvl="0" algn="ctr">
              <a:spcBef>
                <a:spcPts val="0"/>
              </a:spcBef>
              <a:buNone/>
            </a:pPr>
            <a:r>
              <a:rPr b="1" lang="en"/>
              <a:t>(Pass)</a:t>
            </a:r>
          </a:p>
        </p:txBody>
      </p:sp>
      <p:sp>
        <p:nvSpPr>
          <p:cNvPr id="206" name="Shape 206"/>
          <p:cNvSpPr/>
          <p:nvPr/>
        </p:nvSpPr>
        <p:spPr>
          <a:xfrm>
            <a:off x="2200825" y="3084823"/>
            <a:ext cx="1713900" cy="1713899"/>
          </a:xfrm>
          <a:prstGeom prst="ellipse">
            <a:avLst/>
          </a:prstGeom>
          <a:solidFill>
            <a:srgbClr val="F1C23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Refactor</a:t>
            </a:r>
          </a:p>
          <a:p>
            <a:pPr lvl="0" algn="ctr">
              <a:spcBef>
                <a:spcPts val="0"/>
              </a:spcBef>
              <a:buNone/>
            </a:pPr>
            <a:r>
              <a:rPr b="1" lang="en"/>
              <a:t>(Cleaned)</a:t>
            </a:r>
          </a:p>
        </p:txBody>
      </p:sp>
      <p:sp>
        <p:nvSpPr>
          <p:cNvPr id="207" name="Shape 207"/>
          <p:cNvSpPr/>
          <p:nvPr/>
        </p:nvSpPr>
        <p:spPr>
          <a:xfrm rot="3600207">
            <a:off x="4745269" y="2579271"/>
            <a:ext cx="576060" cy="61665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/>
        </p:nvSpPr>
        <p:spPr>
          <a:xfrm rot="10800000">
            <a:off x="3982733" y="3725243"/>
            <a:ext cx="639600" cy="616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/>
        </p:nvSpPr>
        <p:spPr>
          <a:xfrm rot="-3600353">
            <a:off x="3395444" y="2548478"/>
            <a:ext cx="504689" cy="61665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Step-by-step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Add test (Design in your head)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Run the test (Make sure it’s fail)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Write the code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Run the test (Make sure it’s pass)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Refactor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Ensure every behavior in the user stories have done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Describe in human way (not technician)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Good for principal or customer perspective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Given-When-Then statements</a:t>
            </a:r>
          </a:p>
        </p:txBody>
      </p:sp>
      <p:sp>
        <p:nvSpPr>
          <p:cNvPr id="221" name="Shape 2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Behavior-driven development (BDD)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311700" y="2932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TDD</a:t>
            </a:r>
          </a:p>
        </p:txBody>
      </p:sp>
      <p:grpSp>
        <p:nvGrpSpPr>
          <p:cNvPr id="227" name="Shape 227"/>
          <p:cNvGrpSpPr/>
          <p:nvPr/>
        </p:nvGrpSpPr>
        <p:grpSpPr>
          <a:xfrm>
            <a:off x="2200825" y="1017725"/>
            <a:ext cx="4318818" cy="3780998"/>
            <a:chOff x="2200825" y="1017725"/>
            <a:chExt cx="4318818" cy="3780998"/>
          </a:xfrm>
        </p:grpSpPr>
        <p:sp>
          <p:nvSpPr>
            <p:cNvPr id="228" name="Shape 228"/>
            <p:cNvSpPr/>
            <p:nvPr/>
          </p:nvSpPr>
          <p:spPr>
            <a:xfrm>
              <a:off x="3445564" y="1017725"/>
              <a:ext cx="1713900" cy="17139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Write test case</a:t>
              </a:r>
            </a:p>
            <a:p>
              <a:pPr lvl="0" rtl="0" algn="ctr">
                <a:spcBef>
                  <a:spcPts val="0"/>
                </a:spcBef>
                <a:buNone/>
              </a:pPr>
              <a:r>
                <a:rPr b="1" lang="en"/>
                <a:t>(Fail)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4805743" y="3084823"/>
              <a:ext cx="1713900" cy="1713899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Make some change</a:t>
              </a:r>
            </a:p>
            <a:p>
              <a:pPr lvl="0" rtl="0" algn="ctr">
                <a:spcBef>
                  <a:spcPts val="0"/>
                </a:spcBef>
                <a:buNone/>
              </a:pPr>
              <a:r>
                <a:rPr b="1" lang="en"/>
                <a:t>(Pass)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2200825" y="3084823"/>
              <a:ext cx="1713900" cy="1713899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/>
                <a:t>Refactor</a:t>
              </a:r>
            </a:p>
            <a:p>
              <a:pPr lvl="0" rtl="0" algn="ctr">
                <a:spcBef>
                  <a:spcPts val="0"/>
                </a:spcBef>
                <a:buNone/>
              </a:pPr>
              <a:r>
                <a:rPr b="1" lang="en"/>
                <a:t>(Cleaned)</a:t>
              </a:r>
            </a:p>
          </p:txBody>
        </p:sp>
        <p:sp>
          <p:nvSpPr>
            <p:cNvPr id="231" name="Shape 231"/>
            <p:cNvSpPr/>
            <p:nvPr/>
          </p:nvSpPr>
          <p:spPr>
            <a:xfrm rot="3600207">
              <a:off x="4745269" y="2579271"/>
              <a:ext cx="576060" cy="616657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 rot="10800000">
              <a:off x="3982733" y="3725243"/>
              <a:ext cx="639600" cy="61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 rot="-3600353">
              <a:off x="3395444" y="2548478"/>
              <a:ext cx="504689" cy="616657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11700" y="2932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BDD</a:t>
            </a:r>
          </a:p>
        </p:txBody>
      </p:sp>
      <p:grpSp>
        <p:nvGrpSpPr>
          <p:cNvPr id="239" name="Shape 239"/>
          <p:cNvGrpSpPr/>
          <p:nvPr/>
        </p:nvGrpSpPr>
        <p:grpSpPr>
          <a:xfrm>
            <a:off x="4995862" y="1167363"/>
            <a:ext cx="3097207" cy="3108130"/>
            <a:chOff x="4942012" y="2372400"/>
            <a:chExt cx="2704512" cy="2714050"/>
          </a:xfrm>
        </p:grpSpPr>
        <p:sp>
          <p:nvSpPr>
            <p:cNvPr id="240" name="Shape 240"/>
            <p:cNvSpPr/>
            <p:nvPr/>
          </p:nvSpPr>
          <p:spPr>
            <a:xfrm>
              <a:off x="4942012" y="2381950"/>
              <a:ext cx="2704500" cy="2704500"/>
            </a:xfrm>
            <a:prstGeom prst="ellipse">
              <a:avLst/>
            </a:prstGeom>
            <a:solidFill>
              <a:srgbClr val="B6D7A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grpSp>
          <p:nvGrpSpPr>
            <p:cNvPr id="241" name="Shape 241"/>
            <p:cNvGrpSpPr/>
            <p:nvPr/>
          </p:nvGrpSpPr>
          <p:grpSpPr>
            <a:xfrm>
              <a:off x="5184927" y="2571698"/>
              <a:ext cx="2313590" cy="1999013"/>
              <a:chOff x="2200825" y="1017725"/>
              <a:chExt cx="4318818" cy="3780998"/>
            </a:xfrm>
          </p:grpSpPr>
          <p:sp>
            <p:nvSpPr>
              <p:cNvPr id="242" name="Shape 242"/>
              <p:cNvSpPr/>
              <p:nvPr/>
            </p:nvSpPr>
            <p:spPr>
              <a:xfrm>
                <a:off x="3445564" y="1017725"/>
                <a:ext cx="1713900" cy="17139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 rtl="0" algn="ctr">
                  <a:spcBef>
                    <a:spcPts val="0"/>
                  </a:spcBef>
                  <a:buNone/>
                </a:pPr>
                <a:r>
                  <a:rPr lang="en"/>
                  <a:t>Fail</a:t>
                </a:r>
              </a:p>
            </p:txBody>
          </p:sp>
          <p:sp>
            <p:nvSpPr>
              <p:cNvPr id="243" name="Shape 243"/>
              <p:cNvSpPr/>
              <p:nvPr/>
            </p:nvSpPr>
            <p:spPr>
              <a:xfrm>
                <a:off x="4805743" y="3084823"/>
                <a:ext cx="1713900" cy="1713899"/>
              </a:xfrm>
              <a:prstGeom prst="ellipse">
                <a:avLst/>
              </a:prstGeom>
              <a:solidFill>
                <a:srgbClr val="00FF00"/>
              </a:solidFill>
              <a:ln>
                <a:noFill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 rtl="0" algn="ctr">
                  <a:spcBef>
                    <a:spcPts val="0"/>
                  </a:spcBef>
                  <a:buNone/>
                </a:pPr>
                <a:r>
                  <a:rPr lang="en"/>
                  <a:t>Pass</a:t>
                </a:r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2200825" y="3084823"/>
                <a:ext cx="1713900" cy="1713899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 rtl="0" algn="ctr">
                  <a:spcBef>
                    <a:spcPts val="0"/>
                  </a:spcBef>
                  <a:buNone/>
                </a:pPr>
                <a:r>
                  <a:rPr lang="en"/>
                  <a:t>Cleaned</a:t>
                </a:r>
              </a:p>
            </p:txBody>
          </p:sp>
          <p:sp>
            <p:nvSpPr>
              <p:cNvPr id="245" name="Shape 245"/>
              <p:cNvSpPr/>
              <p:nvPr/>
            </p:nvSpPr>
            <p:spPr>
              <a:xfrm rot="3600207">
                <a:off x="4745269" y="2579271"/>
                <a:ext cx="576060" cy="616657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 rot="10800000">
                <a:off x="3982733" y="3725243"/>
                <a:ext cx="639600" cy="616500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 rot="-3600353">
                <a:off x="3395444" y="2548478"/>
                <a:ext cx="504689" cy="616657"/>
              </a:xfrm>
              <a:prstGeom prst="rightArrow">
                <a:avLst>
                  <a:gd fmla="val 50000" name="adj1"/>
                  <a:gd fmla="val 50000" name="adj2"/>
                </a:avLst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rIns="91425" tIns="91425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48" name="Shape 248"/>
            <p:cNvSpPr txBox="1"/>
            <p:nvPr/>
          </p:nvSpPr>
          <p:spPr>
            <a:xfrm>
              <a:off x="7048625" y="2372400"/>
              <a:ext cx="5979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>
                  <a:solidFill>
                    <a:srgbClr val="FFFFFF"/>
                  </a:solidFill>
                </a:rPr>
                <a:t>TDD</a:t>
              </a:r>
            </a:p>
          </p:txBody>
        </p:sp>
      </p:grpSp>
      <p:sp>
        <p:nvSpPr>
          <p:cNvPr id="249" name="Shape 249"/>
          <p:cNvSpPr/>
          <p:nvPr/>
        </p:nvSpPr>
        <p:spPr>
          <a:xfrm>
            <a:off x="1383974" y="1349255"/>
            <a:ext cx="2744100" cy="2744100"/>
          </a:xfrm>
          <a:prstGeom prst="ellipse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Write behavior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test case</a:t>
            </a:r>
          </a:p>
          <a:p>
            <a:pPr lvl="0" algn="ctr">
              <a:spcBef>
                <a:spcPts val="0"/>
              </a:spcBef>
              <a:buNone/>
            </a:pPr>
            <a:r>
              <a:rPr b="1" lang="en"/>
              <a:t>(Fail)</a:t>
            </a:r>
          </a:p>
        </p:txBody>
      </p:sp>
      <p:sp>
        <p:nvSpPr>
          <p:cNvPr id="250" name="Shape 250"/>
          <p:cNvSpPr/>
          <p:nvPr/>
        </p:nvSpPr>
        <p:spPr>
          <a:xfrm rot="10800000">
            <a:off x="4128015" y="3155823"/>
            <a:ext cx="754800" cy="727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4184371" y="1577204"/>
            <a:ext cx="754800" cy="727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 Driven Development &amp; Unit Test</a:t>
            </a:r>
          </a:p>
        </p:txBody>
      </p:sp>
      <p:sp>
        <p:nvSpPr>
          <p:cNvPr id="66" name="Shape 66"/>
          <p:cNvSpPr txBox="1"/>
          <p:nvPr>
            <p:ph idx="1" type="subTitle"/>
          </p:nvPr>
        </p:nvSpPr>
        <p:spPr>
          <a:xfrm>
            <a:off x="311700" y="2834125"/>
            <a:ext cx="8520600" cy="99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By: Krittayot Techasombooranakit &amp;</a:t>
            </a:r>
            <a:br>
              <a:rPr lang="en"/>
            </a:br>
            <a:r>
              <a:rPr lang="en"/>
              <a:t>Supavit Kongwudhikunakorn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What you get.</a:t>
            </a:r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Testable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Design and plan before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Documents the design in themselves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Actually know what to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Cleaned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Make code significant better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311700" y="1698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Keep in minds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311700" y="903850"/>
            <a:ext cx="8520600" cy="388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“The 4 Rules of Simple Design”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Pass all test</a:t>
            </a:r>
          </a:p>
          <a:p>
            <a:pPr indent="-228600" lvl="2" marL="1371600" rtl="0">
              <a:spcBef>
                <a:spcPts val="0"/>
              </a:spcBef>
              <a:buAutoNum type="romanLcPeriod"/>
            </a:pPr>
            <a:r>
              <a:rPr lang="en"/>
              <a:t>If have any fail have to fix immediately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DRY - No duplicated code</a:t>
            </a:r>
          </a:p>
          <a:p>
            <a:pPr indent="-228600" lvl="2" marL="1371600" rtl="0">
              <a:spcBef>
                <a:spcPts val="0"/>
              </a:spcBef>
              <a:buAutoNum type="romanLcPeriod"/>
            </a:pPr>
            <a:r>
              <a:rPr lang="en"/>
              <a:t>Every piece of behavior must have only one representation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Reveal intent</a:t>
            </a:r>
          </a:p>
          <a:p>
            <a:pPr indent="-228600" lvl="2" marL="1371600" rtl="0">
              <a:spcBef>
                <a:spcPts val="0"/>
              </a:spcBef>
              <a:buAutoNum type="romanLcPeriod"/>
            </a:pPr>
            <a:r>
              <a:rPr lang="en"/>
              <a:t>Make naming easy to understand</a:t>
            </a:r>
          </a:p>
          <a:p>
            <a:pPr indent="-228600" lvl="2" marL="1371600" rtl="0">
              <a:spcBef>
                <a:spcPts val="0"/>
              </a:spcBef>
              <a:buAutoNum type="romanLcPeriod"/>
            </a:pPr>
            <a:r>
              <a:rPr lang="en"/>
              <a:t>Meaningful naming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Keep it small</a:t>
            </a:r>
          </a:p>
          <a:p>
            <a:pPr indent="-228600" lvl="2" marL="1371600" rtl="0">
              <a:spcBef>
                <a:spcPts val="0"/>
              </a:spcBef>
              <a:buAutoNum type="romanLcPeriod"/>
            </a:pPr>
            <a:r>
              <a:rPr lang="en"/>
              <a:t>Never code what is not use</a:t>
            </a:r>
          </a:p>
          <a:p>
            <a:pPr indent="-228600" lvl="2" marL="1371600" rtl="0">
              <a:spcBef>
                <a:spcPts val="0"/>
              </a:spcBef>
              <a:buAutoNum type="romanLcPeriod"/>
            </a:pPr>
            <a:r>
              <a:rPr lang="en"/>
              <a:t>Minimise number of code (no over structure)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Hard/External modules may not be worth to test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Avoid overtesting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Sometime you can’t avoid exploratory coding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311700" y="1698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Workshop - Guessing games</a:t>
            </a:r>
          </a:p>
        </p:txBody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311700" y="903850"/>
            <a:ext cx="8520600" cy="388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Game must have start and end range of guessing number.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Guessing range is between 0 to 100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Start guessing range can be setted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Answer randomed at the start of the game in between guessing range.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User can guess a number in between guessing range.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After a guess game will tell how far is the answer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If correct will get ‘HIT’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between 1 - 5 will get ‘Very close’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between 6 - 20 will get ‘Close’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between 21 - 40 will get ‘Not close’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greater or lesser 41 will get ‘Forget it’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User have limited change to guess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x="311700" y="1698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Workshop</a:t>
            </a:r>
          </a:p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311700" y="903850"/>
            <a:ext cx="8520600" cy="388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Downloads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Node.JS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Vistual Studio Code (Optional)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Clone template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open commandline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type in 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“git clone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https://github.com/benzsuankularb/js-template.git</a:t>
            </a:r>
            <a:r>
              <a:rPr lang="en"/>
              <a:t>”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cd js-template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npm install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Test setup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open commandline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type in 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mocha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311700" y="1698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/>
              <a:t>Additional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311700" y="903850"/>
            <a:ext cx="8520600" cy="388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Kind of TDD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Mockist TDD (Outside-In)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Classicist TDD (Inside-out)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Bad of TDD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TDD make your code significant better, Also can make your code significant terrible.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Cost much time if not a TDD expert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311700" y="194687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3000"/>
              <a:t>You’ll get better code in less time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Unit Testing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400550" y="3763125"/>
            <a:ext cx="82500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Sources:-</a:t>
            </a:r>
          </a:p>
          <a:p>
            <a:pPr indent="-285750" lvl="0" marL="457200" rtl="0">
              <a:spcBef>
                <a:spcPts val="0"/>
              </a:spcBef>
              <a:buClr>
                <a:srgbClr val="999999"/>
              </a:buClr>
              <a:buSzPct val="100000"/>
              <a:buChar char="●"/>
            </a:pPr>
            <a:r>
              <a:rPr lang="en" sz="900">
                <a:solidFill>
                  <a:srgbClr val="999999"/>
                </a:solidFill>
              </a:rPr>
              <a:t>Computer Science and Engineering, University of Washington</a:t>
            </a:r>
          </a:p>
          <a:p>
            <a:pPr indent="-285750" lvl="0" marL="457200" rtl="0">
              <a:spcBef>
                <a:spcPts val="0"/>
              </a:spcBef>
              <a:buClr>
                <a:srgbClr val="999999"/>
              </a:buClr>
              <a:buSzPct val="100000"/>
              <a:buChar char="●"/>
            </a:pPr>
            <a:r>
              <a:rPr lang="en" sz="900">
                <a:solidFill>
                  <a:srgbClr val="999999"/>
                </a:solidFill>
              </a:rPr>
              <a:t>Electrical Engineering and Computer Science, Massachusetts Institute of Technology</a:t>
            </a:r>
          </a:p>
          <a:p>
            <a:pPr indent="-285750" lvl="0" marL="457200" rtl="0">
              <a:spcBef>
                <a:spcPts val="0"/>
              </a:spcBef>
              <a:buClr>
                <a:srgbClr val="999999"/>
              </a:buClr>
              <a:buSzPct val="100000"/>
              <a:buChar char="●"/>
            </a:pPr>
            <a:r>
              <a:rPr lang="en" sz="900">
                <a:solidFill>
                  <a:srgbClr val="999999"/>
                </a:solidFill>
              </a:rPr>
              <a:t>The Art of Unit Testing</a:t>
            </a:r>
          </a:p>
          <a:p>
            <a:pPr indent="-285750" lvl="0" marL="457200" rtl="0">
              <a:spcBef>
                <a:spcPts val="0"/>
              </a:spcBef>
              <a:buClr>
                <a:srgbClr val="999999"/>
              </a:buClr>
              <a:buSzPct val="100000"/>
              <a:buChar char="●"/>
            </a:pPr>
            <a:r>
              <a:rPr lang="en" sz="900">
                <a:solidFill>
                  <a:srgbClr val="999999"/>
                </a:solidFill>
              </a:rPr>
              <a:t>Martin Fowler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Definition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457200" rtl="0">
              <a:spcBef>
                <a:spcPts val="0"/>
              </a:spcBef>
              <a:buNone/>
            </a:pPr>
            <a:r>
              <a:rPr lang="en"/>
              <a:t>A software development process in which the smallest testable parts of an application, called units, are individually and independently scrutinized for proper operation.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457200">
              <a:spcBef>
                <a:spcPts val="0"/>
              </a:spcBef>
              <a:buNone/>
            </a:pPr>
            <a:r>
              <a:rPr lang="en" sz="900"/>
              <a:t>(src: http://searchsoftwarequality.techtarget.com/definition/unit-testing)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Concept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For a given class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Rorpap</a:t>
            </a:r>
            <a:r>
              <a:rPr lang="en"/>
              <a:t>, create another class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RorpapTest </a:t>
            </a:r>
            <a:r>
              <a:rPr lang="en"/>
              <a:t>to test it.</a:t>
            </a:r>
          </a:p>
          <a:p>
            <a:pPr indent="-228600" lvl="0" marL="4572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RorpapTest </a:t>
            </a:r>
            <a:r>
              <a:rPr lang="en"/>
              <a:t>contains various “test case” methods to run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Each method looks for particular results and passes / fails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8520600" cy="3788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900"/>
          </a:p>
          <a:p>
            <a:pPr lvl="0">
              <a:spcBef>
                <a:spcPts val="0"/>
              </a:spcBef>
              <a:buNone/>
            </a:pPr>
            <a:r>
              <a:rPr lang="en" sz="900"/>
              <a:t>(src: http://martinfowler.com/bliki/images/unitTest/sketch.png)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9837" y="164450"/>
            <a:ext cx="5744325" cy="4475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Properties of a good unit test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should be automated and repeatable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should be easy to implement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once it’s written, it should remain for future use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anyone should be able to run it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should run at the push of a button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should run quickly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Tips for writing unit test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949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You cannot test every possible input, parameter value, etc.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so you must think of a limited set of tests likely to expose bugs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Think about boundary and empty cases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positive; zero; negative numbers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min/max value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right at the edge of an array or collection’s size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null; an empty array or list; empty string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bugs often occur at boundaries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off-by-one error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forget to handle empty container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arithmetic overflow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Test behavior in combination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maybe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add </a:t>
            </a:r>
            <a:r>
              <a:rPr lang="en"/>
              <a:t>usually works, but fails after you call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remove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make multiple calls; maybe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size </a:t>
            </a:r>
            <a:r>
              <a:rPr lang="en"/>
              <a:t>fails the second time only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